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30" r:id="rId2"/>
    <p:sldMasterId id="2147483754" r:id="rId3"/>
  </p:sldMasterIdLst>
  <p:notesMasterIdLst>
    <p:notesMasterId r:id="rId32"/>
  </p:notesMasterIdLst>
  <p:handoutMasterIdLst>
    <p:handoutMasterId r:id="rId33"/>
  </p:handoutMasterIdLst>
  <p:sldIdLst>
    <p:sldId id="286" r:id="rId4"/>
    <p:sldId id="448" r:id="rId5"/>
    <p:sldId id="1134" r:id="rId6"/>
    <p:sldId id="431" r:id="rId7"/>
    <p:sldId id="460" r:id="rId8"/>
    <p:sldId id="451" r:id="rId9"/>
    <p:sldId id="438" r:id="rId10"/>
    <p:sldId id="399" r:id="rId11"/>
    <p:sldId id="452" r:id="rId12"/>
    <p:sldId id="455" r:id="rId13"/>
    <p:sldId id="1153" r:id="rId14"/>
    <p:sldId id="1152" r:id="rId15"/>
    <p:sldId id="408" r:id="rId16"/>
    <p:sldId id="1154" r:id="rId17"/>
    <p:sldId id="1160" r:id="rId18"/>
    <p:sldId id="1161" r:id="rId19"/>
    <p:sldId id="1162" r:id="rId20"/>
    <p:sldId id="1163" r:id="rId21"/>
    <p:sldId id="1165" r:id="rId22"/>
    <p:sldId id="1166" r:id="rId23"/>
    <p:sldId id="1167" r:id="rId24"/>
    <p:sldId id="1158" r:id="rId25"/>
    <p:sldId id="435" r:id="rId26"/>
    <p:sldId id="1139" r:id="rId27"/>
    <p:sldId id="411" r:id="rId28"/>
    <p:sldId id="1148" r:id="rId29"/>
    <p:sldId id="436" r:id="rId30"/>
    <p:sldId id="461" r:id="rId3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pos="3840" userDrawn="1">
          <p15:clr>
            <a:srgbClr val="A4A3A4"/>
          </p15:clr>
        </p15:guide>
        <p15:guide id="3" pos="528" userDrawn="1">
          <p15:clr>
            <a:srgbClr val="A4A3A4"/>
          </p15:clr>
        </p15:guide>
        <p15:guide id="4" pos="7152" userDrawn="1">
          <p15:clr>
            <a:srgbClr val="A4A3A4"/>
          </p15:clr>
        </p15:guide>
        <p15:guide id="5" orient="horz" pos="21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3EF75F-6829-007B-0F99-82457DB16E0F}" name="Kalisch, Chantal" initials="KC" userId="S::chantal.kalisch@gainwelltechnologies.com::7d595f5e-99cb-477f-8a93-e4840e45c20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nata, Kristy" initials="KK" lastIdx="62" clrIdx="0">
    <p:extLst>
      <p:ext uri="{19B8F6BF-5375-455C-9EA6-DF929625EA0E}">
        <p15:presenceInfo xmlns:p15="http://schemas.microsoft.com/office/powerpoint/2012/main" userId="S::e004596@hms.com::e8ef6629-3b7a-4f6c-a7ff-b5ccde3f0e29" providerId="AD"/>
      </p:ext>
    </p:extLst>
  </p:cmAuthor>
  <p:cmAuthor id="2" name="Stine, Mary" initials="SM" lastIdx="1" clrIdx="1">
    <p:extLst>
      <p:ext uri="{19B8F6BF-5375-455C-9EA6-DF929625EA0E}">
        <p15:presenceInfo xmlns:p15="http://schemas.microsoft.com/office/powerpoint/2012/main" userId="S-1-5-21-299502267-1425521274-682003330-57888" providerId="AD"/>
      </p:ext>
    </p:extLst>
  </p:cmAuthor>
  <p:cmAuthor id="3" name="Gilger, Alyssa" initials="GA" lastIdx="1" clrIdx="2">
    <p:extLst>
      <p:ext uri="{19B8F6BF-5375-455C-9EA6-DF929625EA0E}">
        <p15:presenceInfo xmlns:p15="http://schemas.microsoft.com/office/powerpoint/2012/main" userId="S-1-5-21-931884190-1934562970-315576832-18839" providerId="AD"/>
      </p:ext>
    </p:extLst>
  </p:cmAuthor>
  <p:cmAuthor id="4" name="Coccaro, Joanna" initials="CJ" lastIdx="2" clrIdx="3">
    <p:extLst>
      <p:ext uri="{19B8F6BF-5375-455C-9EA6-DF929625EA0E}">
        <p15:presenceInfo xmlns:p15="http://schemas.microsoft.com/office/powerpoint/2012/main" userId="S::e006775@hms.com::f1f83db7-920e-4cba-915a-13cabf13b984" providerId="AD"/>
      </p:ext>
    </p:extLst>
  </p:cmAuthor>
  <p:cmAuthor id="5" name="Kalisch, Chantal" initials="KC" lastIdx="8" clrIdx="4">
    <p:extLst>
      <p:ext uri="{19B8F6BF-5375-455C-9EA6-DF929625EA0E}">
        <p15:presenceInfo xmlns:p15="http://schemas.microsoft.com/office/powerpoint/2012/main" userId="S::chantal.kalisch@gainwelltechnologies.com::7d595f5e-99cb-477f-8a93-e4840e45c20f" providerId="AD"/>
      </p:ext>
    </p:extLst>
  </p:cmAuthor>
  <p:cmAuthor id="6" name="Gilger, Alyssa" initials="GA [2]" lastIdx="15" clrIdx="5">
    <p:extLst>
      <p:ext uri="{19B8F6BF-5375-455C-9EA6-DF929625EA0E}">
        <p15:presenceInfo xmlns:p15="http://schemas.microsoft.com/office/powerpoint/2012/main" userId="Gilger, Alyss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33"/>
    <a:srgbClr val="67767F"/>
    <a:srgbClr val="92A9B4"/>
    <a:srgbClr val="FAFAFA"/>
    <a:srgbClr val="485359"/>
    <a:srgbClr val="68767E"/>
    <a:srgbClr val="215D79"/>
    <a:srgbClr val="FA56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D64DC8-7FEF-416A-9BE6-AD6062949DFC}" v="1" dt="2024-04-16T15:11:21.852"/>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87688" autoAdjust="0"/>
  </p:normalViewPr>
  <p:slideViewPr>
    <p:cSldViewPr snapToGrid="0" snapToObjects="1">
      <p:cViewPr varScale="1">
        <p:scale>
          <a:sx n="100" d="100"/>
          <a:sy n="100" d="100"/>
        </p:scale>
        <p:origin x="978" y="78"/>
      </p:cViewPr>
      <p:guideLst>
        <p:guide pos="3840"/>
        <p:guide pos="528"/>
        <p:guide pos="7152"/>
        <p:guide orient="horz" pos="2136"/>
      </p:guideLst>
    </p:cSldViewPr>
  </p:slideViewPr>
  <p:outlineViewPr>
    <p:cViewPr>
      <p:scale>
        <a:sx n="33" d="100"/>
        <a:sy n="33" d="100"/>
      </p:scale>
      <p:origin x="0" y="0"/>
    </p:cViewPr>
  </p:outlineViewPr>
  <p:notesTextViewPr>
    <p:cViewPr>
      <p:scale>
        <a:sx n="3" d="2"/>
        <a:sy n="3" d="2"/>
      </p:scale>
      <p:origin x="0" y="0"/>
    </p:cViewPr>
  </p:notesTextViewPr>
  <p:sorterViewPr>
    <p:cViewPr>
      <p:scale>
        <a:sx n="200" d="100"/>
        <a:sy n="200" d="100"/>
      </p:scale>
      <p:origin x="0" y="-27234"/>
    </p:cViewPr>
  </p:sorterViewPr>
  <p:notesViewPr>
    <p:cSldViewPr snapToGrid="0" snapToObjects="1">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6/11/relationships/changesInfo" Target="changesInfos/changesInfo1.xml"/><Relationship Id="rId21" Type="http://schemas.openxmlformats.org/officeDocument/2006/relationships/slide" Target="slides/slide18.xml"/><Relationship Id="rId34"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lisch, Chantal" userId="7d595f5e-99cb-477f-8a93-e4840e45c20f" providerId="ADAL" clId="{4FD64DC8-7FEF-416A-9BE6-AD6062949DFC}"/>
    <pc:docChg chg="addSld delSld modSld">
      <pc:chgData name="Kalisch, Chantal" userId="7d595f5e-99cb-477f-8a93-e4840e45c20f" providerId="ADAL" clId="{4FD64DC8-7FEF-416A-9BE6-AD6062949DFC}" dt="2024-04-16T15:52:57.820" v="36" actId="20577"/>
      <pc:docMkLst>
        <pc:docMk/>
      </pc:docMkLst>
      <pc:sldChg chg="modSp mod">
        <pc:chgData name="Kalisch, Chantal" userId="7d595f5e-99cb-477f-8a93-e4840e45c20f" providerId="ADAL" clId="{4FD64DC8-7FEF-416A-9BE6-AD6062949DFC}" dt="2024-04-15T21:49:04.311" v="0" actId="6549"/>
        <pc:sldMkLst>
          <pc:docMk/>
          <pc:sldMk cId="828800774" sldId="451"/>
        </pc:sldMkLst>
        <pc:spChg chg="mod">
          <ac:chgData name="Kalisch, Chantal" userId="7d595f5e-99cb-477f-8a93-e4840e45c20f" providerId="ADAL" clId="{4FD64DC8-7FEF-416A-9BE6-AD6062949DFC}" dt="2024-04-15T21:49:04.311" v="0" actId="6549"/>
          <ac:spMkLst>
            <pc:docMk/>
            <pc:sldMk cId="828800774" sldId="451"/>
            <ac:spMk id="16" creationId="{A5BDA789-F35C-4C55-B10F-7FB44E0D8CAB}"/>
          </ac:spMkLst>
        </pc:spChg>
      </pc:sldChg>
      <pc:sldChg chg="modSp mod">
        <pc:chgData name="Kalisch, Chantal" userId="7d595f5e-99cb-477f-8a93-e4840e45c20f" providerId="ADAL" clId="{4FD64DC8-7FEF-416A-9BE6-AD6062949DFC}" dt="2024-04-16T15:52:57.820" v="36" actId="20577"/>
        <pc:sldMkLst>
          <pc:docMk/>
          <pc:sldMk cId="1007748807" sldId="452"/>
        </pc:sldMkLst>
        <pc:spChg chg="mod">
          <ac:chgData name="Kalisch, Chantal" userId="7d595f5e-99cb-477f-8a93-e4840e45c20f" providerId="ADAL" clId="{4FD64DC8-7FEF-416A-9BE6-AD6062949DFC}" dt="2024-04-16T15:52:57.820" v="36" actId="20577"/>
          <ac:spMkLst>
            <pc:docMk/>
            <pc:sldMk cId="1007748807" sldId="452"/>
            <ac:spMk id="15" creationId="{D6A3B72C-BB34-47D3-ABF8-14AF90E075D8}"/>
          </ac:spMkLst>
        </pc:spChg>
      </pc:sldChg>
      <pc:sldChg chg="del">
        <pc:chgData name="Kalisch, Chantal" userId="7d595f5e-99cb-477f-8a93-e4840e45c20f" providerId="ADAL" clId="{4FD64DC8-7FEF-416A-9BE6-AD6062949DFC}" dt="2024-04-15T21:51:23.834" v="1" actId="2696"/>
        <pc:sldMkLst>
          <pc:docMk/>
          <pc:sldMk cId="3773948137" sldId="1136"/>
        </pc:sldMkLst>
      </pc:sldChg>
      <pc:sldChg chg="del">
        <pc:chgData name="Kalisch, Chantal" userId="7d595f5e-99cb-477f-8a93-e4840e45c20f" providerId="ADAL" clId="{4FD64DC8-7FEF-416A-9BE6-AD6062949DFC}" dt="2024-04-16T15:11:53.193" v="4" actId="47"/>
        <pc:sldMkLst>
          <pc:docMk/>
          <pc:sldMk cId="212588183" sldId="1146"/>
        </pc:sldMkLst>
      </pc:sldChg>
      <pc:sldChg chg="del">
        <pc:chgData name="Kalisch, Chantal" userId="7d595f5e-99cb-477f-8a93-e4840e45c20f" providerId="ADAL" clId="{4FD64DC8-7FEF-416A-9BE6-AD6062949DFC}" dt="2024-04-16T15:11:53.193" v="4" actId="47"/>
        <pc:sldMkLst>
          <pc:docMk/>
          <pc:sldMk cId="3422248205" sldId="1147"/>
        </pc:sldMkLst>
      </pc:sldChg>
      <pc:sldChg chg="del">
        <pc:chgData name="Kalisch, Chantal" userId="7d595f5e-99cb-477f-8a93-e4840e45c20f" providerId="ADAL" clId="{4FD64DC8-7FEF-416A-9BE6-AD6062949DFC}" dt="2024-04-16T15:11:53.193" v="4" actId="47"/>
        <pc:sldMkLst>
          <pc:docMk/>
          <pc:sldMk cId="2225198495" sldId="1156"/>
        </pc:sldMkLst>
      </pc:sldChg>
      <pc:sldChg chg="del">
        <pc:chgData name="Kalisch, Chantal" userId="7d595f5e-99cb-477f-8a93-e4840e45c20f" providerId="ADAL" clId="{4FD64DC8-7FEF-416A-9BE6-AD6062949DFC}" dt="2024-04-16T15:11:53.193" v="4" actId="47"/>
        <pc:sldMkLst>
          <pc:docMk/>
          <pc:sldMk cId="4290744686" sldId="1157"/>
        </pc:sldMkLst>
      </pc:sldChg>
      <pc:sldChg chg="add">
        <pc:chgData name="Kalisch, Chantal" userId="7d595f5e-99cb-477f-8a93-e4840e45c20f" providerId="ADAL" clId="{4FD64DC8-7FEF-416A-9BE6-AD6062949DFC}" dt="2024-04-16T15:11:21.852" v="2"/>
        <pc:sldMkLst>
          <pc:docMk/>
          <pc:sldMk cId="233953062" sldId="1158"/>
        </pc:sldMkLst>
      </pc:sldChg>
      <pc:sldChg chg="del">
        <pc:chgData name="Kalisch, Chantal" userId="7d595f5e-99cb-477f-8a93-e4840e45c20f" providerId="ADAL" clId="{4FD64DC8-7FEF-416A-9BE6-AD6062949DFC}" dt="2024-04-16T15:11:35.174" v="3" actId="47"/>
        <pc:sldMkLst>
          <pc:docMk/>
          <pc:sldMk cId="473064403" sldId="1159"/>
        </pc:sldMkLst>
      </pc:sldChg>
      <pc:sldChg chg="add">
        <pc:chgData name="Kalisch, Chantal" userId="7d595f5e-99cb-477f-8a93-e4840e45c20f" providerId="ADAL" clId="{4FD64DC8-7FEF-416A-9BE6-AD6062949DFC}" dt="2024-04-16T15:11:21.852" v="2"/>
        <pc:sldMkLst>
          <pc:docMk/>
          <pc:sldMk cId="1887028482" sldId="1160"/>
        </pc:sldMkLst>
      </pc:sldChg>
      <pc:sldChg chg="add">
        <pc:chgData name="Kalisch, Chantal" userId="7d595f5e-99cb-477f-8a93-e4840e45c20f" providerId="ADAL" clId="{4FD64DC8-7FEF-416A-9BE6-AD6062949DFC}" dt="2024-04-16T15:11:21.852" v="2"/>
        <pc:sldMkLst>
          <pc:docMk/>
          <pc:sldMk cId="1770397420" sldId="1161"/>
        </pc:sldMkLst>
      </pc:sldChg>
      <pc:sldChg chg="add">
        <pc:chgData name="Kalisch, Chantal" userId="7d595f5e-99cb-477f-8a93-e4840e45c20f" providerId="ADAL" clId="{4FD64DC8-7FEF-416A-9BE6-AD6062949DFC}" dt="2024-04-16T15:11:21.852" v="2"/>
        <pc:sldMkLst>
          <pc:docMk/>
          <pc:sldMk cId="3545831389" sldId="1162"/>
        </pc:sldMkLst>
      </pc:sldChg>
      <pc:sldChg chg="add">
        <pc:chgData name="Kalisch, Chantal" userId="7d595f5e-99cb-477f-8a93-e4840e45c20f" providerId="ADAL" clId="{4FD64DC8-7FEF-416A-9BE6-AD6062949DFC}" dt="2024-04-16T15:11:21.852" v="2"/>
        <pc:sldMkLst>
          <pc:docMk/>
          <pc:sldMk cId="1733454937" sldId="1163"/>
        </pc:sldMkLst>
      </pc:sldChg>
      <pc:sldChg chg="modSp add mod">
        <pc:chgData name="Kalisch, Chantal" userId="7d595f5e-99cb-477f-8a93-e4840e45c20f" providerId="ADAL" clId="{4FD64DC8-7FEF-416A-9BE6-AD6062949DFC}" dt="2024-04-16T15:12:16.668" v="35" actId="20577"/>
        <pc:sldMkLst>
          <pc:docMk/>
          <pc:sldMk cId="2779248208" sldId="1165"/>
        </pc:sldMkLst>
        <pc:spChg chg="mod">
          <ac:chgData name="Kalisch, Chantal" userId="7d595f5e-99cb-477f-8a93-e4840e45c20f" providerId="ADAL" clId="{4FD64DC8-7FEF-416A-9BE6-AD6062949DFC}" dt="2024-04-16T15:12:16.668" v="35" actId="20577"/>
          <ac:spMkLst>
            <pc:docMk/>
            <pc:sldMk cId="2779248208" sldId="1165"/>
            <ac:spMk id="3" creationId="{6283E254-024A-B06A-FA1E-4BF02033CB4A}"/>
          </ac:spMkLst>
        </pc:spChg>
      </pc:sldChg>
      <pc:sldChg chg="add">
        <pc:chgData name="Kalisch, Chantal" userId="7d595f5e-99cb-477f-8a93-e4840e45c20f" providerId="ADAL" clId="{4FD64DC8-7FEF-416A-9BE6-AD6062949DFC}" dt="2024-04-16T15:11:21.852" v="2"/>
        <pc:sldMkLst>
          <pc:docMk/>
          <pc:sldMk cId="4266584343" sldId="1166"/>
        </pc:sldMkLst>
      </pc:sldChg>
      <pc:sldChg chg="add">
        <pc:chgData name="Kalisch, Chantal" userId="7d595f5e-99cb-477f-8a93-e4840e45c20f" providerId="ADAL" clId="{4FD64DC8-7FEF-416A-9BE6-AD6062949DFC}" dt="2024-04-16T15:11:21.852" v="2"/>
        <pc:sldMkLst>
          <pc:docMk/>
          <pc:sldMk cId="2799452723" sldId="116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91FFDA3-7821-5145-A236-CBBD32323298}" type="datetimeFigureOut">
              <a:rPr lang="en-US"/>
              <a:pPr>
                <a:defRPr/>
              </a:pPr>
              <a:t>4/16/2024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24D55832-C5AA-9B4C-94EE-9DA68B769759}"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580F5A02-B640-D64D-8CFB-02B97ACF6867}" type="datetimeFigureOut">
              <a:rPr lang="en-US"/>
              <a:pPr>
                <a:defRPr/>
              </a:pPr>
              <a:t>4/16/2024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49CD32AE-A416-BC40-BDCB-8247D94B5F62}"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CD32AE-A416-BC40-BDCB-8247D94B5F62}" type="slidenum">
              <a:rPr lang="en-US" smtClean="0"/>
              <a:pPr>
                <a:defRPr/>
              </a:pPr>
              <a:t>1</a:t>
            </a:fld>
            <a:endParaRPr lang="en-US" dirty="0"/>
          </a:p>
        </p:txBody>
      </p:sp>
    </p:spTree>
    <p:extLst>
      <p:ext uri="{BB962C8B-B14F-4D97-AF65-F5344CB8AC3E}">
        <p14:creationId xmlns:p14="http://schemas.microsoft.com/office/powerpoint/2010/main" val="2083584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11</a:t>
            </a:fld>
            <a:endParaRPr lang="en-US" dirty="0"/>
          </a:p>
        </p:txBody>
      </p:sp>
    </p:spTree>
    <p:extLst>
      <p:ext uri="{BB962C8B-B14F-4D97-AF65-F5344CB8AC3E}">
        <p14:creationId xmlns:p14="http://schemas.microsoft.com/office/powerpoint/2010/main" val="4122870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12</a:t>
            </a:fld>
            <a:endParaRPr lang="en-US" dirty="0"/>
          </a:p>
        </p:txBody>
      </p:sp>
    </p:spTree>
    <p:extLst>
      <p:ext uri="{BB962C8B-B14F-4D97-AF65-F5344CB8AC3E}">
        <p14:creationId xmlns:p14="http://schemas.microsoft.com/office/powerpoint/2010/main" val="3184961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14</a:t>
            </a:fld>
            <a:endParaRPr lang="en-US" dirty="0"/>
          </a:p>
        </p:txBody>
      </p:sp>
    </p:spTree>
    <p:extLst>
      <p:ext uri="{BB962C8B-B14F-4D97-AF65-F5344CB8AC3E}">
        <p14:creationId xmlns:p14="http://schemas.microsoft.com/office/powerpoint/2010/main" val="2142703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D32AE-A416-BC40-BDCB-8247D94B5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032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D32AE-A416-BC40-BDCB-8247D94B5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29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the documents tab, you can submit documents for informal reconsideration in PDF format.  For medical records request, you will upload documents that are specific to that claim.  If you are uploading documents for an automated claim, you can upload the document to one claim in the Case, and can then call our provider services to have it attached to the entire Case.  If you tried to upload a document but do not see it under the documents tab, it was not effectively uploaded so you will need to upload to change the claim activity.</a:t>
            </a:r>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17</a:t>
            </a:fld>
            <a:endParaRPr lang="en-US" dirty="0"/>
          </a:p>
        </p:txBody>
      </p:sp>
    </p:spTree>
    <p:extLst>
      <p:ext uri="{BB962C8B-B14F-4D97-AF65-F5344CB8AC3E}">
        <p14:creationId xmlns:p14="http://schemas.microsoft.com/office/powerpoint/2010/main" val="1934811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activity tab you can see the activity of the claim.  This is a great place to check and make sure the claim has been moved to an informal reconsideration.  If you see that the activity has not changed, again I would go back to the documents tab and make sure that your files uploaded to the claim.  </a:t>
            </a:r>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18</a:t>
            </a:fld>
            <a:endParaRPr lang="en-US" dirty="0"/>
          </a:p>
        </p:txBody>
      </p:sp>
    </p:spTree>
    <p:extLst>
      <p:ext uri="{BB962C8B-B14F-4D97-AF65-F5344CB8AC3E}">
        <p14:creationId xmlns:p14="http://schemas.microsoft.com/office/powerpoint/2010/main" val="2279369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D32AE-A416-BC40-BDCB-8247D94B5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0787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D32AE-A416-BC40-BDCB-8247D94B5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399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D32AE-A416-BC40-BDCB-8247D94B5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516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CD32AE-A416-BC40-BDCB-8247D94B5F62}" type="slidenum">
              <a:rPr lang="en-US" smtClean="0"/>
              <a:pPr>
                <a:defRPr/>
              </a:pPr>
              <a:t>2</a:t>
            </a:fld>
            <a:endParaRPr lang="en-US" dirty="0"/>
          </a:p>
        </p:txBody>
      </p:sp>
    </p:spTree>
    <p:extLst>
      <p:ext uri="{BB962C8B-B14F-4D97-AF65-F5344CB8AC3E}">
        <p14:creationId xmlns:p14="http://schemas.microsoft.com/office/powerpoint/2010/main" val="4037585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D32AE-A416-BC40-BDCB-8247D94B5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807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ID"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23</a:t>
            </a:fld>
            <a:endParaRPr lang="en-US" dirty="0"/>
          </a:p>
        </p:txBody>
      </p:sp>
    </p:spTree>
    <p:extLst>
      <p:ext uri="{BB962C8B-B14F-4D97-AF65-F5344CB8AC3E}">
        <p14:creationId xmlns:p14="http://schemas.microsoft.com/office/powerpoint/2010/main" val="4279552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D32AE-A416-BC40-BDCB-8247D94B5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50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ID"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26</a:t>
            </a:fld>
            <a:endParaRPr lang="en-US" dirty="0"/>
          </a:p>
        </p:txBody>
      </p:sp>
    </p:spTree>
    <p:extLst>
      <p:ext uri="{BB962C8B-B14F-4D97-AF65-F5344CB8AC3E}">
        <p14:creationId xmlns:p14="http://schemas.microsoft.com/office/powerpoint/2010/main" val="4279552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9CD32AE-A416-BC40-BDCB-8247D94B5F62}" type="slidenum">
              <a:rPr lang="en-US" smtClean="0"/>
              <a:pPr>
                <a:defRPr/>
              </a:pPr>
              <a:t>27</a:t>
            </a:fld>
            <a:endParaRPr lang="en-US" dirty="0"/>
          </a:p>
        </p:txBody>
      </p:sp>
    </p:spTree>
    <p:extLst>
      <p:ext uri="{BB962C8B-B14F-4D97-AF65-F5344CB8AC3E}">
        <p14:creationId xmlns:p14="http://schemas.microsoft.com/office/powerpoint/2010/main" val="1331617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28</a:t>
            </a:fld>
            <a:endParaRPr lang="en-US" dirty="0"/>
          </a:p>
        </p:txBody>
      </p:sp>
    </p:spTree>
    <p:extLst>
      <p:ext uri="{BB962C8B-B14F-4D97-AF65-F5344CB8AC3E}">
        <p14:creationId xmlns:p14="http://schemas.microsoft.com/office/powerpoint/2010/main" val="1019842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3</a:t>
            </a:fld>
            <a:endParaRPr lang="en-US" dirty="0"/>
          </a:p>
        </p:txBody>
      </p:sp>
    </p:spTree>
    <p:extLst>
      <p:ext uri="{BB962C8B-B14F-4D97-AF65-F5344CB8AC3E}">
        <p14:creationId xmlns:p14="http://schemas.microsoft.com/office/powerpoint/2010/main" val="1410214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CD32AE-A416-BC40-BDCB-8247D94B5F62}" type="slidenum">
              <a:rPr lang="en-US" smtClean="0"/>
              <a:pPr>
                <a:defRPr/>
              </a:pPr>
              <a:t>4</a:t>
            </a:fld>
            <a:endParaRPr lang="en-US" dirty="0"/>
          </a:p>
        </p:txBody>
      </p:sp>
    </p:spTree>
    <p:extLst>
      <p:ext uri="{BB962C8B-B14F-4D97-AF65-F5344CB8AC3E}">
        <p14:creationId xmlns:p14="http://schemas.microsoft.com/office/powerpoint/2010/main" val="3572273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1"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D32AE-A416-BC40-BDCB-8247D94B5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500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D32AE-A416-BC40-BDCB-8247D94B5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466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7</a:t>
            </a:fld>
            <a:endParaRPr lang="en-US" dirty="0"/>
          </a:p>
        </p:txBody>
      </p:sp>
    </p:spTree>
    <p:extLst>
      <p:ext uri="{BB962C8B-B14F-4D97-AF65-F5344CB8AC3E}">
        <p14:creationId xmlns:p14="http://schemas.microsoft.com/office/powerpoint/2010/main" val="1574858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D32AE-A416-BC40-BDCB-8247D94B5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994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D32AE-A416-BC40-BDCB-8247D94B5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4750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file:////Users/Adrian_Garza/Desktop/HMSBasePPT/SuperDivider/Artboard%207.png" TargetMode="External"/><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15.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6" name="Picture 6" descr="HMS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5500" y="741363"/>
            <a:ext cx="12033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8175" y="-854075"/>
            <a:ext cx="10283825" cy="771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707080" y="1433015"/>
            <a:ext cx="6035465" cy="2373810"/>
          </a:xfrm>
        </p:spPr>
        <p:txBody>
          <a:bodyPr anchor="b"/>
          <a:lstStyle>
            <a:lvl1pPr>
              <a:defRPr sz="4400" spc="-180" baseline="0">
                <a:solidFill>
                  <a:schemeClr val="tx2"/>
                </a:solidFill>
              </a:defRPr>
            </a:lvl1pPr>
          </a:lstStyle>
          <a:p>
            <a:r>
              <a:rPr lang="en-US" dirty="0"/>
              <a:t>Click to enter slide title for cover</a:t>
            </a:r>
          </a:p>
        </p:txBody>
      </p:sp>
      <p:sp>
        <p:nvSpPr>
          <p:cNvPr id="5" name="Text Placeholder 4"/>
          <p:cNvSpPr>
            <a:spLocks noGrp="1"/>
          </p:cNvSpPr>
          <p:nvPr>
            <p:ph type="body" sz="quarter" idx="14"/>
          </p:nvPr>
        </p:nvSpPr>
        <p:spPr>
          <a:xfrm>
            <a:off x="706021" y="3909908"/>
            <a:ext cx="7664609" cy="492125"/>
          </a:xfrm>
        </p:spPr>
        <p:txBody>
          <a:bodyPr/>
          <a:lstStyle>
            <a:lvl1pPr marL="0" indent="0">
              <a:buFontTx/>
              <a:buNone/>
              <a:defRPr sz="2000" b="1" baseline="0">
                <a:solidFill>
                  <a:schemeClr val="accent4"/>
                </a:solidFill>
              </a:defRPr>
            </a:lvl1pPr>
          </a:lstStyle>
          <a:p>
            <a:pPr lvl="0"/>
            <a:r>
              <a:rPr lang="en-US"/>
              <a:t>Click to edit Master text styles</a:t>
            </a:r>
          </a:p>
        </p:txBody>
      </p:sp>
      <p:sp>
        <p:nvSpPr>
          <p:cNvPr id="9" name="Text Placeholder 4"/>
          <p:cNvSpPr>
            <a:spLocks noGrp="1"/>
          </p:cNvSpPr>
          <p:nvPr>
            <p:ph type="body" sz="quarter" idx="15"/>
          </p:nvPr>
        </p:nvSpPr>
        <p:spPr>
          <a:xfrm>
            <a:off x="706020" y="4505116"/>
            <a:ext cx="7664608" cy="492125"/>
          </a:xfrm>
        </p:spPr>
        <p:txBody>
          <a:bodyPr/>
          <a:lstStyle>
            <a:lvl1pPr marL="0" indent="0">
              <a:buFontTx/>
              <a:buNone/>
              <a:defRPr sz="1400" b="0"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084553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838200" y="365125"/>
            <a:ext cx="10162034" cy="1325563"/>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US" dirty="0"/>
              <a:t>Click to enter slide title</a:t>
            </a:r>
          </a:p>
        </p:txBody>
      </p:sp>
      <p:sp>
        <p:nvSpPr>
          <p:cNvPr id="3" name="Slide Number Placeholder 4"/>
          <p:cNvSpPr>
            <a:spLocks noGrp="1"/>
          </p:cNvSpPr>
          <p:nvPr>
            <p:ph type="sldNum" sz="quarter" idx="10"/>
          </p:nvPr>
        </p:nvSpPr>
        <p:spPr/>
        <p:txBody>
          <a:bodyPr/>
          <a:lstStyle>
            <a:lvl1pPr>
              <a:defRPr/>
            </a:lvl1pPr>
          </a:lstStyle>
          <a:p>
            <a:fld id="{831A8FAD-9F42-924A-88D5-2D6518C77771}" type="slidenum">
              <a:rPr lang="en-US" altLang="en-US"/>
              <a:pPr/>
              <a:t>‹#›</a:t>
            </a:fld>
            <a:endParaRPr lang="en-US" altLang="en-US" dirty="0"/>
          </a:p>
        </p:txBody>
      </p:sp>
      <p:sp>
        <p:nvSpPr>
          <p:cNvPr id="4" name="Footer Placeholder 5"/>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2703686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extBox 6"/>
          <p:cNvSpPr txBox="1">
            <a:spLocks noChangeArrowheads="1"/>
          </p:cNvSpPr>
          <p:nvPr/>
        </p:nvSpPr>
        <p:spPr bwMode="auto">
          <a:xfrm>
            <a:off x="666750" y="5791200"/>
            <a:ext cx="1619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en-US" sz="1600" dirty="0">
                <a:ea typeface="Arial" charset="0"/>
                <a:cs typeface="Arial" charset="0"/>
              </a:rPr>
              <a:t>hms.com</a:t>
            </a:r>
          </a:p>
        </p:txBody>
      </p:sp>
      <p:sp>
        <p:nvSpPr>
          <p:cNvPr id="4" name="Text Box 3"/>
          <p:cNvSpPr txBox="1">
            <a:spLocks noChangeArrowheads="1"/>
          </p:cNvSpPr>
          <p:nvPr/>
        </p:nvSpPr>
        <p:spPr bwMode="blackWhite">
          <a:xfrm>
            <a:off x="590550" y="6073775"/>
            <a:ext cx="2974975" cy="41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179011" tIns="143206" rIns="179011" bIns="143206">
            <a:spAutoFit/>
          </a:bodyPr>
          <a:lstStyle>
            <a:lvl1pPr defTabSz="911225">
              <a:defRPr>
                <a:solidFill>
                  <a:schemeClr val="tx1"/>
                </a:solidFill>
                <a:latin typeface="Arial" charset="0"/>
              </a:defRPr>
            </a:lvl1pPr>
            <a:lvl2pPr marL="742950" indent="-285750" defTabSz="911225">
              <a:defRPr>
                <a:solidFill>
                  <a:schemeClr val="tx1"/>
                </a:solidFill>
                <a:latin typeface="Arial" charset="0"/>
              </a:defRPr>
            </a:lvl2pPr>
            <a:lvl3pPr marL="1143000" indent="-228600" defTabSz="911225">
              <a:defRPr>
                <a:solidFill>
                  <a:schemeClr val="tx1"/>
                </a:solidFill>
                <a:latin typeface="Arial" charset="0"/>
              </a:defRPr>
            </a:lvl3pPr>
            <a:lvl4pPr marL="1600200" indent="-228600" defTabSz="911225">
              <a:defRPr>
                <a:solidFill>
                  <a:schemeClr val="tx1"/>
                </a:solidFill>
                <a:latin typeface="Arial" charset="0"/>
              </a:defRPr>
            </a:lvl4pPr>
            <a:lvl5pPr marL="2057400" indent="-228600" defTabSz="911225">
              <a:defRPr>
                <a:solidFill>
                  <a:schemeClr val="tx1"/>
                </a:solidFill>
                <a:latin typeface="Arial" charset="0"/>
              </a:defRPr>
            </a:lvl5pPr>
            <a:lvl6pPr marL="2514600" indent="-228600" defTabSz="911225" fontAlgn="base">
              <a:spcBef>
                <a:spcPct val="0"/>
              </a:spcBef>
              <a:spcAft>
                <a:spcPct val="0"/>
              </a:spcAft>
              <a:defRPr>
                <a:solidFill>
                  <a:schemeClr val="tx1"/>
                </a:solidFill>
                <a:latin typeface="Arial" charset="0"/>
              </a:defRPr>
            </a:lvl6pPr>
            <a:lvl7pPr marL="2971800" indent="-228600" defTabSz="911225" fontAlgn="base">
              <a:spcBef>
                <a:spcPct val="0"/>
              </a:spcBef>
              <a:spcAft>
                <a:spcPct val="0"/>
              </a:spcAft>
              <a:defRPr>
                <a:solidFill>
                  <a:schemeClr val="tx1"/>
                </a:solidFill>
                <a:latin typeface="Arial" charset="0"/>
              </a:defRPr>
            </a:lvl7pPr>
            <a:lvl8pPr marL="3429000" indent="-228600" defTabSz="911225" fontAlgn="base">
              <a:spcBef>
                <a:spcPct val="0"/>
              </a:spcBef>
              <a:spcAft>
                <a:spcPct val="0"/>
              </a:spcAft>
              <a:defRPr>
                <a:solidFill>
                  <a:schemeClr val="tx1"/>
                </a:solidFill>
                <a:latin typeface="Arial" charset="0"/>
              </a:defRPr>
            </a:lvl8pPr>
            <a:lvl9pPr marL="3886200" indent="-228600" defTabSz="911225" fontAlgn="base">
              <a:spcBef>
                <a:spcPct val="0"/>
              </a:spcBef>
              <a:spcAft>
                <a:spcPct val="0"/>
              </a:spcAft>
              <a:defRPr>
                <a:solidFill>
                  <a:schemeClr val="tx1"/>
                </a:solidFill>
                <a:latin typeface="Arial" charset="0"/>
              </a:defRPr>
            </a:lvl9pPr>
          </a:lstStyle>
          <a:p>
            <a:r>
              <a:rPr lang="en-US" sz="800" b="0" i="0" u="none" strike="noStrike" kern="1200" dirty="0">
                <a:solidFill>
                  <a:schemeClr val="tx1"/>
                </a:solidFill>
                <a:effectLst/>
                <a:latin typeface="Arial" charset="0"/>
                <a:ea typeface="+mn-ea"/>
                <a:cs typeface="+mn-cs"/>
              </a:rPr>
              <a:t>© 2019 HMS. All rights reserved.</a:t>
            </a:r>
            <a:endParaRPr lang="en-US" altLang="en-US" sz="700" dirty="0">
              <a:ea typeface="Segoe UI" charset="0"/>
              <a:cs typeface="Segoe UI" charset="0"/>
            </a:endParaRPr>
          </a:p>
        </p:txBody>
      </p:sp>
      <p:cxnSp>
        <p:nvCxnSpPr>
          <p:cNvPr id="5" name="Straight Connector 4"/>
          <p:cNvCxnSpPr>
            <a:cxnSpLocks/>
          </p:cNvCxnSpPr>
          <p:nvPr/>
        </p:nvCxnSpPr>
        <p:spPr>
          <a:xfrm>
            <a:off x="3433763" y="492125"/>
            <a:ext cx="0" cy="5915025"/>
          </a:xfrm>
          <a:prstGeom prst="line">
            <a:avLst/>
          </a:prstGeom>
          <a:ln/>
        </p:spPr>
        <p:style>
          <a:lnRef idx="1">
            <a:schemeClr val="dk1"/>
          </a:lnRef>
          <a:fillRef idx="0">
            <a:schemeClr val="dk1"/>
          </a:fillRef>
          <a:effectRef idx="0">
            <a:schemeClr val="dk1"/>
          </a:effectRef>
          <a:fontRef idx="minor">
            <a:schemeClr val="tx1"/>
          </a:fontRef>
        </p:style>
      </p:cxnSp>
      <p:sp>
        <p:nvSpPr>
          <p:cNvPr id="6" name="Rectangle 9"/>
          <p:cNvSpPr>
            <a:spLocks noChangeArrowheads="1"/>
          </p:cNvSpPr>
          <p:nvPr/>
        </p:nvSpPr>
        <p:spPr bwMode="auto">
          <a:xfrm>
            <a:off x="4070350" y="1784350"/>
            <a:ext cx="48593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1225">
              <a:defRPr>
                <a:solidFill>
                  <a:schemeClr val="tx1"/>
                </a:solidFill>
                <a:latin typeface="Arial" charset="0"/>
              </a:defRPr>
            </a:lvl1pPr>
            <a:lvl2pPr marL="742950" indent="-285750" defTabSz="911225">
              <a:defRPr>
                <a:solidFill>
                  <a:schemeClr val="tx1"/>
                </a:solidFill>
                <a:latin typeface="Arial" charset="0"/>
              </a:defRPr>
            </a:lvl2pPr>
            <a:lvl3pPr marL="1143000" indent="-228600" defTabSz="911225">
              <a:defRPr>
                <a:solidFill>
                  <a:schemeClr val="tx1"/>
                </a:solidFill>
                <a:latin typeface="Arial" charset="0"/>
              </a:defRPr>
            </a:lvl3pPr>
            <a:lvl4pPr marL="1600200" indent="-228600" defTabSz="911225">
              <a:defRPr>
                <a:solidFill>
                  <a:schemeClr val="tx1"/>
                </a:solidFill>
                <a:latin typeface="Arial" charset="0"/>
              </a:defRPr>
            </a:lvl4pPr>
            <a:lvl5pPr marL="2057400" indent="-228600" defTabSz="911225">
              <a:defRPr>
                <a:solidFill>
                  <a:schemeClr val="tx1"/>
                </a:solidFill>
                <a:latin typeface="Arial" charset="0"/>
              </a:defRPr>
            </a:lvl5pPr>
            <a:lvl6pPr marL="2514600" indent="-228600" defTabSz="911225" fontAlgn="base">
              <a:spcBef>
                <a:spcPct val="0"/>
              </a:spcBef>
              <a:spcAft>
                <a:spcPct val="0"/>
              </a:spcAft>
              <a:defRPr>
                <a:solidFill>
                  <a:schemeClr val="tx1"/>
                </a:solidFill>
                <a:latin typeface="Arial" charset="0"/>
              </a:defRPr>
            </a:lvl6pPr>
            <a:lvl7pPr marL="2971800" indent="-228600" defTabSz="911225" fontAlgn="base">
              <a:spcBef>
                <a:spcPct val="0"/>
              </a:spcBef>
              <a:spcAft>
                <a:spcPct val="0"/>
              </a:spcAft>
              <a:defRPr>
                <a:solidFill>
                  <a:schemeClr val="tx1"/>
                </a:solidFill>
                <a:latin typeface="Arial" charset="0"/>
              </a:defRPr>
            </a:lvl7pPr>
            <a:lvl8pPr marL="3429000" indent="-228600" defTabSz="911225" fontAlgn="base">
              <a:spcBef>
                <a:spcPct val="0"/>
              </a:spcBef>
              <a:spcAft>
                <a:spcPct val="0"/>
              </a:spcAft>
              <a:defRPr>
                <a:solidFill>
                  <a:schemeClr val="tx1"/>
                </a:solidFill>
                <a:latin typeface="Arial" charset="0"/>
              </a:defRPr>
            </a:lvl8pPr>
            <a:lvl9pPr marL="3886200" indent="-228600" defTabSz="911225" fontAlgn="base">
              <a:spcBef>
                <a:spcPct val="0"/>
              </a:spcBef>
              <a:spcAft>
                <a:spcPct val="0"/>
              </a:spcAft>
              <a:defRPr>
                <a:solidFill>
                  <a:schemeClr val="tx1"/>
                </a:solidFill>
                <a:latin typeface="Arial" charset="0"/>
              </a:defRPr>
            </a:lvl9pPr>
          </a:lstStyle>
          <a:p>
            <a:pPr eaLnBrk="1" hangingPunct="1">
              <a:lnSpc>
                <a:spcPct val="120000"/>
              </a:lnSpc>
              <a:spcBef>
                <a:spcPts val="1000"/>
              </a:spcBef>
              <a:buClr>
                <a:srgbClr val="FF6633"/>
              </a:buClr>
              <a:buFont typeface="Wingdings" charset="2"/>
              <a:buNone/>
            </a:pPr>
            <a:r>
              <a:rPr lang="en-US" altLang="en-US" sz="2800" b="1" dirty="0">
                <a:solidFill>
                  <a:srgbClr val="FF6600"/>
                </a:solidFill>
              </a:rPr>
              <a:t>Moving healthcare forward.</a:t>
            </a:r>
          </a:p>
        </p:txBody>
      </p:sp>
      <p:pic>
        <p:nvPicPr>
          <p:cNvPr id="7" name="Picture 10" descr="HMS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0413" y="1819275"/>
            <a:ext cx="17240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1"/>
          <p:cNvGrpSpPr>
            <a:grpSpLocks/>
          </p:cNvGrpSpPr>
          <p:nvPr/>
        </p:nvGrpSpPr>
        <p:grpSpPr bwMode="auto">
          <a:xfrm>
            <a:off x="760413" y="5537200"/>
            <a:ext cx="715962" cy="220663"/>
            <a:chOff x="556099" y="5706475"/>
            <a:chExt cx="716520" cy="220360"/>
          </a:xfrm>
        </p:grpSpPr>
        <p:pic>
          <p:nvPicPr>
            <p:cNvPr id="9"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099" y="570647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5619" y="570983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5859" y="570983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 Placeholder 18"/>
          <p:cNvSpPr>
            <a:spLocks noGrp="1"/>
          </p:cNvSpPr>
          <p:nvPr>
            <p:ph type="body" sz="quarter" idx="15" hasCustomPrompt="1"/>
          </p:nvPr>
        </p:nvSpPr>
        <p:spPr>
          <a:xfrm>
            <a:off x="4079772" y="2660699"/>
            <a:ext cx="5659967" cy="3644569"/>
          </a:xfrm>
        </p:spPr>
        <p:txBody>
          <a:bodyPr/>
          <a:lstStyle>
            <a:lvl1pPr marL="0" indent="0">
              <a:spcAft>
                <a:spcPts val="0"/>
              </a:spcAft>
              <a:buFontTx/>
              <a:buNone/>
              <a:defRPr baseline="0"/>
            </a:lvl1pPr>
          </a:lstStyle>
          <a:p>
            <a:pPr lvl="0"/>
            <a:r>
              <a:rPr lang="en-US" dirty="0"/>
              <a:t>Click to enter list item presenter info</a:t>
            </a:r>
          </a:p>
          <a:p>
            <a:pPr lvl="1"/>
            <a:r>
              <a:rPr lang="en-US" dirty="0"/>
              <a:t>Second level</a:t>
            </a:r>
          </a:p>
          <a:p>
            <a:pPr lvl="2"/>
            <a:r>
              <a:rPr lang="en-US" dirty="0"/>
              <a:t>Third level</a:t>
            </a:r>
          </a:p>
        </p:txBody>
      </p:sp>
    </p:spTree>
    <p:extLst>
      <p:ext uri="{BB962C8B-B14F-4D97-AF65-F5344CB8AC3E}">
        <p14:creationId xmlns:p14="http://schemas.microsoft.com/office/powerpoint/2010/main" val="3132476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ontent with Caption">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t="5602" r="34261" b="5602"/>
          <a:stretch>
            <a:fillRect/>
          </a:stretch>
        </p:blipFill>
        <p:spPr bwMode="auto">
          <a:xfrm>
            <a:off x="7107238" y="0"/>
            <a:ext cx="5084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839789" y="519545"/>
            <a:ext cx="5942011" cy="1309255"/>
          </a:xfrm>
        </p:spPr>
        <p:txBody>
          <a:bodyPr/>
          <a:lstStyle>
            <a:lvl1pPr>
              <a:defRPr sz="3200" baseline="0"/>
            </a:lvl1pPr>
          </a:lstStyle>
          <a:p>
            <a:r>
              <a:rPr lang="en-US" dirty="0"/>
              <a:t>Click to enter slide title</a:t>
            </a:r>
          </a:p>
        </p:txBody>
      </p:sp>
      <p:sp>
        <p:nvSpPr>
          <p:cNvPr id="3" name="Content Placeholder 2"/>
          <p:cNvSpPr>
            <a:spLocks noGrp="1"/>
          </p:cNvSpPr>
          <p:nvPr>
            <p:ph idx="1" hasCustomPrompt="1"/>
          </p:nvPr>
        </p:nvSpPr>
        <p:spPr>
          <a:xfrm>
            <a:off x="875230" y="1984376"/>
            <a:ext cx="5644840" cy="3876098"/>
          </a:xfrm>
        </p:spPr>
        <p:txBody>
          <a:bodyPr/>
          <a:lstStyle>
            <a:lvl1pPr>
              <a:lnSpc>
                <a:spcPct val="100000"/>
              </a:lnSpc>
              <a:spcBef>
                <a:spcPts val="600"/>
              </a:spcBef>
              <a:spcAft>
                <a:spcPts val="1000"/>
              </a:spcAft>
              <a:defRPr sz="2400"/>
            </a:lvl1pPr>
            <a:lvl2pPr>
              <a:lnSpc>
                <a:spcPct val="100000"/>
              </a:lnSpc>
              <a:spcBef>
                <a:spcPts val="600"/>
              </a:spcBef>
              <a:spcAft>
                <a:spcPts val="1000"/>
              </a:spcAft>
              <a:defRPr sz="2000"/>
            </a:lvl2pPr>
            <a:lvl3pPr>
              <a:lnSpc>
                <a:spcPct val="100000"/>
              </a:lnSpc>
              <a:spcBef>
                <a:spcPts val="600"/>
              </a:spcBef>
              <a:spcAft>
                <a:spcPts val="1000"/>
              </a:spcAft>
              <a:defRPr sz="1800"/>
            </a:lvl3pPr>
            <a:lvl4pPr>
              <a:lnSpc>
                <a:spcPct val="100000"/>
              </a:lnSpc>
              <a:spcBef>
                <a:spcPts val="600"/>
              </a:spcBef>
              <a:spcAft>
                <a:spcPts val="1000"/>
              </a:spcAft>
              <a:defRPr sz="1600"/>
            </a:lvl4pPr>
            <a:lvl5pPr>
              <a:lnSpc>
                <a:spcPct val="100000"/>
              </a:lnSpc>
              <a:spcBef>
                <a:spcPts val="600"/>
              </a:spcBef>
              <a:spcAft>
                <a:spcPts val="1000"/>
              </a:spcAft>
              <a:defRPr sz="1600"/>
            </a:lvl5pPr>
            <a:lvl6pPr>
              <a:defRPr sz="2000"/>
            </a:lvl6pPr>
            <a:lvl7pPr>
              <a:defRPr sz="2000"/>
            </a:lvl7pPr>
            <a:lvl8pPr>
              <a:defRPr sz="2000"/>
            </a:lvl8pPr>
            <a:lvl9pPr>
              <a:defRPr sz="2000"/>
            </a:lvl9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10"/>
          </p:nvPr>
        </p:nvSpPr>
        <p:spPr/>
        <p:txBody>
          <a:bodyPr/>
          <a:lstStyle>
            <a:lvl1pPr>
              <a:defRPr>
                <a:solidFill>
                  <a:schemeClr val="bg1"/>
                </a:solidFill>
              </a:defRPr>
            </a:lvl1pPr>
          </a:lstStyle>
          <a:p>
            <a:fld id="{F240BD98-2F3D-BC4B-B7D5-78CF2EB8ECAB}" type="slidenum">
              <a:rPr lang="uk-UA" altLang="en-US"/>
              <a:pPr/>
              <a:t>‹#›</a:t>
            </a:fld>
            <a:endParaRPr lang="uk-UA" altLang="en-US"/>
          </a:p>
        </p:txBody>
      </p:sp>
      <p:sp>
        <p:nvSpPr>
          <p:cNvPr id="6" name="Footer Placeholder 15"/>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3503171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6" name="Picture 6" descr="HMS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5500" y="741363"/>
            <a:ext cx="12033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854075"/>
            <a:ext cx="10283825" cy="771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707080" y="1433015"/>
            <a:ext cx="6035465" cy="2373810"/>
          </a:xfrm>
        </p:spPr>
        <p:txBody>
          <a:bodyPr anchor="b"/>
          <a:lstStyle>
            <a:lvl1pPr>
              <a:defRPr sz="4400" spc="-180" baseline="0">
                <a:solidFill>
                  <a:schemeClr val="tx2"/>
                </a:solidFill>
              </a:defRPr>
            </a:lvl1pPr>
          </a:lstStyle>
          <a:p>
            <a:r>
              <a:rPr lang="en-US" dirty="0"/>
              <a:t>Click to enter slide title for cover</a:t>
            </a:r>
          </a:p>
        </p:txBody>
      </p:sp>
      <p:sp>
        <p:nvSpPr>
          <p:cNvPr id="5" name="Text Placeholder 4"/>
          <p:cNvSpPr>
            <a:spLocks noGrp="1"/>
          </p:cNvSpPr>
          <p:nvPr>
            <p:ph type="body" sz="quarter" idx="14"/>
          </p:nvPr>
        </p:nvSpPr>
        <p:spPr>
          <a:xfrm>
            <a:off x="706021" y="3909908"/>
            <a:ext cx="7664609" cy="492125"/>
          </a:xfrm>
        </p:spPr>
        <p:txBody>
          <a:bodyPr/>
          <a:lstStyle>
            <a:lvl1pPr marL="0" indent="0">
              <a:buFontTx/>
              <a:buNone/>
              <a:defRPr sz="2000" b="1" baseline="0">
                <a:solidFill>
                  <a:schemeClr val="accent4"/>
                </a:solidFill>
              </a:defRPr>
            </a:lvl1pPr>
          </a:lstStyle>
          <a:p>
            <a:pPr lvl="0"/>
            <a:r>
              <a:rPr lang="en-US"/>
              <a:t>Edit Master text styles</a:t>
            </a:r>
          </a:p>
        </p:txBody>
      </p:sp>
      <p:sp>
        <p:nvSpPr>
          <p:cNvPr id="9" name="Text Placeholder 4"/>
          <p:cNvSpPr>
            <a:spLocks noGrp="1"/>
          </p:cNvSpPr>
          <p:nvPr>
            <p:ph type="body" sz="quarter" idx="15"/>
          </p:nvPr>
        </p:nvSpPr>
        <p:spPr>
          <a:xfrm>
            <a:off x="706020" y="4505116"/>
            <a:ext cx="7664608" cy="492125"/>
          </a:xfrm>
        </p:spPr>
        <p:txBody>
          <a:bodyPr/>
          <a:lstStyle>
            <a:lvl1pPr marL="0" indent="0">
              <a:buFontTx/>
              <a:buNone/>
              <a:defRPr sz="1400" b="0" baseline="0">
                <a:solidFill>
                  <a:schemeClr val="tx1"/>
                </a:solidFill>
              </a:defRPr>
            </a:lvl1pPr>
          </a:lstStyle>
          <a:p>
            <a:pPr lvl="0"/>
            <a:r>
              <a:rPr lang="en-US"/>
              <a:t>Edit Master text styles</a:t>
            </a:r>
          </a:p>
        </p:txBody>
      </p:sp>
    </p:spTree>
    <p:extLst>
      <p:ext uri="{BB962C8B-B14F-4D97-AF65-F5344CB8AC3E}">
        <p14:creationId xmlns:p14="http://schemas.microsoft.com/office/powerpoint/2010/main" val="1880209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1853" y="477675"/>
            <a:ext cx="5334771" cy="5104261"/>
          </a:xfrm>
          <a:ln>
            <a:noFill/>
          </a:ln>
        </p:spPr>
        <p:txBody>
          <a:bodyPr>
            <a:noAutofit/>
          </a:bodyPr>
          <a:lstStyle>
            <a:lvl1pPr>
              <a:defRPr sz="7200" spc="-300" baseline="0">
                <a:solidFill>
                  <a:schemeClr val="bg1"/>
                </a:solidFill>
                <a:effectLst/>
              </a:defRPr>
            </a:lvl1pPr>
          </a:lstStyle>
          <a:p>
            <a:r>
              <a:rPr lang="en-US"/>
              <a:t>Big Ideas</a:t>
            </a:r>
            <a:br>
              <a:rPr lang="en-US"/>
            </a:br>
            <a:r>
              <a:rPr lang="en-US"/>
              <a:t>go </a:t>
            </a:r>
            <a:r>
              <a:rPr lang="en-US" dirty="0"/>
              <a:t>Here</a:t>
            </a:r>
          </a:p>
        </p:txBody>
      </p:sp>
      <p:sp>
        <p:nvSpPr>
          <p:cNvPr id="3" name="Slide Number Placeholder 3"/>
          <p:cNvSpPr>
            <a:spLocks noGrp="1"/>
          </p:cNvSpPr>
          <p:nvPr>
            <p:ph type="sldNum" sz="quarter" idx="10"/>
          </p:nvPr>
        </p:nvSpPr>
        <p:spPr/>
        <p:txBody>
          <a:bodyPr/>
          <a:lstStyle>
            <a:lvl1pPr>
              <a:defRPr>
                <a:solidFill>
                  <a:schemeClr val="bg1"/>
                </a:solidFill>
              </a:defRPr>
            </a:lvl1pPr>
          </a:lstStyle>
          <a:p>
            <a:fld id="{483EDAEE-3A39-D54B-A1BC-04C3AEEE7877}" type="slidenum">
              <a:rPr lang="uk-UA" altLang="en-US"/>
              <a:pPr/>
              <a:t>‹#›</a:t>
            </a:fld>
            <a:endParaRPr lang="uk-UA" altLang="en-US"/>
          </a:p>
        </p:txBody>
      </p:sp>
      <p:sp>
        <p:nvSpPr>
          <p:cNvPr id="4" name="Footer Placeholder 5"/>
          <p:cNvSpPr>
            <a:spLocks noGrp="1"/>
          </p:cNvSpPr>
          <p:nvPr>
            <p:ph type="ftr" sz="quarter" idx="11"/>
          </p:nvPr>
        </p:nvSpPr>
        <p:spPr/>
        <p:txBody>
          <a:bodyPr/>
          <a:lstStyle>
            <a:lvl1pPr>
              <a:defRPr dirty="0" smtClean="0">
                <a:solidFill>
                  <a:schemeClr val="bg1"/>
                </a:solidFill>
              </a:defRPr>
            </a:lvl1pPr>
          </a:lstStyle>
          <a:p>
            <a:pPr>
              <a:defRPr/>
            </a:pPr>
            <a:r>
              <a:rPr lang="en-US" dirty="0"/>
              <a:t>HMS Confidential. Do not Distribute.</a:t>
            </a:r>
          </a:p>
        </p:txBody>
      </p:sp>
    </p:spTree>
    <p:extLst>
      <p:ext uri="{BB962C8B-B14F-4D97-AF65-F5344CB8AC3E}">
        <p14:creationId xmlns:p14="http://schemas.microsoft.com/office/powerpoint/2010/main" val="1666615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0"/>
                  <a:lumOff val="100000"/>
                  <a:alpha val="89000"/>
                </a:schemeClr>
              </a:gs>
              <a:gs pos="65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p:nvSpPr>
        <p:spPr>
          <a:xfrm>
            <a:off x="838200" y="431800"/>
            <a:ext cx="1762125" cy="646113"/>
          </a:xfrm>
          <a:prstGeom prst="rect">
            <a:avLst/>
          </a:prstGeom>
        </p:spPr>
        <p:txBody>
          <a:bodyPr wrap="none">
            <a:spAutoFit/>
          </a:bodyPr>
          <a:lstStyle/>
          <a:p>
            <a:pPr eaLnBrk="1" fontAlgn="auto" hangingPunct="1">
              <a:spcBef>
                <a:spcPts val="0"/>
              </a:spcBef>
              <a:spcAft>
                <a:spcPts val="0"/>
              </a:spcAft>
              <a:defRPr/>
            </a:pPr>
            <a:r>
              <a:rPr lang="en-US" sz="3600" b="1" spc="-150" dirty="0">
                <a:solidFill>
                  <a:srgbClr val="FA5616"/>
                </a:solidFill>
                <a:ea typeface="Arial" charset="0"/>
                <a:cs typeface="Arial" charset="0"/>
              </a:rPr>
              <a:t>Agenda</a:t>
            </a:r>
            <a:endParaRPr lang="en-US" dirty="0">
              <a:latin typeface="+mn-lt"/>
            </a:endParaRPr>
          </a:p>
        </p:txBody>
      </p:sp>
      <p:sp>
        <p:nvSpPr>
          <p:cNvPr id="3" name="Content Placeholder 2"/>
          <p:cNvSpPr>
            <a:spLocks noGrp="1"/>
          </p:cNvSpPr>
          <p:nvPr>
            <p:ph idx="1" hasCustomPrompt="1"/>
          </p:nvPr>
        </p:nvSpPr>
        <p:spPr>
          <a:xfrm>
            <a:off x="838200" y="1280377"/>
            <a:ext cx="6172200" cy="4873625"/>
          </a:xfrm>
        </p:spPr>
        <p:txBody>
          <a:bodyPr/>
          <a:lstStyle>
            <a:lvl1pPr>
              <a:spcAft>
                <a:spcPts val="800"/>
              </a:spcAft>
              <a:defRPr sz="3200" baseline="0">
                <a:solidFill>
                  <a:srgbClr val="68767E"/>
                </a:solidFill>
              </a:defRPr>
            </a:lvl1pPr>
            <a:lvl2pPr>
              <a:spcAft>
                <a:spcPts val="800"/>
              </a:spcAft>
              <a:defRPr sz="2800">
                <a:solidFill>
                  <a:srgbClr val="68767E"/>
                </a:solidFill>
              </a:defRPr>
            </a:lvl2pPr>
            <a:lvl3pPr>
              <a:spcAft>
                <a:spcPts val="800"/>
              </a:spcAft>
              <a:defRPr sz="2400">
                <a:solidFill>
                  <a:srgbClr val="68767E"/>
                </a:solidFill>
              </a:defRPr>
            </a:lvl3pPr>
            <a:lvl4pPr>
              <a:spcAft>
                <a:spcPts val="800"/>
              </a:spcAft>
              <a:defRPr sz="2000">
                <a:solidFill>
                  <a:srgbClr val="68767E"/>
                </a:solidFill>
              </a:defRPr>
            </a:lvl4pPr>
            <a:lvl5pPr>
              <a:spcAft>
                <a:spcPts val="800"/>
              </a:spcAft>
              <a:defRPr sz="2000">
                <a:solidFill>
                  <a:srgbClr val="68767E"/>
                </a:solidFill>
              </a:defRPr>
            </a:lvl5pPr>
            <a:lvl6pPr>
              <a:defRPr sz="2000"/>
            </a:lvl6pPr>
            <a:lvl7pPr>
              <a:defRPr sz="2000"/>
            </a:lvl7pPr>
            <a:lvl8pPr>
              <a:defRPr sz="2000"/>
            </a:lvl8pPr>
            <a:lvl9pPr>
              <a:defRPr sz="2000"/>
            </a:lvl9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6"/>
          <p:cNvSpPr>
            <a:spLocks noGrp="1"/>
          </p:cNvSpPr>
          <p:nvPr>
            <p:ph type="sldNum" sz="quarter" idx="10"/>
          </p:nvPr>
        </p:nvSpPr>
        <p:spPr/>
        <p:txBody>
          <a:bodyPr/>
          <a:lstStyle>
            <a:lvl1pPr>
              <a:defRPr sz="800"/>
            </a:lvl1pPr>
          </a:lstStyle>
          <a:p>
            <a:fld id="{483F67D5-F15B-A249-820C-D5594CCEE82F}" type="slidenum">
              <a:rPr lang="uk-UA" altLang="en-US"/>
              <a:pPr/>
              <a:t>‹#›</a:t>
            </a:fld>
            <a:endParaRPr lang="uk-UA" altLang="en-US"/>
          </a:p>
        </p:txBody>
      </p:sp>
      <p:sp>
        <p:nvSpPr>
          <p:cNvPr id="7" name="Footer Placeholder 15"/>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1509142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0"/>
                  <a:lumOff val="100000"/>
                  <a:alpha val="89000"/>
                </a:schemeClr>
              </a:gs>
              <a:gs pos="65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p:nvSpPr>
        <p:spPr>
          <a:xfrm>
            <a:off x="838200" y="431800"/>
            <a:ext cx="1762125" cy="646113"/>
          </a:xfrm>
          <a:prstGeom prst="rect">
            <a:avLst/>
          </a:prstGeom>
        </p:spPr>
        <p:txBody>
          <a:bodyPr wrap="none">
            <a:spAutoFit/>
          </a:bodyPr>
          <a:lstStyle/>
          <a:p>
            <a:pPr eaLnBrk="1" fontAlgn="auto" hangingPunct="1">
              <a:spcBef>
                <a:spcPts val="0"/>
              </a:spcBef>
              <a:spcAft>
                <a:spcPts val="0"/>
              </a:spcAft>
              <a:defRPr/>
            </a:pPr>
            <a:r>
              <a:rPr lang="en-US" sz="3600" b="1" spc="-150" dirty="0">
                <a:solidFill>
                  <a:srgbClr val="FA5616"/>
                </a:solidFill>
                <a:ea typeface="Arial" charset="0"/>
                <a:cs typeface="Arial" charset="0"/>
              </a:rPr>
              <a:t>Agenda</a:t>
            </a:r>
            <a:endParaRPr lang="en-US" dirty="0">
              <a:latin typeface="+mn-lt"/>
            </a:endParaRPr>
          </a:p>
        </p:txBody>
      </p:sp>
      <p:sp>
        <p:nvSpPr>
          <p:cNvPr id="3" name="Content Placeholder 2"/>
          <p:cNvSpPr>
            <a:spLocks noGrp="1"/>
          </p:cNvSpPr>
          <p:nvPr>
            <p:ph idx="1" hasCustomPrompt="1"/>
          </p:nvPr>
        </p:nvSpPr>
        <p:spPr>
          <a:xfrm>
            <a:off x="838199" y="1280377"/>
            <a:ext cx="6455485" cy="4873625"/>
          </a:xfrm>
        </p:spPr>
        <p:txBody>
          <a:bodyPr/>
          <a:lstStyle>
            <a:lvl1pPr marL="514350" indent="-514350">
              <a:spcAft>
                <a:spcPts val="800"/>
              </a:spcAft>
              <a:buFont typeface="+mj-lt"/>
              <a:buAutoNum type="arabicPeriod"/>
              <a:defRPr sz="3200" baseline="0">
                <a:solidFill>
                  <a:srgbClr val="68767E"/>
                </a:solidFill>
              </a:defRPr>
            </a:lvl1pPr>
            <a:lvl2pPr marL="971550" indent="-514350">
              <a:spcAft>
                <a:spcPts val="800"/>
              </a:spcAft>
              <a:buFont typeface="+mj-lt"/>
              <a:buAutoNum type="arabicPeriod"/>
              <a:defRPr sz="2800">
                <a:solidFill>
                  <a:srgbClr val="68767E"/>
                </a:solidFill>
              </a:defRPr>
            </a:lvl2pPr>
            <a:lvl3pPr marL="1371600" indent="-457200">
              <a:spcAft>
                <a:spcPts val="800"/>
              </a:spcAft>
              <a:buFont typeface="+mj-lt"/>
              <a:buAutoNum type="arabicPeriod"/>
              <a:defRPr sz="2400">
                <a:solidFill>
                  <a:srgbClr val="68767E"/>
                </a:solidFill>
              </a:defRPr>
            </a:lvl3pPr>
            <a:lvl4pPr marL="1828800" indent="-457200">
              <a:spcAft>
                <a:spcPts val="800"/>
              </a:spcAft>
              <a:buFont typeface="+mj-lt"/>
              <a:buAutoNum type="arabicPeriod"/>
              <a:defRPr sz="2000">
                <a:solidFill>
                  <a:srgbClr val="68767E"/>
                </a:solidFill>
              </a:defRPr>
            </a:lvl4pPr>
            <a:lvl5pPr marL="2286000" indent="-457200">
              <a:spcAft>
                <a:spcPts val="800"/>
              </a:spcAft>
              <a:buFont typeface="+mj-lt"/>
              <a:buAutoNum type="arabicPeriod"/>
              <a:defRPr sz="2000">
                <a:solidFill>
                  <a:srgbClr val="68767E"/>
                </a:solidFill>
              </a:defRPr>
            </a:lvl5pPr>
            <a:lvl6pPr>
              <a:defRPr sz="2000"/>
            </a:lvl6pPr>
            <a:lvl7pPr>
              <a:defRPr sz="2000"/>
            </a:lvl7pPr>
            <a:lvl8pPr>
              <a:defRPr sz="2000"/>
            </a:lvl8pPr>
            <a:lvl9pPr>
              <a:defRPr sz="2000"/>
            </a:lvl9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6"/>
          <p:cNvSpPr>
            <a:spLocks noGrp="1"/>
          </p:cNvSpPr>
          <p:nvPr>
            <p:ph type="sldNum" sz="quarter" idx="10"/>
          </p:nvPr>
        </p:nvSpPr>
        <p:spPr/>
        <p:txBody>
          <a:bodyPr/>
          <a:lstStyle>
            <a:lvl1pPr>
              <a:defRPr/>
            </a:lvl1pPr>
          </a:lstStyle>
          <a:p>
            <a:fld id="{0EE03E71-293B-6344-8263-AFCD065EDDF1}" type="slidenum">
              <a:rPr lang="uk-UA" altLang="en-US"/>
              <a:pPr/>
              <a:t>‹#›</a:t>
            </a:fld>
            <a:endParaRPr lang="uk-UA" altLang="en-US"/>
          </a:p>
        </p:txBody>
      </p:sp>
      <p:sp>
        <p:nvSpPr>
          <p:cNvPr id="7" name="Footer Placeholder 15"/>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3169311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2" y="1709742"/>
            <a:ext cx="6686548" cy="2852737"/>
          </a:xfrm>
        </p:spPr>
        <p:txBody>
          <a:bodyPr anchor="b"/>
          <a:lstStyle>
            <a:lvl1pPr>
              <a:defRPr sz="6000" spc="-200" baseline="0">
                <a:solidFill>
                  <a:schemeClr val="bg1"/>
                </a:solidFill>
              </a:defRPr>
            </a:lvl1pPr>
          </a:lstStyle>
          <a:p>
            <a:r>
              <a:rPr lang="en-US" dirty="0"/>
              <a:t>Click to Enter Divider Slide Title</a:t>
            </a:r>
          </a:p>
        </p:txBody>
      </p:sp>
      <p:sp>
        <p:nvSpPr>
          <p:cNvPr id="3" name="Slide Number Placeholder 5"/>
          <p:cNvSpPr>
            <a:spLocks noGrp="1"/>
          </p:cNvSpPr>
          <p:nvPr>
            <p:ph type="sldNum" sz="quarter" idx="10"/>
          </p:nvPr>
        </p:nvSpPr>
        <p:spPr/>
        <p:txBody>
          <a:bodyPr/>
          <a:lstStyle>
            <a:lvl1pPr>
              <a:defRPr>
                <a:solidFill>
                  <a:schemeClr val="bg1"/>
                </a:solidFill>
              </a:defRPr>
            </a:lvl1pPr>
          </a:lstStyle>
          <a:p>
            <a:fld id="{CF6B4C3D-D524-2540-BBF9-5F1F3FF67CD0}" type="slidenum">
              <a:rPr lang="uk-UA" altLang="en-US"/>
              <a:pPr/>
              <a:t>‹#›</a:t>
            </a:fld>
            <a:endParaRPr lang="uk-UA" altLang="en-US"/>
          </a:p>
        </p:txBody>
      </p:sp>
      <p:sp>
        <p:nvSpPr>
          <p:cNvPr id="4" name="Footer Placeholder 15"/>
          <p:cNvSpPr>
            <a:spLocks noGrp="1"/>
          </p:cNvSpPr>
          <p:nvPr>
            <p:ph type="ftr" sz="quarter" idx="11"/>
          </p:nvPr>
        </p:nvSpPr>
        <p:spPr/>
        <p:txBody>
          <a:bodyPr/>
          <a:lstStyle>
            <a:lvl1pPr>
              <a:defRPr dirty="0" smtClean="0">
                <a:solidFill>
                  <a:schemeClr val="bg1"/>
                </a:solidFill>
              </a:defRPr>
            </a:lvl1pPr>
          </a:lstStyle>
          <a:p>
            <a:pPr>
              <a:defRPr/>
            </a:pPr>
            <a:r>
              <a:rPr lang="en-US" dirty="0"/>
              <a:t>HMS Confidential. Do not Distribute.</a:t>
            </a:r>
          </a:p>
        </p:txBody>
      </p:sp>
    </p:spTree>
    <p:extLst>
      <p:ext uri="{BB962C8B-B14F-4D97-AF65-F5344CB8AC3E}">
        <p14:creationId xmlns:p14="http://schemas.microsoft.com/office/powerpoint/2010/main" val="3192757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162034" cy="1325563"/>
          </a:xfrm>
        </p:spPr>
        <p:txBody>
          <a:bodyPr/>
          <a:lstStyle/>
          <a:p>
            <a:r>
              <a:rPr lang="en-US" dirty="0"/>
              <a:t>Click to enter slide title</a:t>
            </a:r>
          </a:p>
        </p:txBody>
      </p:sp>
      <p:sp>
        <p:nvSpPr>
          <p:cNvPr id="3" name="Content Placeholder 2"/>
          <p:cNvSpPr>
            <a:spLocks noGrp="1"/>
          </p:cNvSpPr>
          <p:nvPr>
            <p:ph idx="1" hasCustomPrompt="1"/>
          </p:nvPr>
        </p:nvSpPr>
        <p:spPr>
          <a:xfrm>
            <a:off x="838200" y="1825625"/>
            <a:ext cx="9543473" cy="4351338"/>
          </a:xfrm>
        </p:spPr>
        <p:txBody>
          <a:bodyPr/>
          <a:lstStyle>
            <a:lvl1pPr>
              <a:spcAft>
                <a:spcPts val="600"/>
              </a:spcAft>
              <a:buClr>
                <a:schemeClr val="tx2"/>
              </a:buClr>
              <a:defRPr/>
            </a:lvl1pPr>
            <a:lvl2pPr>
              <a:spcAft>
                <a:spcPts val="600"/>
              </a:spcAft>
              <a:buClr>
                <a:schemeClr val="tx2"/>
              </a:buClr>
              <a:defRPr/>
            </a:lvl2pPr>
            <a:lvl3pPr>
              <a:spcAft>
                <a:spcPts val="600"/>
              </a:spcAft>
              <a:buClr>
                <a:schemeClr val="tx2"/>
              </a:buClr>
              <a:defRPr/>
            </a:lvl3pPr>
            <a:lvl4pPr>
              <a:spcAft>
                <a:spcPts val="600"/>
              </a:spcAft>
              <a:buClr>
                <a:schemeClr val="tx2"/>
              </a:buClr>
              <a:defRPr/>
            </a:lvl4pPr>
            <a:lvl5pPr>
              <a:spcAft>
                <a:spcPts val="600"/>
              </a:spcAft>
              <a:buClr>
                <a:schemeClr val="tx2"/>
              </a:buClr>
              <a:defRPr/>
            </a:lvl5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fld id="{E1D6E511-78F2-1D4C-8218-60E971E66380}" type="slidenum">
              <a:rPr lang="en-US" altLang="en-US"/>
              <a:pPr/>
              <a:t>‹#›</a:t>
            </a:fld>
            <a:endParaRPr lang="en-US" altLang="en-US" dirty="0"/>
          </a:p>
        </p:txBody>
      </p:sp>
    </p:spTree>
    <p:extLst>
      <p:ext uri="{BB962C8B-B14F-4D97-AF65-F5344CB8AC3E}">
        <p14:creationId xmlns:p14="http://schemas.microsoft.com/office/powerpoint/2010/main" val="2465144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lvl1pPr>
              <a:defRPr>
                <a:solidFill>
                  <a:schemeClr val="bg1"/>
                </a:solidFill>
              </a:defRPr>
            </a:lvl1pPr>
          </a:lstStyle>
          <a:p>
            <a:fld id="{82C1D96A-9FE9-B646-925B-84007A254345}" type="slidenum">
              <a:rPr lang="uk-UA" altLang="en-US"/>
              <a:pPr/>
              <a:t>‹#›</a:t>
            </a:fld>
            <a:endParaRPr lang="uk-UA" altLang="en-US"/>
          </a:p>
        </p:txBody>
      </p:sp>
      <p:sp>
        <p:nvSpPr>
          <p:cNvPr id="4" name="Footer Placeholder 5"/>
          <p:cNvSpPr>
            <a:spLocks noGrp="1"/>
          </p:cNvSpPr>
          <p:nvPr>
            <p:ph type="ftr" sz="quarter" idx="11"/>
          </p:nvPr>
        </p:nvSpPr>
        <p:spPr/>
        <p:txBody>
          <a:bodyPr/>
          <a:lstStyle>
            <a:lvl1pPr>
              <a:defRPr smtClean="0">
                <a:solidFill>
                  <a:schemeClr val="bg1"/>
                </a:solidFill>
              </a:defRPr>
            </a:lvl1pPr>
          </a:lstStyle>
          <a:p>
            <a:pPr>
              <a:defRPr/>
            </a:pPr>
            <a:r>
              <a:rPr lang="en-US" dirty="0"/>
              <a:t>HMS Confidential. Do not Distribute HMS INTERNAL ONLY.</a:t>
            </a:r>
          </a:p>
        </p:txBody>
      </p:sp>
      <p:sp>
        <p:nvSpPr>
          <p:cNvPr id="9" name="Text Placeholder 8"/>
          <p:cNvSpPr>
            <a:spLocks noGrp="1"/>
          </p:cNvSpPr>
          <p:nvPr>
            <p:ph type="body" sz="quarter" idx="12" hasCustomPrompt="1"/>
          </p:nvPr>
        </p:nvSpPr>
        <p:spPr>
          <a:xfrm>
            <a:off x="838200" y="1161826"/>
            <a:ext cx="4798041" cy="3980890"/>
          </a:xfrm>
        </p:spPr>
        <p:txBody>
          <a:bodyPr anchor="ctr">
            <a:normAutofit/>
          </a:bodyPr>
          <a:lstStyle>
            <a:lvl1pPr marL="0" indent="0">
              <a:lnSpc>
                <a:spcPct val="90000"/>
              </a:lnSpc>
              <a:buNone/>
              <a:defRPr sz="7200" b="1" spc="-300">
                <a:solidFill>
                  <a:schemeClr val="bg1"/>
                </a:solidFill>
                <a:effectLst>
                  <a:outerShdw blurRad="50800" dist="76200" dir="2700000" algn="tl" rotWithShape="0">
                    <a:prstClr val="black">
                      <a:alpha val="22000"/>
                    </a:prstClr>
                  </a:outerShdw>
                </a:effectLst>
              </a:defRPr>
            </a:lvl1pPr>
          </a:lstStyle>
          <a:p>
            <a:pPr lvl="0"/>
            <a:r>
              <a:rPr lang="en-US" dirty="0"/>
              <a:t>Big Ideas go Here</a:t>
            </a:r>
          </a:p>
        </p:txBody>
      </p:sp>
    </p:spTree>
    <p:extLst>
      <p:ext uri="{BB962C8B-B14F-4D97-AF65-F5344CB8AC3E}">
        <p14:creationId xmlns:p14="http://schemas.microsoft.com/office/powerpoint/2010/main" val="3181269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6"/>
          <p:cNvSpPr txBox="1">
            <a:spLocks noChangeArrowheads="1"/>
          </p:cNvSpPr>
          <p:nvPr/>
        </p:nvSpPr>
        <p:spPr bwMode="auto">
          <a:xfrm>
            <a:off x="666750" y="5791200"/>
            <a:ext cx="1619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en-US" sz="1600" dirty="0">
                <a:ea typeface="Arial" charset="0"/>
                <a:cs typeface="Arial" charset="0"/>
              </a:rPr>
              <a:t>hms.com</a:t>
            </a:r>
          </a:p>
        </p:txBody>
      </p:sp>
      <p:cxnSp>
        <p:nvCxnSpPr>
          <p:cNvPr id="5" name="Straight Connector 4"/>
          <p:cNvCxnSpPr>
            <a:cxnSpLocks/>
          </p:cNvCxnSpPr>
          <p:nvPr/>
        </p:nvCxnSpPr>
        <p:spPr>
          <a:xfrm>
            <a:off x="3433763" y="492125"/>
            <a:ext cx="0" cy="5915025"/>
          </a:xfrm>
          <a:prstGeom prst="line">
            <a:avLst/>
          </a:prstGeom>
          <a:ln/>
        </p:spPr>
        <p:style>
          <a:lnRef idx="1">
            <a:schemeClr val="dk1"/>
          </a:lnRef>
          <a:fillRef idx="0">
            <a:schemeClr val="dk1"/>
          </a:fillRef>
          <a:effectRef idx="0">
            <a:schemeClr val="dk1"/>
          </a:effectRef>
          <a:fontRef idx="minor">
            <a:schemeClr val="tx1"/>
          </a:fontRef>
        </p:style>
      </p:cxnSp>
      <p:sp>
        <p:nvSpPr>
          <p:cNvPr id="6" name="Rectangle 9"/>
          <p:cNvSpPr>
            <a:spLocks noChangeArrowheads="1"/>
          </p:cNvSpPr>
          <p:nvPr/>
        </p:nvSpPr>
        <p:spPr bwMode="auto">
          <a:xfrm>
            <a:off x="4070350" y="1784350"/>
            <a:ext cx="48593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1225">
              <a:defRPr>
                <a:solidFill>
                  <a:schemeClr val="tx1"/>
                </a:solidFill>
                <a:latin typeface="Arial" charset="0"/>
              </a:defRPr>
            </a:lvl1pPr>
            <a:lvl2pPr marL="742950" indent="-285750" defTabSz="911225">
              <a:defRPr>
                <a:solidFill>
                  <a:schemeClr val="tx1"/>
                </a:solidFill>
                <a:latin typeface="Arial" charset="0"/>
              </a:defRPr>
            </a:lvl2pPr>
            <a:lvl3pPr marL="1143000" indent="-228600" defTabSz="911225">
              <a:defRPr>
                <a:solidFill>
                  <a:schemeClr val="tx1"/>
                </a:solidFill>
                <a:latin typeface="Arial" charset="0"/>
              </a:defRPr>
            </a:lvl3pPr>
            <a:lvl4pPr marL="1600200" indent="-228600" defTabSz="911225">
              <a:defRPr>
                <a:solidFill>
                  <a:schemeClr val="tx1"/>
                </a:solidFill>
                <a:latin typeface="Arial" charset="0"/>
              </a:defRPr>
            </a:lvl4pPr>
            <a:lvl5pPr marL="2057400" indent="-228600" defTabSz="911225">
              <a:defRPr>
                <a:solidFill>
                  <a:schemeClr val="tx1"/>
                </a:solidFill>
                <a:latin typeface="Arial" charset="0"/>
              </a:defRPr>
            </a:lvl5pPr>
            <a:lvl6pPr marL="2514600" indent="-228600" defTabSz="911225" fontAlgn="base">
              <a:spcBef>
                <a:spcPct val="0"/>
              </a:spcBef>
              <a:spcAft>
                <a:spcPct val="0"/>
              </a:spcAft>
              <a:defRPr>
                <a:solidFill>
                  <a:schemeClr val="tx1"/>
                </a:solidFill>
                <a:latin typeface="Arial" charset="0"/>
              </a:defRPr>
            </a:lvl6pPr>
            <a:lvl7pPr marL="2971800" indent="-228600" defTabSz="911225" fontAlgn="base">
              <a:spcBef>
                <a:spcPct val="0"/>
              </a:spcBef>
              <a:spcAft>
                <a:spcPct val="0"/>
              </a:spcAft>
              <a:defRPr>
                <a:solidFill>
                  <a:schemeClr val="tx1"/>
                </a:solidFill>
                <a:latin typeface="Arial" charset="0"/>
              </a:defRPr>
            </a:lvl7pPr>
            <a:lvl8pPr marL="3429000" indent="-228600" defTabSz="911225" fontAlgn="base">
              <a:spcBef>
                <a:spcPct val="0"/>
              </a:spcBef>
              <a:spcAft>
                <a:spcPct val="0"/>
              </a:spcAft>
              <a:defRPr>
                <a:solidFill>
                  <a:schemeClr val="tx1"/>
                </a:solidFill>
                <a:latin typeface="Arial" charset="0"/>
              </a:defRPr>
            </a:lvl8pPr>
            <a:lvl9pPr marL="3886200" indent="-228600" defTabSz="911225" fontAlgn="base">
              <a:spcBef>
                <a:spcPct val="0"/>
              </a:spcBef>
              <a:spcAft>
                <a:spcPct val="0"/>
              </a:spcAft>
              <a:defRPr>
                <a:solidFill>
                  <a:schemeClr val="tx1"/>
                </a:solidFill>
                <a:latin typeface="Arial" charset="0"/>
              </a:defRPr>
            </a:lvl9pPr>
          </a:lstStyle>
          <a:p>
            <a:pPr eaLnBrk="1" hangingPunct="1">
              <a:lnSpc>
                <a:spcPct val="120000"/>
              </a:lnSpc>
              <a:spcBef>
                <a:spcPts val="1000"/>
              </a:spcBef>
              <a:buClr>
                <a:srgbClr val="FF6633"/>
              </a:buClr>
              <a:buFont typeface="Wingdings" charset="2"/>
              <a:buNone/>
            </a:pPr>
            <a:r>
              <a:rPr lang="en-US" altLang="en-US" sz="2800" b="1" dirty="0">
                <a:solidFill>
                  <a:srgbClr val="FF6600"/>
                </a:solidFill>
              </a:rPr>
              <a:t>Moving healthcare forward.</a:t>
            </a:r>
          </a:p>
        </p:txBody>
      </p:sp>
      <p:pic>
        <p:nvPicPr>
          <p:cNvPr id="7" name="Picture 10" descr="HMS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0413" y="1819275"/>
            <a:ext cx="17240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1"/>
          <p:cNvGrpSpPr>
            <a:grpSpLocks/>
          </p:cNvGrpSpPr>
          <p:nvPr/>
        </p:nvGrpSpPr>
        <p:grpSpPr bwMode="auto">
          <a:xfrm>
            <a:off x="760413" y="5537200"/>
            <a:ext cx="715962" cy="220663"/>
            <a:chOff x="556099" y="5706475"/>
            <a:chExt cx="716520" cy="220360"/>
          </a:xfrm>
        </p:grpSpPr>
        <p:pic>
          <p:nvPicPr>
            <p:cNvPr id="9"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099" y="570647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5619" y="570983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5859" y="570983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 Placeholder 18"/>
          <p:cNvSpPr>
            <a:spLocks noGrp="1"/>
          </p:cNvSpPr>
          <p:nvPr>
            <p:ph type="body" sz="quarter" idx="15" hasCustomPrompt="1"/>
          </p:nvPr>
        </p:nvSpPr>
        <p:spPr>
          <a:xfrm>
            <a:off x="4079772" y="2660699"/>
            <a:ext cx="5659967" cy="3644569"/>
          </a:xfrm>
        </p:spPr>
        <p:txBody>
          <a:bodyPr/>
          <a:lstStyle>
            <a:lvl1pPr marL="0" indent="0">
              <a:spcAft>
                <a:spcPts val="0"/>
              </a:spcAft>
              <a:buFontTx/>
              <a:buNone/>
              <a:defRPr baseline="0"/>
            </a:lvl1pPr>
          </a:lstStyle>
          <a:p>
            <a:pPr lvl="0"/>
            <a:r>
              <a:rPr lang="en-US" dirty="0"/>
              <a:t>Click to enter list item presenter info</a:t>
            </a:r>
          </a:p>
          <a:p>
            <a:pPr lvl="1"/>
            <a:r>
              <a:rPr lang="en-US" dirty="0"/>
              <a:t>Second level</a:t>
            </a:r>
          </a:p>
          <a:p>
            <a:pPr lvl="2"/>
            <a:r>
              <a:rPr lang="en-US" dirty="0"/>
              <a:t>Third level</a:t>
            </a:r>
          </a:p>
        </p:txBody>
      </p:sp>
      <p:sp>
        <p:nvSpPr>
          <p:cNvPr id="12" name="Text Box 3"/>
          <p:cNvSpPr txBox="1">
            <a:spLocks noChangeArrowheads="1"/>
          </p:cNvSpPr>
          <p:nvPr userDrawn="1"/>
        </p:nvSpPr>
        <p:spPr bwMode="blackWhite">
          <a:xfrm>
            <a:off x="590550" y="6073775"/>
            <a:ext cx="2974975" cy="41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179011" tIns="143206" rIns="179011" bIns="143206">
            <a:spAutoFit/>
          </a:bodyPr>
          <a:lstStyle>
            <a:lvl1pPr defTabSz="911225">
              <a:defRPr>
                <a:solidFill>
                  <a:schemeClr val="tx1"/>
                </a:solidFill>
                <a:latin typeface="Arial" charset="0"/>
              </a:defRPr>
            </a:lvl1pPr>
            <a:lvl2pPr marL="742950" indent="-285750" defTabSz="911225">
              <a:defRPr>
                <a:solidFill>
                  <a:schemeClr val="tx1"/>
                </a:solidFill>
                <a:latin typeface="Arial" charset="0"/>
              </a:defRPr>
            </a:lvl2pPr>
            <a:lvl3pPr marL="1143000" indent="-228600" defTabSz="911225">
              <a:defRPr>
                <a:solidFill>
                  <a:schemeClr val="tx1"/>
                </a:solidFill>
                <a:latin typeface="Arial" charset="0"/>
              </a:defRPr>
            </a:lvl3pPr>
            <a:lvl4pPr marL="1600200" indent="-228600" defTabSz="911225">
              <a:defRPr>
                <a:solidFill>
                  <a:schemeClr val="tx1"/>
                </a:solidFill>
                <a:latin typeface="Arial" charset="0"/>
              </a:defRPr>
            </a:lvl4pPr>
            <a:lvl5pPr marL="2057400" indent="-228600" defTabSz="911225">
              <a:defRPr>
                <a:solidFill>
                  <a:schemeClr val="tx1"/>
                </a:solidFill>
                <a:latin typeface="Arial" charset="0"/>
              </a:defRPr>
            </a:lvl5pPr>
            <a:lvl6pPr marL="2514600" indent="-228600" defTabSz="911225" fontAlgn="base">
              <a:spcBef>
                <a:spcPct val="0"/>
              </a:spcBef>
              <a:spcAft>
                <a:spcPct val="0"/>
              </a:spcAft>
              <a:defRPr>
                <a:solidFill>
                  <a:schemeClr val="tx1"/>
                </a:solidFill>
                <a:latin typeface="Arial" charset="0"/>
              </a:defRPr>
            </a:lvl6pPr>
            <a:lvl7pPr marL="2971800" indent="-228600" defTabSz="911225" fontAlgn="base">
              <a:spcBef>
                <a:spcPct val="0"/>
              </a:spcBef>
              <a:spcAft>
                <a:spcPct val="0"/>
              </a:spcAft>
              <a:defRPr>
                <a:solidFill>
                  <a:schemeClr val="tx1"/>
                </a:solidFill>
                <a:latin typeface="Arial" charset="0"/>
              </a:defRPr>
            </a:lvl7pPr>
            <a:lvl8pPr marL="3429000" indent="-228600" defTabSz="911225" fontAlgn="base">
              <a:spcBef>
                <a:spcPct val="0"/>
              </a:spcBef>
              <a:spcAft>
                <a:spcPct val="0"/>
              </a:spcAft>
              <a:defRPr>
                <a:solidFill>
                  <a:schemeClr val="tx1"/>
                </a:solidFill>
                <a:latin typeface="Arial" charset="0"/>
              </a:defRPr>
            </a:lvl8pPr>
            <a:lvl9pPr marL="3886200" indent="-228600" defTabSz="911225" fontAlgn="base">
              <a:spcBef>
                <a:spcPct val="0"/>
              </a:spcBef>
              <a:spcAft>
                <a:spcPct val="0"/>
              </a:spcAft>
              <a:defRPr>
                <a:solidFill>
                  <a:schemeClr val="tx1"/>
                </a:solidFill>
                <a:latin typeface="Arial" charset="0"/>
              </a:defRPr>
            </a:lvl9pPr>
          </a:lstStyle>
          <a:p>
            <a:r>
              <a:rPr lang="en-US" sz="700" b="0" i="0" u="none" strike="noStrike" kern="1200" dirty="0">
                <a:solidFill>
                  <a:schemeClr val="tx1"/>
                </a:solidFill>
                <a:effectLst/>
                <a:latin typeface="Arial" charset="0"/>
                <a:ea typeface="+mn-ea"/>
                <a:cs typeface="+mn-cs"/>
              </a:rPr>
              <a:t>© 2019 HMS. All rights reserved.</a:t>
            </a:r>
            <a:endParaRPr lang="en-US" altLang="en-US" sz="700" baseline="0" dirty="0">
              <a:ea typeface="Segoe UI" charset="0"/>
              <a:cs typeface="Segoe UI" charset="0"/>
            </a:endParaRPr>
          </a:p>
        </p:txBody>
      </p:sp>
    </p:spTree>
    <p:extLst>
      <p:ext uri="{BB962C8B-B14F-4D97-AF65-F5344CB8AC3E}">
        <p14:creationId xmlns:p14="http://schemas.microsoft.com/office/powerpoint/2010/main" val="1153142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162032" cy="1325563"/>
          </a:xfrm>
        </p:spPr>
        <p:txBody>
          <a:bodyPr/>
          <a:lstStyle/>
          <a:p>
            <a:r>
              <a:rPr lang="en-US" dirty="0"/>
              <a:t>Click to enter slide title</a:t>
            </a:r>
          </a:p>
        </p:txBody>
      </p:sp>
      <p:sp>
        <p:nvSpPr>
          <p:cNvPr id="3" name="Content Placeholder 2"/>
          <p:cNvSpPr>
            <a:spLocks noGrp="1"/>
          </p:cNvSpPr>
          <p:nvPr>
            <p:ph sz="half" idx="1" hasCustomPrompt="1"/>
          </p:nvPr>
        </p:nvSpPr>
        <p:spPr>
          <a:xfrm>
            <a:off x="838199" y="1825625"/>
            <a:ext cx="4828032" cy="4351338"/>
          </a:xfrm>
        </p:spPr>
        <p:txBody>
          <a:bodyPr/>
          <a:lstStyle>
            <a:lvl1pPr>
              <a:defRPr sz="2400"/>
            </a:lvl1pPr>
            <a:lvl2pPr>
              <a:defRPr sz="2200"/>
            </a:lvl2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825625"/>
            <a:ext cx="4828032" cy="4352544"/>
          </a:xfrm>
        </p:spPr>
        <p:txBody>
          <a:bodyPr/>
          <a:lstStyle>
            <a:lvl1pPr>
              <a:defRPr sz="2400"/>
            </a:lvl1pPr>
            <a:lvl2pPr>
              <a:defRPr sz="2200"/>
            </a:lvl2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10"/>
          </p:nvPr>
        </p:nvSpPr>
        <p:spPr/>
        <p:txBody>
          <a:bodyPr/>
          <a:lstStyle>
            <a:lvl1pPr>
              <a:defRPr/>
            </a:lvl1pPr>
          </a:lstStyle>
          <a:p>
            <a:fld id="{7C7FEA44-931A-4E4C-A022-3819BCA7B004}" type="slidenum">
              <a:rPr lang="en-US" altLang="en-US"/>
              <a:pPr/>
              <a:t>‹#›</a:t>
            </a:fld>
            <a:endParaRPr lang="en-US" altLang="en-US" dirty="0"/>
          </a:p>
        </p:txBody>
      </p:sp>
      <p:sp>
        <p:nvSpPr>
          <p:cNvPr id="6" name="Footer Placeholder 7"/>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861258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3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1850" y="5011738"/>
            <a:ext cx="120173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831852" y="1282390"/>
            <a:ext cx="7731235" cy="3280089"/>
          </a:xfrm>
        </p:spPr>
        <p:txBody>
          <a:bodyPr anchor="b"/>
          <a:lstStyle>
            <a:lvl1pPr>
              <a:defRPr sz="6000" spc="-180" baseline="0">
                <a:solidFill>
                  <a:schemeClr val="bg1"/>
                </a:solidFill>
              </a:defRPr>
            </a:lvl1pPr>
          </a:lstStyle>
          <a:p>
            <a:r>
              <a:rPr lang="en-US" dirty="0"/>
              <a:t>ONLY use this slide to divide presentations within the same deck</a:t>
            </a:r>
          </a:p>
        </p:txBody>
      </p:sp>
    </p:spTree>
    <p:extLst>
      <p:ext uri="{BB962C8B-B14F-4D97-AF65-F5344CB8AC3E}">
        <p14:creationId xmlns:p14="http://schemas.microsoft.com/office/powerpoint/2010/main" val="2645505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9"/>
            <a:ext cx="10160446" cy="1325563"/>
          </a:xfrm>
        </p:spPr>
        <p:txBody>
          <a:bodyPr/>
          <a:lstStyle/>
          <a:p>
            <a:r>
              <a:rPr lang="en-US" dirty="0"/>
              <a:t>Click to enter slide title</a:t>
            </a:r>
          </a:p>
        </p:txBody>
      </p:sp>
      <p:sp>
        <p:nvSpPr>
          <p:cNvPr id="3" name="Text Placeholder 2"/>
          <p:cNvSpPr>
            <a:spLocks noGrp="1"/>
          </p:cNvSpPr>
          <p:nvPr>
            <p:ph type="body" idx="1" hasCustomPrompt="1"/>
          </p:nvPr>
        </p:nvSpPr>
        <p:spPr>
          <a:xfrm>
            <a:off x="839789" y="1681163"/>
            <a:ext cx="4828032" cy="823912"/>
          </a:xfrm>
        </p:spPr>
        <p:txBody>
          <a:bodyPr anchor="b">
            <a:noAutofit/>
          </a:bodyPr>
          <a:lstStyle>
            <a:lvl1pPr marL="0" indent="0">
              <a:buNone/>
              <a:defRPr sz="2600" b="1"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enter title for list</a:t>
            </a:r>
          </a:p>
        </p:txBody>
      </p:sp>
      <p:sp>
        <p:nvSpPr>
          <p:cNvPr id="4" name="Content Placeholder 3"/>
          <p:cNvSpPr>
            <a:spLocks noGrp="1"/>
          </p:cNvSpPr>
          <p:nvPr>
            <p:ph sz="half" idx="2" hasCustomPrompt="1"/>
          </p:nvPr>
        </p:nvSpPr>
        <p:spPr>
          <a:xfrm>
            <a:off x="839789" y="2505075"/>
            <a:ext cx="4828032" cy="3684588"/>
          </a:xfrm>
        </p:spPr>
        <p:txBody>
          <a:body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2" y="1681163"/>
            <a:ext cx="4828032" cy="823912"/>
          </a:xfrm>
        </p:spPr>
        <p:txBody>
          <a:bodyPr anchor="b">
            <a:noAutofit/>
          </a:bodyPr>
          <a:lstStyle>
            <a:lvl1pPr marL="0" indent="0">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enter title for list</a:t>
            </a:r>
          </a:p>
        </p:txBody>
      </p:sp>
      <p:sp>
        <p:nvSpPr>
          <p:cNvPr id="6" name="Content Placeholder 5"/>
          <p:cNvSpPr>
            <a:spLocks noGrp="1"/>
          </p:cNvSpPr>
          <p:nvPr>
            <p:ph sz="quarter" idx="4" hasCustomPrompt="1"/>
          </p:nvPr>
        </p:nvSpPr>
        <p:spPr>
          <a:xfrm>
            <a:off x="6172202" y="2505075"/>
            <a:ext cx="4828032" cy="3684588"/>
          </a:xfrm>
        </p:spPr>
        <p:txBody>
          <a:body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8"/>
          <p:cNvSpPr>
            <a:spLocks noGrp="1"/>
          </p:cNvSpPr>
          <p:nvPr>
            <p:ph type="sldNum" sz="quarter" idx="10"/>
          </p:nvPr>
        </p:nvSpPr>
        <p:spPr/>
        <p:txBody>
          <a:bodyPr/>
          <a:lstStyle>
            <a:lvl1pPr>
              <a:defRPr/>
            </a:lvl1pPr>
          </a:lstStyle>
          <a:p>
            <a:fld id="{9F80D935-BFCE-2C4A-9964-867D339AFF03}" type="slidenum">
              <a:rPr lang="en-US" altLang="en-US"/>
              <a:pPr/>
              <a:t>‹#›</a:t>
            </a:fld>
            <a:endParaRPr lang="en-US" altLang="en-US" dirty="0"/>
          </a:p>
        </p:txBody>
      </p:sp>
      <p:sp>
        <p:nvSpPr>
          <p:cNvPr id="8" name="Footer Placeholder 9"/>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34422871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lvl1pPr>
              <a:defRPr>
                <a:solidFill>
                  <a:srgbClr val="343B3F"/>
                </a:solidFill>
              </a:defRPr>
            </a:lvl1pPr>
          </a:lstStyle>
          <a:p>
            <a:fld id="{5FA0649D-9361-F247-A5B8-556F87B18A33}" type="slidenum">
              <a:rPr lang="uk-UA" altLang="en-US"/>
              <a:pPr/>
              <a:t>‹#›</a:t>
            </a:fld>
            <a:endParaRPr lang="uk-UA" altLang="en-US"/>
          </a:p>
        </p:txBody>
      </p:sp>
      <p:sp>
        <p:nvSpPr>
          <p:cNvPr id="4" name="Footer Placeholder 5"/>
          <p:cNvSpPr>
            <a:spLocks noGrp="1"/>
          </p:cNvSpPr>
          <p:nvPr>
            <p:ph type="ftr" sz="quarter" idx="11"/>
          </p:nvPr>
        </p:nvSpPr>
        <p:spPr/>
        <p:txBody>
          <a:bodyPr/>
          <a:lstStyle>
            <a:lvl1pPr>
              <a:defRPr dirty="0" smtClean="0">
                <a:solidFill>
                  <a:schemeClr val="tx1">
                    <a:lumMod val="50000"/>
                  </a:schemeClr>
                </a:solidFill>
              </a:defRPr>
            </a:lvl1pPr>
          </a:lstStyle>
          <a:p>
            <a:pPr>
              <a:defRPr/>
            </a:pPr>
            <a:r>
              <a:rPr lang="en-US" dirty="0"/>
              <a:t>HMS Confidential. Do not Distribute. HMS INTERNAL ONLY</a:t>
            </a:r>
          </a:p>
        </p:txBody>
      </p:sp>
      <p:sp>
        <p:nvSpPr>
          <p:cNvPr id="7" name="Text Placeholder 8"/>
          <p:cNvSpPr>
            <a:spLocks noGrp="1"/>
          </p:cNvSpPr>
          <p:nvPr>
            <p:ph type="body" sz="quarter" idx="12" hasCustomPrompt="1"/>
          </p:nvPr>
        </p:nvSpPr>
        <p:spPr>
          <a:xfrm>
            <a:off x="838200" y="477675"/>
            <a:ext cx="5334771" cy="5104261"/>
          </a:xfrm>
        </p:spPr>
        <p:txBody>
          <a:bodyPr anchor="ctr">
            <a:normAutofit/>
          </a:bodyPr>
          <a:lstStyle>
            <a:lvl1pPr marL="0" indent="0">
              <a:lnSpc>
                <a:spcPct val="90000"/>
              </a:lnSpc>
              <a:buNone/>
              <a:defRPr sz="7200" b="1" spc="-300">
                <a:solidFill>
                  <a:schemeClr val="bg1"/>
                </a:solidFill>
                <a:effectLst>
                  <a:outerShdw blurRad="50800" dist="76200" dir="2700000" algn="tl" rotWithShape="0">
                    <a:prstClr val="black">
                      <a:alpha val="22000"/>
                    </a:prstClr>
                  </a:outerShdw>
                </a:effectLst>
              </a:defRPr>
            </a:lvl1pPr>
          </a:lstStyle>
          <a:p>
            <a:pPr lvl="0"/>
            <a:r>
              <a:rPr lang="en-US" dirty="0"/>
              <a:t>Big Ideas</a:t>
            </a:r>
            <a:br>
              <a:rPr lang="en-US" dirty="0"/>
            </a:br>
            <a:r>
              <a:rPr lang="en-US" dirty="0"/>
              <a:t>go Here</a:t>
            </a:r>
          </a:p>
        </p:txBody>
      </p:sp>
    </p:spTree>
    <p:extLst>
      <p:ext uri="{BB962C8B-B14F-4D97-AF65-F5344CB8AC3E}">
        <p14:creationId xmlns:p14="http://schemas.microsoft.com/office/powerpoint/2010/main" val="1238094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952120" y="477675"/>
            <a:ext cx="5065286" cy="4885897"/>
          </a:xfrm>
          <a:ln>
            <a:noFill/>
          </a:ln>
          <a:effectLst/>
        </p:spPr>
        <p:txBody>
          <a:bodyPr>
            <a:noAutofit/>
          </a:bodyPr>
          <a:lstStyle>
            <a:lvl1pPr>
              <a:defRPr sz="7200" spc="-300" baseline="0">
                <a:solidFill>
                  <a:schemeClr val="bg1"/>
                </a:solidFill>
                <a:effectLst/>
              </a:defRPr>
            </a:lvl1pPr>
          </a:lstStyle>
          <a:p>
            <a:r>
              <a:rPr lang="en-US" dirty="0"/>
              <a:t>Big Ideas go Here</a:t>
            </a:r>
          </a:p>
        </p:txBody>
      </p:sp>
      <p:sp>
        <p:nvSpPr>
          <p:cNvPr id="3" name="Slide Number Placeholder 3"/>
          <p:cNvSpPr>
            <a:spLocks noGrp="1"/>
          </p:cNvSpPr>
          <p:nvPr>
            <p:ph type="sldNum" sz="quarter" idx="10"/>
          </p:nvPr>
        </p:nvSpPr>
        <p:spPr/>
        <p:txBody>
          <a:bodyPr/>
          <a:lstStyle>
            <a:lvl1pPr>
              <a:defRPr>
                <a:solidFill>
                  <a:schemeClr val="bg1"/>
                </a:solidFill>
              </a:defRPr>
            </a:lvl1pPr>
          </a:lstStyle>
          <a:p>
            <a:fld id="{12C335A5-FE72-B14C-BC9C-D3E4F3DA3BDA}" type="slidenum">
              <a:rPr lang="uk-UA" altLang="en-US"/>
              <a:pPr/>
              <a:t>‹#›</a:t>
            </a:fld>
            <a:endParaRPr lang="uk-UA" altLang="en-US"/>
          </a:p>
        </p:txBody>
      </p:sp>
      <p:sp>
        <p:nvSpPr>
          <p:cNvPr id="4" name="Footer Placeholder 5"/>
          <p:cNvSpPr>
            <a:spLocks noGrp="1"/>
          </p:cNvSpPr>
          <p:nvPr>
            <p:ph type="ftr" sz="quarter" idx="11"/>
          </p:nvPr>
        </p:nvSpPr>
        <p:spPr/>
        <p:txBody>
          <a:bodyPr/>
          <a:lstStyle>
            <a:lvl1pPr>
              <a:defRPr dirty="0" smtClean="0">
                <a:solidFill>
                  <a:schemeClr val="bg1"/>
                </a:solidFill>
              </a:defRPr>
            </a:lvl1pPr>
          </a:lstStyle>
          <a:p>
            <a:pPr>
              <a:defRPr/>
            </a:pPr>
            <a:r>
              <a:rPr lang="en-US" dirty="0"/>
              <a:t>HMS Confidential. Do not Distribute. HMS INTERNAL ONLY</a:t>
            </a:r>
          </a:p>
        </p:txBody>
      </p:sp>
    </p:spTree>
    <p:extLst>
      <p:ext uri="{BB962C8B-B14F-4D97-AF65-F5344CB8AC3E}">
        <p14:creationId xmlns:p14="http://schemas.microsoft.com/office/powerpoint/2010/main" val="17856954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Blank">
    <p:bg>
      <p:bgPr>
        <a:solidFill>
          <a:schemeClr val="bg1"/>
        </a:soli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hasCustomPrompt="1"/>
          </p:nvPr>
        </p:nvSpPr>
        <p:spPr>
          <a:xfrm>
            <a:off x="934070" y="477675"/>
            <a:ext cx="5401681" cy="4885897"/>
          </a:xfrm>
          <a:ln>
            <a:noFill/>
          </a:ln>
          <a:effectLst/>
        </p:spPr>
        <p:txBody>
          <a:bodyPr>
            <a:noAutofit/>
          </a:bodyPr>
          <a:lstStyle>
            <a:lvl1pPr>
              <a:defRPr sz="7200" spc="-300" baseline="0">
                <a:solidFill>
                  <a:schemeClr val="tx2"/>
                </a:solidFill>
                <a:effectLst/>
              </a:defRPr>
            </a:lvl1pPr>
          </a:lstStyle>
          <a:p>
            <a:r>
              <a:rPr lang="en-US" dirty="0"/>
              <a:t>Big Ideas</a:t>
            </a:r>
            <a:br>
              <a:rPr lang="en-US" dirty="0"/>
            </a:br>
            <a:r>
              <a:rPr lang="en-US" dirty="0"/>
              <a:t>go Here</a:t>
            </a:r>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300415D1-F3EF-8B40-82BD-B4B82A69B724}" type="slidenum">
              <a:rPr lang="uk-UA" altLang="en-US"/>
              <a:pPr/>
              <a:t>‹#›</a:t>
            </a:fld>
            <a:endParaRPr lang="uk-UA" altLang="en-US"/>
          </a:p>
        </p:txBody>
      </p:sp>
      <p:sp>
        <p:nvSpPr>
          <p:cNvPr id="6" name="Footer Placeholder 5"/>
          <p:cNvSpPr>
            <a:spLocks noGrp="1"/>
          </p:cNvSpPr>
          <p:nvPr>
            <p:ph type="ftr" sz="quarter" idx="11"/>
          </p:nvPr>
        </p:nvSpPr>
        <p:spPr/>
        <p:txBody>
          <a:bodyPr/>
          <a:lstStyle>
            <a:lvl1pPr>
              <a:defRPr dirty="0" smtClean="0">
                <a:solidFill>
                  <a:schemeClr val="tx1"/>
                </a:solidFill>
              </a:defRPr>
            </a:lvl1pPr>
          </a:lstStyle>
          <a:p>
            <a:pPr>
              <a:defRPr/>
            </a:pPr>
            <a:r>
              <a:rPr lang="en-US" dirty="0"/>
              <a:t>HMS Confidential. Do not Distribute. HMS INTERNAL ONLY</a:t>
            </a:r>
          </a:p>
        </p:txBody>
      </p:sp>
    </p:spTree>
    <p:extLst>
      <p:ext uri="{BB962C8B-B14F-4D97-AF65-F5344CB8AC3E}">
        <p14:creationId xmlns:p14="http://schemas.microsoft.com/office/powerpoint/2010/main" val="2504821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9" y="987429"/>
            <a:ext cx="3540826" cy="1600200"/>
          </a:xfrm>
        </p:spPr>
        <p:txBody>
          <a:bodyPr anchor="t"/>
          <a:lstStyle>
            <a:lvl1pPr>
              <a:defRPr sz="3200" baseline="0"/>
            </a:lvl1pPr>
          </a:lstStyle>
          <a:p>
            <a:r>
              <a:rPr lang="en-US" dirty="0"/>
              <a:t>Click to enter slide title</a:t>
            </a:r>
          </a:p>
        </p:txBody>
      </p:sp>
      <p:sp>
        <p:nvSpPr>
          <p:cNvPr id="3" name="Content Placeholder 2"/>
          <p:cNvSpPr>
            <a:spLocks noGrp="1"/>
          </p:cNvSpPr>
          <p:nvPr>
            <p:ph idx="1" hasCustomPrompt="1"/>
          </p:nvPr>
        </p:nvSpPr>
        <p:spPr>
          <a:xfrm>
            <a:off x="5183188" y="987429"/>
            <a:ext cx="5906570" cy="4873625"/>
          </a:xfrm>
        </p:spPr>
        <p:txBody>
          <a:bodyPr/>
          <a:lstStyle>
            <a:lvl1pPr>
              <a:lnSpc>
                <a:spcPct val="100000"/>
              </a:lnSpc>
              <a:spcBef>
                <a:spcPts val="600"/>
              </a:spcBef>
              <a:spcAft>
                <a:spcPts val="1000"/>
              </a:spcAft>
              <a:defRPr sz="2400"/>
            </a:lvl1pPr>
            <a:lvl2pPr>
              <a:lnSpc>
                <a:spcPct val="100000"/>
              </a:lnSpc>
              <a:spcBef>
                <a:spcPts val="600"/>
              </a:spcBef>
              <a:spcAft>
                <a:spcPts val="1000"/>
              </a:spcAft>
              <a:defRPr sz="2000"/>
            </a:lvl2pPr>
            <a:lvl3pPr>
              <a:lnSpc>
                <a:spcPct val="100000"/>
              </a:lnSpc>
              <a:spcBef>
                <a:spcPts val="600"/>
              </a:spcBef>
              <a:spcAft>
                <a:spcPts val="1000"/>
              </a:spcAft>
              <a:defRPr sz="1800"/>
            </a:lvl3pPr>
            <a:lvl4pPr>
              <a:lnSpc>
                <a:spcPct val="100000"/>
              </a:lnSpc>
              <a:spcBef>
                <a:spcPts val="600"/>
              </a:spcBef>
              <a:spcAft>
                <a:spcPts val="1000"/>
              </a:spcAft>
              <a:defRPr sz="1600"/>
            </a:lvl4pPr>
            <a:lvl5pPr>
              <a:lnSpc>
                <a:spcPct val="100000"/>
              </a:lnSpc>
              <a:spcBef>
                <a:spcPts val="600"/>
              </a:spcBef>
              <a:spcAft>
                <a:spcPts val="1000"/>
              </a:spcAft>
              <a:defRPr sz="1600"/>
            </a:lvl5pPr>
            <a:lvl6pPr>
              <a:defRPr sz="2000"/>
            </a:lvl6pPr>
            <a:lvl7pPr>
              <a:defRPr sz="2000"/>
            </a:lvl7pPr>
            <a:lvl8pPr>
              <a:defRPr sz="2000"/>
            </a:lvl8pPr>
            <a:lvl9pPr>
              <a:defRPr sz="2000"/>
            </a:lvl9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fld id="{A69E0DE4-6844-874D-8312-3E87C09E754D}" type="slidenum">
              <a:rPr lang="uk-UA" altLang="en-US"/>
              <a:pPr/>
              <a:t>‹#›</a:t>
            </a:fld>
            <a:endParaRPr lang="uk-UA" altLang="en-US"/>
          </a:p>
        </p:txBody>
      </p:sp>
      <p:sp>
        <p:nvSpPr>
          <p:cNvPr id="5" name="Footer Placeholder 17"/>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3321802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2775" y="0"/>
            <a:ext cx="5229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839789" y="519545"/>
            <a:ext cx="5942011" cy="1309255"/>
          </a:xfrm>
        </p:spPr>
        <p:txBody>
          <a:bodyPr/>
          <a:lstStyle>
            <a:lvl1pPr>
              <a:defRPr sz="3200" baseline="0"/>
            </a:lvl1pPr>
          </a:lstStyle>
          <a:p>
            <a:r>
              <a:rPr lang="en-US" dirty="0"/>
              <a:t>Click to enter slide title</a:t>
            </a:r>
          </a:p>
        </p:txBody>
      </p:sp>
      <p:sp>
        <p:nvSpPr>
          <p:cNvPr id="3" name="Content Placeholder 2"/>
          <p:cNvSpPr>
            <a:spLocks noGrp="1"/>
          </p:cNvSpPr>
          <p:nvPr>
            <p:ph idx="1" hasCustomPrompt="1"/>
          </p:nvPr>
        </p:nvSpPr>
        <p:spPr>
          <a:xfrm>
            <a:off x="875230" y="1984376"/>
            <a:ext cx="5644840" cy="3876098"/>
          </a:xfrm>
        </p:spPr>
        <p:txBody>
          <a:bodyPr/>
          <a:lstStyle>
            <a:lvl1pPr>
              <a:lnSpc>
                <a:spcPct val="100000"/>
              </a:lnSpc>
              <a:spcBef>
                <a:spcPts val="600"/>
              </a:spcBef>
              <a:spcAft>
                <a:spcPts val="1000"/>
              </a:spcAft>
              <a:defRPr sz="2400"/>
            </a:lvl1pPr>
            <a:lvl2pPr>
              <a:lnSpc>
                <a:spcPct val="100000"/>
              </a:lnSpc>
              <a:spcBef>
                <a:spcPts val="600"/>
              </a:spcBef>
              <a:spcAft>
                <a:spcPts val="1000"/>
              </a:spcAft>
              <a:defRPr sz="2000"/>
            </a:lvl2pPr>
            <a:lvl3pPr>
              <a:lnSpc>
                <a:spcPct val="100000"/>
              </a:lnSpc>
              <a:spcBef>
                <a:spcPts val="600"/>
              </a:spcBef>
              <a:spcAft>
                <a:spcPts val="1000"/>
              </a:spcAft>
              <a:defRPr sz="1800"/>
            </a:lvl3pPr>
            <a:lvl4pPr>
              <a:lnSpc>
                <a:spcPct val="100000"/>
              </a:lnSpc>
              <a:spcBef>
                <a:spcPts val="600"/>
              </a:spcBef>
              <a:spcAft>
                <a:spcPts val="1000"/>
              </a:spcAft>
              <a:defRPr sz="1600"/>
            </a:lvl4pPr>
            <a:lvl5pPr>
              <a:lnSpc>
                <a:spcPct val="100000"/>
              </a:lnSpc>
              <a:spcBef>
                <a:spcPts val="600"/>
              </a:spcBef>
              <a:spcAft>
                <a:spcPts val="1000"/>
              </a:spcAft>
              <a:defRPr sz="1600"/>
            </a:lvl5pPr>
            <a:lvl6pPr>
              <a:defRPr sz="2000"/>
            </a:lvl6pPr>
            <a:lvl7pPr>
              <a:defRPr sz="2000"/>
            </a:lvl7pPr>
            <a:lvl8pPr>
              <a:defRPr sz="2000"/>
            </a:lvl8pPr>
            <a:lvl9pPr>
              <a:defRPr sz="2000"/>
            </a:lvl9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10"/>
          </p:nvPr>
        </p:nvSpPr>
        <p:spPr/>
        <p:txBody>
          <a:bodyPr/>
          <a:lstStyle>
            <a:lvl1pPr>
              <a:defRPr>
                <a:solidFill>
                  <a:schemeClr val="bg1"/>
                </a:solidFill>
              </a:defRPr>
            </a:lvl1pPr>
          </a:lstStyle>
          <a:p>
            <a:fld id="{4D2556A0-B583-7949-8874-9B74B908AF8A}" type="slidenum">
              <a:rPr lang="uk-UA" altLang="en-US"/>
              <a:pPr/>
              <a:t>‹#›</a:t>
            </a:fld>
            <a:endParaRPr lang="uk-UA" altLang="en-US"/>
          </a:p>
        </p:txBody>
      </p:sp>
      <p:sp>
        <p:nvSpPr>
          <p:cNvPr id="6" name="Footer Placeholder 15"/>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2798836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0"/>
            <a:ext cx="54102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839789" y="519545"/>
            <a:ext cx="5942011" cy="1309255"/>
          </a:xfrm>
        </p:spPr>
        <p:txBody>
          <a:bodyPr/>
          <a:lstStyle>
            <a:lvl1pPr>
              <a:defRPr sz="3200" baseline="0"/>
            </a:lvl1pPr>
          </a:lstStyle>
          <a:p>
            <a:r>
              <a:rPr lang="en-US" dirty="0"/>
              <a:t>Click to enter slide title</a:t>
            </a:r>
          </a:p>
        </p:txBody>
      </p:sp>
      <p:sp>
        <p:nvSpPr>
          <p:cNvPr id="3" name="Content Placeholder 2"/>
          <p:cNvSpPr>
            <a:spLocks noGrp="1"/>
          </p:cNvSpPr>
          <p:nvPr>
            <p:ph idx="1" hasCustomPrompt="1"/>
          </p:nvPr>
        </p:nvSpPr>
        <p:spPr>
          <a:xfrm>
            <a:off x="875230" y="1984376"/>
            <a:ext cx="5644840" cy="3876098"/>
          </a:xfrm>
        </p:spPr>
        <p:txBody>
          <a:bodyPr/>
          <a:lstStyle>
            <a:lvl1pPr>
              <a:lnSpc>
                <a:spcPct val="100000"/>
              </a:lnSpc>
              <a:spcBef>
                <a:spcPts val="600"/>
              </a:spcBef>
              <a:spcAft>
                <a:spcPts val="1000"/>
              </a:spcAft>
              <a:defRPr sz="2400"/>
            </a:lvl1pPr>
            <a:lvl2pPr>
              <a:lnSpc>
                <a:spcPct val="100000"/>
              </a:lnSpc>
              <a:spcBef>
                <a:spcPts val="600"/>
              </a:spcBef>
              <a:spcAft>
                <a:spcPts val="1000"/>
              </a:spcAft>
              <a:defRPr sz="2000"/>
            </a:lvl2pPr>
            <a:lvl3pPr>
              <a:lnSpc>
                <a:spcPct val="100000"/>
              </a:lnSpc>
              <a:spcBef>
                <a:spcPts val="600"/>
              </a:spcBef>
              <a:spcAft>
                <a:spcPts val="1000"/>
              </a:spcAft>
              <a:defRPr sz="1800"/>
            </a:lvl3pPr>
            <a:lvl4pPr>
              <a:lnSpc>
                <a:spcPct val="100000"/>
              </a:lnSpc>
              <a:spcBef>
                <a:spcPts val="600"/>
              </a:spcBef>
              <a:spcAft>
                <a:spcPts val="1000"/>
              </a:spcAft>
              <a:defRPr sz="1600"/>
            </a:lvl4pPr>
            <a:lvl5pPr>
              <a:lnSpc>
                <a:spcPct val="100000"/>
              </a:lnSpc>
              <a:spcBef>
                <a:spcPts val="600"/>
              </a:spcBef>
              <a:spcAft>
                <a:spcPts val="1000"/>
              </a:spcAft>
              <a:defRPr sz="1600"/>
            </a:lvl5pPr>
            <a:lvl6pPr>
              <a:defRPr sz="2000"/>
            </a:lvl6pPr>
            <a:lvl7pPr>
              <a:defRPr sz="2000"/>
            </a:lvl7pPr>
            <a:lvl8pPr>
              <a:defRPr sz="2000"/>
            </a:lvl8pPr>
            <a:lvl9pPr>
              <a:defRPr sz="2000"/>
            </a:lvl9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10"/>
          </p:nvPr>
        </p:nvSpPr>
        <p:spPr/>
        <p:txBody>
          <a:bodyPr/>
          <a:lstStyle>
            <a:lvl1pPr>
              <a:defRPr>
                <a:solidFill>
                  <a:schemeClr val="bg1"/>
                </a:solidFill>
              </a:defRPr>
            </a:lvl1pPr>
          </a:lstStyle>
          <a:p>
            <a:fld id="{25AE83D6-4D56-2949-90D6-B2AF8DD47864}" type="slidenum">
              <a:rPr lang="uk-UA" altLang="en-US"/>
              <a:pPr/>
              <a:t>‹#›</a:t>
            </a:fld>
            <a:endParaRPr lang="uk-UA" altLang="en-US"/>
          </a:p>
        </p:txBody>
      </p:sp>
      <p:sp>
        <p:nvSpPr>
          <p:cNvPr id="6" name="Footer Placeholder 15"/>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1836988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162034" cy="1325563"/>
          </a:xfrm>
        </p:spPr>
        <p:txBody>
          <a:bodyPr/>
          <a:lstStyle/>
          <a:p>
            <a:r>
              <a:rPr lang="en-US" dirty="0"/>
              <a:t>Click to enter slide title</a:t>
            </a:r>
          </a:p>
        </p:txBody>
      </p:sp>
      <p:sp>
        <p:nvSpPr>
          <p:cNvPr id="3" name="Content Placeholder 2"/>
          <p:cNvSpPr>
            <a:spLocks noGrp="1"/>
          </p:cNvSpPr>
          <p:nvPr>
            <p:ph idx="1" hasCustomPrompt="1"/>
          </p:nvPr>
        </p:nvSpPr>
        <p:spPr>
          <a:xfrm>
            <a:off x="838200" y="1825625"/>
            <a:ext cx="9543473" cy="4351338"/>
          </a:xfrm>
        </p:spPr>
        <p:txBody>
          <a:bodyPr/>
          <a:lstStyle>
            <a:lvl1pPr>
              <a:spcAft>
                <a:spcPts val="600"/>
              </a:spcAft>
              <a:buClr>
                <a:schemeClr val="tx2"/>
              </a:buClr>
              <a:defRPr/>
            </a:lvl1pPr>
            <a:lvl2pPr>
              <a:spcAft>
                <a:spcPts val="600"/>
              </a:spcAft>
              <a:buClr>
                <a:schemeClr val="tx2"/>
              </a:buClr>
              <a:defRPr/>
            </a:lvl2pPr>
            <a:lvl3pPr>
              <a:spcAft>
                <a:spcPts val="600"/>
              </a:spcAft>
              <a:buClr>
                <a:schemeClr val="tx2"/>
              </a:buClr>
              <a:defRPr/>
            </a:lvl3pPr>
            <a:lvl4pPr>
              <a:spcAft>
                <a:spcPts val="600"/>
              </a:spcAft>
              <a:buClr>
                <a:schemeClr val="tx2"/>
              </a:buClr>
              <a:defRPr/>
            </a:lvl4pPr>
            <a:lvl5pPr>
              <a:spcAft>
                <a:spcPts val="600"/>
              </a:spcAft>
              <a:buClr>
                <a:schemeClr val="tx2"/>
              </a:buClr>
              <a:defRPr/>
            </a:lvl5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fld id="{E1D6E511-78F2-1D4C-8218-60E971E66380}" type="slidenum">
              <a:rPr lang="en-US" altLang="en-US"/>
              <a:pPr/>
              <a:t>‹#›</a:t>
            </a:fld>
            <a:endParaRPr lang="en-US" altLang="en-US" dirty="0"/>
          </a:p>
        </p:txBody>
      </p:sp>
    </p:spTree>
    <p:extLst>
      <p:ext uri="{BB962C8B-B14F-4D97-AF65-F5344CB8AC3E}">
        <p14:creationId xmlns:p14="http://schemas.microsoft.com/office/powerpoint/2010/main" val="2835885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t="5602" r="34261" b="5602"/>
          <a:stretch>
            <a:fillRect/>
          </a:stretch>
        </p:blipFill>
        <p:spPr bwMode="auto">
          <a:xfrm>
            <a:off x="7107238" y="0"/>
            <a:ext cx="5084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839789" y="519545"/>
            <a:ext cx="5942011" cy="1309255"/>
          </a:xfrm>
        </p:spPr>
        <p:txBody>
          <a:bodyPr/>
          <a:lstStyle>
            <a:lvl1pPr>
              <a:defRPr sz="3200" baseline="0"/>
            </a:lvl1pPr>
          </a:lstStyle>
          <a:p>
            <a:r>
              <a:rPr lang="en-US" dirty="0"/>
              <a:t>Click to enter slide title</a:t>
            </a:r>
          </a:p>
        </p:txBody>
      </p:sp>
      <p:sp>
        <p:nvSpPr>
          <p:cNvPr id="3" name="Content Placeholder 2"/>
          <p:cNvSpPr>
            <a:spLocks noGrp="1"/>
          </p:cNvSpPr>
          <p:nvPr>
            <p:ph idx="1" hasCustomPrompt="1"/>
          </p:nvPr>
        </p:nvSpPr>
        <p:spPr>
          <a:xfrm>
            <a:off x="875230" y="1984376"/>
            <a:ext cx="5644840" cy="3876098"/>
          </a:xfrm>
        </p:spPr>
        <p:txBody>
          <a:bodyPr/>
          <a:lstStyle>
            <a:lvl1pPr>
              <a:lnSpc>
                <a:spcPct val="100000"/>
              </a:lnSpc>
              <a:spcBef>
                <a:spcPts val="600"/>
              </a:spcBef>
              <a:spcAft>
                <a:spcPts val="1000"/>
              </a:spcAft>
              <a:defRPr sz="2400"/>
            </a:lvl1pPr>
            <a:lvl2pPr>
              <a:lnSpc>
                <a:spcPct val="100000"/>
              </a:lnSpc>
              <a:spcBef>
                <a:spcPts val="600"/>
              </a:spcBef>
              <a:spcAft>
                <a:spcPts val="1000"/>
              </a:spcAft>
              <a:defRPr sz="2000"/>
            </a:lvl2pPr>
            <a:lvl3pPr>
              <a:lnSpc>
                <a:spcPct val="100000"/>
              </a:lnSpc>
              <a:spcBef>
                <a:spcPts val="600"/>
              </a:spcBef>
              <a:spcAft>
                <a:spcPts val="1000"/>
              </a:spcAft>
              <a:defRPr sz="1800"/>
            </a:lvl3pPr>
            <a:lvl4pPr>
              <a:lnSpc>
                <a:spcPct val="100000"/>
              </a:lnSpc>
              <a:spcBef>
                <a:spcPts val="600"/>
              </a:spcBef>
              <a:spcAft>
                <a:spcPts val="1000"/>
              </a:spcAft>
              <a:defRPr sz="1600"/>
            </a:lvl4pPr>
            <a:lvl5pPr>
              <a:lnSpc>
                <a:spcPct val="100000"/>
              </a:lnSpc>
              <a:spcBef>
                <a:spcPts val="600"/>
              </a:spcBef>
              <a:spcAft>
                <a:spcPts val="1000"/>
              </a:spcAft>
              <a:defRPr sz="1600"/>
            </a:lvl5pPr>
            <a:lvl6pPr>
              <a:defRPr sz="2000"/>
            </a:lvl6pPr>
            <a:lvl7pPr>
              <a:defRPr sz="2000"/>
            </a:lvl7pPr>
            <a:lvl8pPr>
              <a:defRPr sz="2000"/>
            </a:lvl8pPr>
            <a:lvl9pPr>
              <a:defRPr sz="2000"/>
            </a:lvl9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10"/>
          </p:nvPr>
        </p:nvSpPr>
        <p:spPr/>
        <p:txBody>
          <a:bodyPr/>
          <a:lstStyle>
            <a:lvl1pPr>
              <a:defRPr>
                <a:solidFill>
                  <a:schemeClr val="bg1"/>
                </a:solidFill>
              </a:defRPr>
            </a:lvl1pPr>
          </a:lstStyle>
          <a:p>
            <a:fld id="{F240BD98-2F3D-BC4B-B7D5-78CF2EB8ECAB}" type="slidenum">
              <a:rPr lang="uk-UA" altLang="en-US"/>
              <a:pPr/>
              <a:t>‹#›</a:t>
            </a:fld>
            <a:endParaRPr lang="uk-UA" altLang="en-US"/>
          </a:p>
        </p:txBody>
      </p:sp>
      <p:sp>
        <p:nvSpPr>
          <p:cNvPr id="6" name="Footer Placeholder 15"/>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11220052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Blank">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1851" y="709687"/>
            <a:ext cx="5751830" cy="4885897"/>
          </a:xfrm>
          <a:ln>
            <a:noFill/>
          </a:ln>
        </p:spPr>
        <p:txBody>
          <a:bodyPr>
            <a:noAutofit/>
          </a:bodyPr>
          <a:lstStyle>
            <a:lvl1pPr>
              <a:defRPr sz="7200" spc="-300" baseline="0">
                <a:solidFill>
                  <a:schemeClr val="bg1"/>
                </a:solidFill>
                <a:effectLst/>
              </a:defRPr>
            </a:lvl1pPr>
          </a:lstStyle>
          <a:p>
            <a:r>
              <a:rPr lang="en-US" dirty="0"/>
              <a:t>Big Ideas</a:t>
            </a:r>
            <a:br>
              <a:rPr lang="en-US" dirty="0"/>
            </a:br>
            <a:r>
              <a:rPr lang="en-US" dirty="0"/>
              <a:t>go Here</a:t>
            </a:r>
          </a:p>
        </p:txBody>
      </p:sp>
      <p:sp>
        <p:nvSpPr>
          <p:cNvPr id="3" name="Slide Number Placeholder 3"/>
          <p:cNvSpPr>
            <a:spLocks noGrp="1"/>
          </p:cNvSpPr>
          <p:nvPr>
            <p:ph type="sldNum" sz="quarter" idx="10"/>
          </p:nvPr>
        </p:nvSpPr>
        <p:spPr/>
        <p:txBody>
          <a:bodyPr/>
          <a:lstStyle>
            <a:lvl1pPr>
              <a:defRPr>
                <a:solidFill>
                  <a:schemeClr val="bg1"/>
                </a:solidFill>
              </a:defRPr>
            </a:lvl1pPr>
          </a:lstStyle>
          <a:p>
            <a:fld id="{AE51C8BE-CECB-B843-BD47-47C93A16D243}" type="slidenum">
              <a:rPr lang="uk-UA" altLang="en-US"/>
              <a:pPr/>
              <a:t>‹#›</a:t>
            </a:fld>
            <a:endParaRPr lang="uk-UA" altLang="en-US"/>
          </a:p>
        </p:txBody>
      </p:sp>
      <p:sp>
        <p:nvSpPr>
          <p:cNvPr id="4" name="Footer Placeholder 5"/>
          <p:cNvSpPr>
            <a:spLocks noGrp="1"/>
          </p:cNvSpPr>
          <p:nvPr>
            <p:ph type="ftr" sz="quarter" idx="11"/>
          </p:nvPr>
        </p:nvSpPr>
        <p:spPr/>
        <p:txBody>
          <a:bodyPr/>
          <a:lstStyle>
            <a:lvl1pPr>
              <a:defRPr smtClean="0">
                <a:solidFill>
                  <a:schemeClr val="bg1"/>
                </a:solidFill>
              </a:defRPr>
            </a:lvl1pPr>
          </a:lstStyle>
          <a:p>
            <a:pPr>
              <a:defRPr/>
            </a:pPr>
            <a:r>
              <a:rPr lang="en-US" dirty="0"/>
              <a:t>HMS Confidential. Do not Distribute HMS INTERNAL ONLY.</a:t>
            </a:r>
          </a:p>
        </p:txBody>
      </p:sp>
    </p:spTree>
    <p:extLst>
      <p:ext uri="{BB962C8B-B14F-4D97-AF65-F5344CB8AC3E}">
        <p14:creationId xmlns:p14="http://schemas.microsoft.com/office/powerpoint/2010/main" val="37039259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838200" y="365125"/>
            <a:ext cx="10162034" cy="1325563"/>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US" dirty="0"/>
              <a:t>Click to enter slide title</a:t>
            </a:r>
          </a:p>
        </p:txBody>
      </p:sp>
      <p:sp>
        <p:nvSpPr>
          <p:cNvPr id="3" name="Slide Number Placeholder 4"/>
          <p:cNvSpPr>
            <a:spLocks noGrp="1"/>
          </p:cNvSpPr>
          <p:nvPr>
            <p:ph type="sldNum" sz="quarter" idx="10"/>
          </p:nvPr>
        </p:nvSpPr>
        <p:spPr/>
        <p:txBody>
          <a:bodyPr/>
          <a:lstStyle>
            <a:lvl1pPr>
              <a:defRPr/>
            </a:lvl1pPr>
          </a:lstStyle>
          <a:p>
            <a:fld id="{831A8FAD-9F42-924A-88D5-2D6518C77771}" type="slidenum">
              <a:rPr lang="en-US" altLang="en-US"/>
              <a:pPr/>
              <a:t>‹#›</a:t>
            </a:fld>
            <a:endParaRPr lang="en-US" altLang="en-US" dirty="0"/>
          </a:p>
        </p:txBody>
      </p:sp>
      <p:sp>
        <p:nvSpPr>
          <p:cNvPr id="4" name="Footer Placeholder 5"/>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4214643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fld id="{43443AB8-7904-9444-87E5-10C0FEFCC7D1}" type="slidenum">
              <a:rPr lang="en-US" altLang="en-US"/>
              <a:pPr/>
              <a:t>‹#›</a:t>
            </a:fld>
            <a:endParaRPr lang="en-US" altLang="en-US" dirty="0"/>
          </a:p>
        </p:txBody>
      </p:sp>
      <p:sp>
        <p:nvSpPr>
          <p:cNvPr id="3" name="Footer Placeholder 5"/>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3964604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lvl1pPr>
              <a:defRPr>
                <a:solidFill>
                  <a:schemeClr val="bg1"/>
                </a:solidFill>
              </a:defRPr>
            </a:lvl1pPr>
          </a:lstStyle>
          <a:p>
            <a:fld id="{3C87677F-9EE0-1D46-953C-F8704949B36A}" type="slidenum">
              <a:rPr lang="uk-UA" altLang="en-US"/>
              <a:pPr/>
              <a:t>‹#›</a:t>
            </a:fld>
            <a:endParaRPr lang="uk-UA" altLang="en-US"/>
          </a:p>
        </p:txBody>
      </p:sp>
      <p:sp>
        <p:nvSpPr>
          <p:cNvPr id="4" name="Footer Placeholder 5"/>
          <p:cNvSpPr>
            <a:spLocks noGrp="1"/>
          </p:cNvSpPr>
          <p:nvPr>
            <p:ph type="ftr" sz="quarter" idx="11"/>
          </p:nvPr>
        </p:nvSpPr>
        <p:spPr/>
        <p:txBody>
          <a:bodyPr/>
          <a:lstStyle>
            <a:lvl1pPr>
              <a:defRPr smtClean="0">
                <a:solidFill>
                  <a:schemeClr val="bg1"/>
                </a:solidFill>
              </a:defRPr>
            </a:lvl1pPr>
          </a:lstStyle>
          <a:p>
            <a:pPr>
              <a:defRPr/>
            </a:pPr>
            <a:r>
              <a:rPr lang="en-US" dirty="0"/>
              <a:t>HMS Confidential. Do not Distribute. HMS INTERNAL ONLY</a:t>
            </a:r>
          </a:p>
        </p:txBody>
      </p:sp>
      <p:sp>
        <p:nvSpPr>
          <p:cNvPr id="6" name="Text Placeholder 8"/>
          <p:cNvSpPr>
            <a:spLocks noGrp="1"/>
          </p:cNvSpPr>
          <p:nvPr>
            <p:ph type="body" sz="quarter" idx="12" hasCustomPrompt="1"/>
          </p:nvPr>
        </p:nvSpPr>
        <p:spPr>
          <a:xfrm>
            <a:off x="838200" y="477675"/>
            <a:ext cx="5334771" cy="5104261"/>
          </a:xfrm>
        </p:spPr>
        <p:txBody>
          <a:bodyPr anchor="ctr">
            <a:normAutofit/>
          </a:bodyPr>
          <a:lstStyle>
            <a:lvl1pPr marL="0" indent="0">
              <a:lnSpc>
                <a:spcPct val="90000"/>
              </a:lnSpc>
              <a:buNone/>
              <a:defRPr sz="7200" b="1" spc="-300">
                <a:solidFill>
                  <a:schemeClr val="bg1"/>
                </a:solidFill>
                <a:effectLst>
                  <a:outerShdw blurRad="50800" dist="76200" dir="2700000" algn="tl" rotWithShape="0">
                    <a:prstClr val="black">
                      <a:alpha val="22000"/>
                    </a:prstClr>
                  </a:outerShdw>
                </a:effectLst>
              </a:defRPr>
            </a:lvl1pPr>
          </a:lstStyle>
          <a:p>
            <a:pPr lvl="0"/>
            <a:r>
              <a:rPr lang="en-US" dirty="0"/>
              <a:t>Big Ideas</a:t>
            </a:r>
            <a:br>
              <a:rPr lang="en-US" dirty="0"/>
            </a:br>
            <a:r>
              <a:rPr lang="en-US" dirty="0"/>
              <a:t>go Here</a:t>
            </a:r>
          </a:p>
        </p:txBody>
      </p:sp>
    </p:spTree>
    <p:extLst>
      <p:ext uri="{BB962C8B-B14F-4D97-AF65-F5344CB8AC3E}">
        <p14:creationId xmlns:p14="http://schemas.microsoft.com/office/powerpoint/2010/main" val="12948357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6"/>
          <p:cNvSpPr txBox="1">
            <a:spLocks noChangeArrowheads="1"/>
          </p:cNvSpPr>
          <p:nvPr/>
        </p:nvSpPr>
        <p:spPr bwMode="auto">
          <a:xfrm>
            <a:off x="666750" y="5791200"/>
            <a:ext cx="1619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en-US" sz="1600" dirty="0">
                <a:ea typeface="Arial" charset="0"/>
                <a:cs typeface="Arial" charset="0"/>
              </a:rPr>
              <a:t>hms.com</a:t>
            </a:r>
          </a:p>
        </p:txBody>
      </p:sp>
      <p:sp>
        <p:nvSpPr>
          <p:cNvPr id="4" name="Text Box 3"/>
          <p:cNvSpPr txBox="1">
            <a:spLocks noChangeArrowheads="1"/>
          </p:cNvSpPr>
          <p:nvPr/>
        </p:nvSpPr>
        <p:spPr bwMode="blackWhite">
          <a:xfrm>
            <a:off x="590550" y="6073775"/>
            <a:ext cx="2974975" cy="41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179011" tIns="143206" rIns="179011" bIns="143206">
            <a:spAutoFit/>
          </a:bodyPr>
          <a:lstStyle>
            <a:lvl1pPr defTabSz="911225">
              <a:defRPr>
                <a:solidFill>
                  <a:schemeClr val="tx1"/>
                </a:solidFill>
                <a:latin typeface="Arial" charset="0"/>
              </a:defRPr>
            </a:lvl1pPr>
            <a:lvl2pPr marL="742950" indent="-285750" defTabSz="911225">
              <a:defRPr>
                <a:solidFill>
                  <a:schemeClr val="tx1"/>
                </a:solidFill>
                <a:latin typeface="Arial" charset="0"/>
              </a:defRPr>
            </a:lvl2pPr>
            <a:lvl3pPr marL="1143000" indent="-228600" defTabSz="911225">
              <a:defRPr>
                <a:solidFill>
                  <a:schemeClr val="tx1"/>
                </a:solidFill>
                <a:latin typeface="Arial" charset="0"/>
              </a:defRPr>
            </a:lvl3pPr>
            <a:lvl4pPr marL="1600200" indent="-228600" defTabSz="911225">
              <a:defRPr>
                <a:solidFill>
                  <a:schemeClr val="tx1"/>
                </a:solidFill>
                <a:latin typeface="Arial" charset="0"/>
              </a:defRPr>
            </a:lvl4pPr>
            <a:lvl5pPr marL="2057400" indent="-228600" defTabSz="911225">
              <a:defRPr>
                <a:solidFill>
                  <a:schemeClr val="tx1"/>
                </a:solidFill>
                <a:latin typeface="Arial" charset="0"/>
              </a:defRPr>
            </a:lvl5pPr>
            <a:lvl6pPr marL="2514600" indent="-228600" defTabSz="911225" fontAlgn="base">
              <a:spcBef>
                <a:spcPct val="0"/>
              </a:spcBef>
              <a:spcAft>
                <a:spcPct val="0"/>
              </a:spcAft>
              <a:defRPr>
                <a:solidFill>
                  <a:schemeClr val="tx1"/>
                </a:solidFill>
                <a:latin typeface="Arial" charset="0"/>
              </a:defRPr>
            </a:lvl6pPr>
            <a:lvl7pPr marL="2971800" indent="-228600" defTabSz="911225" fontAlgn="base">
              <a:spcBef>
                <a:spcPct val="0"/>
              </a:spcBef>
              <a:spcAft>
                <a:spcPct val="0"/>
              </a:spcAft>
              <a:defRPr>
                <a:solidFill>
                  <a:schemeClr val="tx1"/>
                </a:solidFill>
                <a:latin typeface="Arial" charset="0"/>
              </a:defRPr>
            </a:lvl7pPr>
            <a:lvl8pPr marL="3429000" indent="-228600" defTabSz="911225" fontAlgn="base">
              <a:spcBef>
                <a:spcPct val="0"/>
              </a:spcBef>
              <a:spcAft>
                <a:spcPct val="0"/>
              </a:spcAft>
              <a:defRPr>
                <a:solidFill>
                  <a:schemeClr val="tx1"/>
                </a:solidFill>
                <a:latin typeface="Arial" charset="0"/>
              </a:defRPr>
            </a:lvl8pPr>
            <a:lvl9pPr marL="3886200" indent="-228600" defTabSz="911225" fontAlgn="base">
              <a:spcBef>
                <a:spcPct val="0"/>
              </a:spcBef>
              <a:spcAft>
                <a:spcPct val="0"/>
              </a:spcAft>
              <a:defRPr>
                <a:solidFill>
                  <a:schemeClr val="tx1"/>
                </a:solidFill>
                <a:latin typeface="Arial" charset="0"/>
              </a:defRPr>
            </a:lvl9pPr>
          </a:lstStyle>
          <a:p>
            <a:r>
              <a:rPr lang="en-US" sz="800" b="0" i="0" u="none" strike="noStrike" kern="1200" dirty="0">
                <a:solidFill>
                  <a:schemeClr val="tx1"/>
                </a:solidFill>
                <a:effectLst/>
                <a:latin typeface="Arial" charset="0"/>
                <a:ea typeface="+mn-ea"/>
                <a:cs typeface="+mn-cs"/>
              </a:rPr>
              <a:t>© 2019 HMS. All rights reserved.</a:t>
            </a:r>
            <a:endParaRPr lang="en-US" altLang="en-US" sz="700" dirty="0">
              <a:ea typeface="Segoe UI" charset="0"/>
              <a:cs typeface="Segoe UI" charset="0"/>
            </a:endParaRPr>
          </a:p>
        </p:txBody>
      </p:sp>
      <p:cxnSp>
        <p:nvCxnSpPr>
          <p:cNvPr id="5" name="Straight Connector 4"/>
          <p:cNvCxnSpPr>
            <a:cxnSpLocks/>
          </p:cNvCxnSpPr>
          <p:nvPr/>
        </p:nvCxnSpPr>
        <p:spPr>
          <a:xfrm>
            <a:off x="3433763" y="492125"/>
            <a:ext cx="0" cy="5915025"/>
          </a:xfrm>
          <a:prstGeom prst="line">
            <a:avLst/>
          </a:prstGeom>
          <a:ln/>
        </p:spPr>
        <p:style>
          <a:lnRef idx="1">
            <a:schemeClr val="dk1"/>
          </a:lnRef>
          <a:fillRef idx="0">
            <a:schemeClr val="dk1"/>
          </a:fillRef>
          <a:effectRef idx="0">
            <a:schemeClr val="dk1"/>
          </a:effectRef>
          <a:fontRef idx="minor">
            <a:schemeClr val="tx1"/>
          </a:fontRef>
        </p:style>
      </p:cxnSp>
      <p:sp>
        <p:nvSpPr>
          <p:cNvPr id="6" name="Rectangle 9"/>
          <p:cNvSpPr>
            <a:spLocks noChangeArrowheads="1"/>
          </p:cNvSpPr>
          <p:nvPr/>
        </p:nvSpPr>
        <p:spPr bwMode="auto">
          <a:xfrm>
            <a:off x="4070350" y="1784350"/>
            <a:ext cx="48593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1225">
              <a:defRPr>
                <a:solidFill>
                  <a:schemeClr val="tx1"/>
                </a:solidFill>
                <a:latin typeface="Arial" charset="0"/>
              </a:defRPr>
            </a:lvl1pPr>
            <a:lvl2pPr marL="742950" indent="-285750" defTabSz="911225">
              <a:defRPr>
                <a:solidFill>
                  <a:schemeClr val="tx1"/>
                </a:solidFill>
                <a:latin typeface="Arial" charset="0"/>
              </a:defRPr>
            </a:lvl2pPr>
            <a:lvl3pPr marL="1143000" indent="-228600" defTabSz="911225">
              <a:defRPr>
                <a:solidFill>
                  <a:schemeClr val="tx1"/>
                </a:solidFill>
                <a:latin typeface="Arial" charset="0"/>
              </a:defRPr>
            </a:lvl3pPr>
            <a:lvl4pPr marL="1600200" indent="-228600" defTabSz="911225">
              <a:defRPr>
                <a:solidFill>
                  <a:schemeClr val="tx1"/>
                </a:solidFill>
                <a:latin typeface="Arial" charset="0"/>
              </a:defRPr>
            </a:lvl4pPr>
            <a:lvl5pPr marL="2057400" indent="-228600" defTabSz="911225">
              <a:defRPr>
                <a:solidFill>
                  <a:schemeClr val="tx1"/>
                </a:solidFill>
                <a:latin typeface="Arial" charset="0"/>
              </a:defRPr>
            </a:lvl5pPr>
            <a:lvl6pPr marL="2514600" indent="-228600" defTabSz="911225" fontAlgn="base">
              <a:spcBef>
                <a:spcPct val="0"/>
              </a:spcBef>
              <a:spcAft>
                <a:spcPct val="0"/>
              </a:spcAft>
              <a:defRPr>
                <a:solidFill>
                  <a:schemeClr val="tx1"/>
                </a:solidFill>
                <a:latin typeface="Arial" charset="0"/>
              </a:defRPr>
            </a:lvl6pPr>
            <a:lvl7pPr marL="2971800" indent="-228600" defTabSz="911225" fontAlgn="base">
              <a:spcBef>
                <a:spcPct val="0"/>
              </a:spcBef>
              <a:spcAft>
                <a:spcPct val="0"/>
              </a:spcAft>
              <a:defRPr>
                <a:solidFill>
                  <a:schemeClr val="tx1"/>
                </a:solidFill>
                <a:latin typeface="Arial" charset="0"/>
              </a:defRPr>
            </a:lvl7pPr>
            <a:lvl8pPr marL="3429000" indent="-228600" defTabSz="911225" fontAlgn="base">
              <a:spcBef>
                <a:spcPct val="0"/>
              </a:spcBef>
              <a:spcAft>
                <a:spcPct val="0"/>
              </a:spcAft>
              <a:defRPr>
                <a:solidFill>
                  <a:schemeClr val="tx1"/>
                </a:solidFill>
                <a:latin typeface="Arial" charset="0"/>
              </a:defRPr>
            </a:lvl8pPr>
            <a:lvl9pPr marL="3886200" indent="-228600" defTabSz="911225" fontAlgn="base">
              <a:spcBef>
                <a:spcPct val="0"/>
              </a:spcBef>
              <a:spcAft>
                <a:spcPct val="0"/>
              </a:spcAft>
              <a:defRPr>
                <a:solidFill>
                  <a:schemeClr val="tx1"/>
                </a:solidFill>
                <a:latin typeface="Arial" charset="0"/>
              </a:defRPr>
            </a:lvl9pPr>
          </a:lstStyle>
          <a:p>
            <a:pPr eaLnBrk="1" hangingPunct="1">
              <a:lnSpc>
                <a:spcPct val="120000"/>
              </a:lnSpc>
              <a:spcBef>
                <a:spcPts val="1000"/>
              </a:spcBef>
              <a:buClr>
                <a:srgbClr val="FF6633"/>
              </a:buClr>
              <a:buFont typeface="Wingdings" charset="2"/>
              <a:buNone/>
            </a:pPr>
            <a:r>
              <a:rPr lang="en-US" altLang="en-US" sz="2800" b="1" dirty="0">
                <a:solidFill>
                  <a:srgbClr val="FF6600"/>
                </a:solidFill>
              </a:rPr>
              <a:t>Moving healthcare forward.</a:t>
            </a:r>
          </a:p>
        </p:txBody>
      </p:sp>
      <p:pic>
        <p:nvPicPr>
          <p:cNvPr id="7" name="Picture 10" descr="HMS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0413" y="1819275"/>
            <a:ext cx="17240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1"/>
          <p:cNvGrpSpPr>
            <a:grpSpLocks/>
          </p:cNvGrpSpPr>
          <p:nvPr/>
        </p:nvGrpSpPr>
        <p:grpSpPr bwMode="auto">
          <a:xfrm>
            <a:off x="760413" y="5537200"/>
            <a:ext cx="715962" cy="220663"/>
            <a:chOff x="556099" y="5706475"/>
            <a:chExt cx="716520" cy="220360"/>
          </a:xfrm>
        </p:grpSpPr>
        <p:pic>
          <p:nvPicPr>
            <p:cNvPr id="9"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099" y="570647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5619" y="570983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5859" y="570983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 Placeholder 18"/>
          <p:cNvSpPr>
            <a:spLocks noGrp="1"/>
          </p:cNvSpPr>
          <p:nvPr>
            <p:ph type="body" sz="quarter" idx="15" hasCustomPrompt="1"/>
          </p:nvPr>
        </p:nvSpPr>
        <p:spPr>
          <a:xfrm>
            <a:off x="4079772" y="2660699"/>
            <a:ext cx="5659967" cy="3644569"/>
          </a:xfrm>
        </p:spPr>
        <p:txBody>
          <a:bodyPr/>
          <a:lstStyle>
            <a:lvl1pPr marL="0" indent="0">
              <a:spcAft>
                <a:spcPts val="0"/>
              </a:spcAft>
              <a:buFontTx/>
              <a:buNone/>
              <a:defRPr baseline="0"/>
            </a:lvl1pPr>
          </a:lstStyle>
          <a:p>
            <a:pPr lvl="0"/>
            <a:r>
              <a:rPr lang="en-US" dirty="0"/>
              <a:t>Click to enter list item presenter info</a:t>
            </a:r>
          </a:p>
          <a:p>
            <a:pPr lvl="1"/>
            <a:r>
              <a:rPr lang="en-US" dirty="0"/>
              <a:t>Second level</a:t>
            </a:r>
          </a:p>
          <a:p>
            <a:pPr lvl="2"/>
            <a:r>
              <a:rPr lang="en-US" dirty="0"/>
              <a:t>Third level</a:t>
            </a:r>
          </a:p>
        </p:txBody>
      </p:sp>
    </p:spTree>
    <p:extLst>
      <p:ext uri="{BB962C8B-B14F-4D97-AF65-F5344CB8AC3E}">
        <p14:creationId xmlns:p14="http://schemas.microsoft.com/office/powerpoint/2010/main" val="3596968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Interior Pag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573" y="261886"/>
            <a:ext cx="11452123" cy="76312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 name="Text Placeholder 9"/>
          <p:cNvSpPr>
            <a:spLocks noGrp="1"/>
          </p:cNvSpPr>
          <p:nvPr>
            <p:ph type="body" sz="quarter" idx="11" hasCustomPrompt="1"/>
          </p:nvPr>
        </p:nvSpPr>
        <p:spPr>
          <a:xfrm>
            <a:off x="465138" y="1331913"/>
            <a:ext cx="11452225" cy="4886007"/>
          </a:xfrm>
        </p:spPr>
        <p:txBody>
          <a:bodyPr/>
          <a:lstStyle/>
          <a:p>
            <a:pPr lvl="0"/>
            <a:r>
              <a:rPr lang="en-US" dirty="0"/>
              <a:t>Bullet Level 01</a:t>
            </a:r>
          </a:p>
          <a:p>
            <a:pPr lvl="0"/>
            <a:r>
              <a:rPr lang="en-US" dirty="0"/>
              <a:t>Bullet Level 01</a:t>
            </a:r>
          </a:p>
          <a:p>
            <a:pPr lvl="1"/>
            <a:r>
              <a:rPr lang="en-US" dirty="0"/>
              <a:t>Bullet Level 02</a:t>
            </a:r>
          </a:p>
          <a:p>
            <a:pPr lvl="2"/>
            <a:r>
              <a:rPr lang="en-US" dirty="0"/>
              <a:t>Bullet Level 03</a:t>
            </a:r>
          </a:p>
          <a:p>
            <a:pPr lvl="2"/>
            <a:r>
              <a:rPr lang="en-US" dirty="0"/>
              <a:t>Bullet Level 03</a:t>
            </a:r>
          </a:p>
          <a:p>
            <a:pPr lvl="1"/>
            <a:r>
              <a:rPr lang="en-US" dirty="0"/>
              <a:t>Bullet Level 02</a:t>
            </a:r>
          </a:p>
          <a:p>
            <a:pPr lvl="1"/>
            <a:r>
              <a:rPr lang="en-US" dirty="0"/>
              <a:t>Bullet Level 02</a:t>
            </a:r>
          </a:p>
          <a:p>
            <a:pPr lvl="0"/>
            <a:r>
              <a:rPr lang="en-US" dirty="0"/>
              <a:t>Bullet Level 01</a:t>
            </a:r>
          </a:p>
        </p:txBody>
      </p:sp>
      <p:sp>
        <p:nvSpPr>
          <p:cNvPr id="2" name="Slide Number Placeholder 1"/>
          <p:cNvSpPr>
            <a:spLocks noGrp="1"/>
          </p:cNvSpPr>
          <p:nvPr>
            <p:ph type="sldNum" sz="quarter" idx="12"/>
          </p:nvPr>
        </p:nvSpPr>
        <p:spPr/>
        <p:txBody>
          <a:bodyPr/>
          <a:lstStyle/>
          <a:p>
            <a:fld id="{92A13CFA-4BC0-2D4B-A6FF-632B38151E97}" type="slidenum">
              <a:rPr lang="en-US" smtClean="0"/>
              <a:pPr/>
              <a:t>‹#›</a:t>
            </a:fld>
            <a:endParaRPr lang="en-US" dirty="0"/>
          </a:p>
        </p:txBody>
      </p:sp>
      <p:sp>
        <p:nvSpPr>
          <p:cNvPr id="7" name="TextBox 6"/>
          <p:cNvSpPr txBox="1">
            <a:spLocks noChangeArrowheads="1"/>
          </p:cNvSpPr>
          <p:nvPr userDrawn="1"/>
        </p:nvSpPr>
        <p:spPr bwMode="auto">
          <a:xfrm>
            <a:off x="0" y="6683593"/>
            <a:ext cx="12191999" cy="174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800" baseline="30000" dirty="0">
                <a:solidFill>
                  <a:schemeClr val="tx1"/>
                </a:solidFill>
                <a:latin typeface="Verdana" charset="0"/>
                <a:ea typeface="Verdana" charset="0"/>
                <a:cs typeface="Verdana" charset="0"/>
              </a:rPr>
              <a:t>Proprietary and Confidential to HMS Eliza. Copying or distribution by any method is prohibited without prior authorization from HMS Eliza.</a:t>
            </a:r>
          </a:p>
        </p:txBody>
      </p:sp>
    </p:spTree>
    <p:extLst>
      <p:ext uri="{BB962C8B-B14F-4D97-AF65-F5344CB8AC3E}">
        <p14:creationId xmlns:p14="http://schemas.microsoft.com/office/powerpoint/2010/main" val="237829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Interior Section - Teal">
    <p:spTree>
      <p:nvGrpSpPr>
        <p:cNvPr id="1" name=""/>
        <p:cNvGrpSpPr/>
        <p:nvPr/>
      </p:nvGrpSpPr>
      <p:grpSpPr>
        <a:xfrm>
          <a:off x="0" y="0"/>
          <a:ext cx="0" cy="0"/>
          <a:chOff x="0" y="0"/>
          <a:chExt cx="0" cy="0"/>
        </a:xfrm>
      </p:grpSpPr>
      <p:sp>
        <p:nvSpPr>
          <p:cNvPr id="4" name="Rectangle 3"/>
          <p:cNvSpPr/>
          <p:nvPr userDrawn="1"/>
        </p:nvSpPr>
        <p:spPr>
          <a:xfrm>
            <a:off x="0" y="1"/>
            <a:ext cx="12192000" cy="7074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5" name="TextBox 6"/>
          <p:cNvSpPr txBox="1">
            <a:spLocks noChangeArrowheads="1"/>
          </p:cNvSpPr>
          <p:nvPr userDrawn="1"/>
        </p:nvSpPr>
        <p:spPr bwMode="auto">
          <a:xfrm>
            <a:off x="97367" y="6492876"/>
            <a:ext cx="6411384"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000" dirty="0">
                <a:solidFill>
                  <a:srgbClr val="FFFFFF"/>
                </a:solidFill>
              </a:rPr>
              <a:t>HMS confidential. Do not distribute.</a:t>
            </a:r>
          </a:p>
        </p:txBody>
      </p:sp>
      <p:pic>
        <p:nvPicPr>
          <p:cNvPr id="7" name="Picture 8"/>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31980" y="17098"/>
            <a:ext cx="699328" cy="67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6"/>
          <p:cNvSpPr>
            <a:spLocks noGrp="1"/>
          </p:cNvSpPr>
          <p:nvPr>
            <p:ph type="body" sz="quarter" idx="11"/>
          </p:nvPr>
        </p:nvSpPr>
        <p:spPr>
          <a:xfrm>
            <a:off x="894061" y="11115"/>
            <a:ext cx="11297939" cy="696325"/>
          </a:xfrm>
        </p:spPr>
        <p:txBody>
          <a:bodyPr anchor="ctr">
            <a:normAutofit/>
          </a:bodyPr>
          <a:lstStyle>
            <a:lvl1pPr marL="0" indent="0" algn="l">
              <a:buNone/>
              <a:defRPr sz="2800" i="0" baseline="0">
                <a:solidFill>
                  <a:schemeClr val="bg1"/>
                </a:solidFill>
                <a:latin typeface="Georgia" charset="0"/>
                <a:ea typeface="Georgia" charset="0"/>
                <a:cs typeface="Georgia" charset="0"/>
              </a:defRPr>
            </a:lvl1pPr>
          </a:lstStyle>
          <a:p>
            <a:pPr lvl="0"/>
            <a:r>
              <a:rPr lang="en-US" dirty="0"/>
              <a:t>Click to edit Master text styles</a:t>
            </a:r>
          </a:p>
        </p:txBody>
      </p:sp>
      <p:sp>
        <p:nvSpPr>
          <p:cNvPr id="9" name="Slide Number Placeholder 2"/>
          <p:cNvSpPr>
            <a:spLocks noGrp="1"/>
          </p:cNvSpPr>
          <p:nvPr>
            <p:ph type="sldNum" sz="quarter" idx="13"/>
          </p:nvPr>
        </p:nvSpPr>
        <p:spPr/>
        <p:txBody>
          <a:bodyPr/>
          <a:lstStyle>
            <a:lvl1pPr>
              <a:defRPr/>
            </a:lvl1pPr>
          </a:lstStyle>
          <a:p>
            <a:pPr>
              <a:defRPr/>
            </a:pPr>
            <a:fld id="{F5803204-C1CE-4AF9-9B04-A19E678D24D0}" type="slidenum">
              <a:rPr lang="en-US" smtClean="0">
                <a:solidFill>
                  <a:srgbClr val="7F8C95"/>
                </a:solidFill>
              </a:rPr>
              <a:pPr>
                <a:defRPr/>
              </a:pPr>
              <a:t>‹#›</a:t>
            </a:fld>
            <a:endParaRPr lang="en-US" dirty="0">
              <a:solidFill>
                <a:srgbClr val="7F8C95"/>
              </a:solidFill>
            </a:endParaRPr>
          </a:p>
        </p:txBody>
      </p:sp>
    </p:spTree>
    <p:extLst>
      <p:ext uri="{BB962C8B-B14F-4D97-AF65-F5344CB8AC3E}">
        <p14:creationId xmlns:p14="http://schemas.microsoft.com/office/powerpoint/2010/main" val="18549712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Section Header">
    <p:bg>
      <p:bgPr>
        <a:blipFill dpi="0" rotWithShape="1">
          <a:blip r:embed="rId2" r:link="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709740"/>
            <a:ext cx="9159643" cy="2852737"/>
          </a:xfrm>
        </p:spPr>
        <p:txBody>
          <a:bodyPr anchor="b"/>
          <a:lstStyle>
            <a:lvl1pPr>
              <a:defRPr sz="6000" spc="-180" baseline="0">
                <a:solidFill>
                  <a:schemeClr val="bg1"/>
                </a:solidFill>
              </a:defRPr>
            </a:lvl1pPr>
          </a:lstStyle>
          <a:p>
            <a:r>
              <a:rPr lang="en-US" dirty="0"/>
              <a:t>This slides divides presentations within each other.</a:t>
            </a:r>
          </a:p>
        </p:txBody>
      </p:sp>
      <p:pic>
        <p:nvPicPr>
          <p:cNvPr id="3" name="Picture 2"/>
          <p:cNvPicPr>
            <a:picLocks noChangeAspect="1"/>
          </p:cNvPicPr>
          <p:nvPr userDrawn="1"/>
        </p:nvPicPr>
        <p:blipFill>
          <a:blip r:embed="rId4"/>
          <a:stretch>
            <a:fillRect/>
          </a:stretch>
        </p:blipFill>
        <p:spPr>
          <a:xfrm>
            <a:off x="1037830" y="5012468"/>
            <a:ext cx="1602069" cy="351103"/>
          </a:xfrm>
          <a:prstGeom prst="rect">
            <a:avLst/>
          </a:prstGeom>
        </p:spPr>
      </p:pic>
    </p:spTree>
    <p:extLst>
      <p:ext uri="{BB962C8B-B14F-4D97-AF65-F5344CB8AC3E}">
        <p14:creationId xmlns:p14="http://schemas.microsoft.com/office/powerpoint/2010/main" val="2832556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838200" y="365125"/>
            <a:ext cx="10162034" cy="1325563"/>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US" dirty="0"/>
              <a:t>Click to enter slide title</a:t>
            </a:r>
          </a:p>
        </p:txBody>
      </p:sp>
      <p:sp>
        <p:nvSpPr>
          <p:cNvPr id="3" name="Slide Number Placeholder 4"/>
          <p:cNvSpPr>
            <a:spLocks noGrp="1"/>
          </p:cNvSpPr>
          <p:nvPr>
            <p:ph type="sldNum" sz="quarter" idx="10"/>
          </p:nvPr>
        </p:nvSpPr>
        <p:spPr/>
        <p:txBody>
          <a:bodyPr/>
          <a:lstStyle>
            <a:lvl1pPr>
              <a:defRPr/>
            </a:lvl1pPr>
          </a:lstStyle>
          <a:p>
            <a:fld id="{831A8FAD-9F42-924A-88D5-2D6518C77771}" type="slidenum">
              <a:rPr lang="en-US" altLang="en-US"/>
              <a:pPr/>
              <a:t>‹#›</a:t>
            </a:fld>
            <a:endParaRPr lang="en-US" altLang="en-US" dirty="0"/>
          </a:p>
        </p:txBody>
      </p:sp>
      <p:sp>
        <p:nvSpPr>
          <p:cNvPr id="4" name="Footer Placeholder 5"/>
          <p:cNvSpPr>
            <a:spLocks noGrp="1"/>
          </p:cNvSpPr>
          <p:nvPr>
            <p:ph type="ftr" sz="quarter" idx="11"/>
          </p:nvPr>
        </p:nvSpPr>
        <p:spPr/>
        <p:txBody>
          <a:bodyPr/>
          <a:lstStyle>
            <a:lvl1pPr>
              <a:defRPr/>
            </a:lvl1pPr>
          </a:lstStyle>
          <a:p>
            <a:pPr>
              <a:defRPr/>
            </a:pPr>
            <a:r>
              <a:rPr lang="en-US" dirty="0"/>
              <a:t>HMS </a:t>
            </a:r>
            <a:r>
              <a:rPr lang="id-ID" dirty="0"/>
              <a:t>c</a:t>
            </a:r>
            <a:r>
              <a:rPr lang="en-US" dirty="0"/>
              <a:t>onfidential. Do not </a:t>
            </a:r>
            <a:r>
              <a:rPr lang="id-ID" dirty="0"/>
              <a:t>d</a:t>
            </a:r>
            <a:r>
              <a:rPr lang="en-US" dirty="0"/>
              <a:t>istribute.</a:t>
            </a:r>
          </a:p>
        </p:txBody>
      </p:sp>
      <p:cxnSp>
        <p:nvCxnSpPr>
          <p:cNvPr id="5" name="Straight Connector 4">
            <a:extLst>
              <a:ext uri="{FF2B5EF4-FFF2-40B4-BE49-F238E27FC236}">
                <a16:creationId xmlns:a16="http://schemas.microsoft.com/office/drawing/2014/main" id="{D8844BF8-93B6-754E-A2C6-436DB9956710}"/>
              </a:ext>
            </a:extLst>
          </p:cNvPr>
          <p:cNvCxnSpPr/>
          <p:nvPr userDrawn="1"/>
        </p:nvCxnSpPr>
        <p:spPr>
          <a:xfrm>
            <a:off x="911225" y="6360705"/>
            <a:ext cx="1036955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4124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0"/>
                  <a:lumOff val="100000"/>
                  <a:alpha val="89000"/>
                </a:schemeClr>
              </a:gs>
              <a:gs pos="65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p:nvSpPr>
        <p:spPr>
          <a:xfrm>
            <a:off x="838200" y="431800"/>
            <a:ext cx="1762125" cy="646113"/>
          </a:xfrm>
          <a:prstGeom prst="rect">
            <a:avLst/>
          </a:prstGeom>
        </p:spPr>
        <p:txBody>
          <a:bodyPr wrap="none">
            <a:spAutoFit/>
          </a:bodyPr>
          <a:lstStyle/>
          <a:p>
            <a:pPr eaLnBrk="1" fontAlgn="auto" hangingPunct="1">
              <a:spcBef>
                <a:spcPts val="0"/>
              </a:spcBef>
              <a:spcAft>
                <a:spcPts val="0"/>
              </a:spcAft>
              <a:defRPr/>
            </a:pPr>
            <a:r>
              <a:rPr lang="en-US" sz="3600" b="1" spc="-150" dirty="0">
                <a:solidFill>
                  <a:srgbClr val="FA5616"/>
                </a:solidFill>
                <a:ea typeface="Arial" charset="0"/>
                <a:cs typeface="Arial" charset="0"/>
              </a:rPr>
              <a:t>Agenda</a:t>
            </a:r>
            <a:endParaRPr lang="en-US" dirty="0">
              <a:latin typeface="+mn-lt"/>
            </a:endParaRPr>
          </a:p>
        </p:txBody>
      </p:sp>
      <p:sp>
        <p:nvSpPr>
          <p:cNvPr id="3" name="Content Placeholder 2"/>
          <p:cNvSpPr>
            <a:spLocks noGrp="1"/>
          </p:cNvSpPr>
          <p:nvPr>
            <p:ph idx="1" hasCustomPrompt="1"/>
          </p:nvPr>
        </p:nvSpPr>
        <p:spPr>
          <a:xfrm>
            <a:off x="838199" y="1280377"/>
            <a:ext cx="6455485" cy="4873625"/>
          </a:xfrm>
        </p:spPr>
        <p:txBody>
          <a:bodyPr/>
          <a:lstStyle>
            <a:lvl1pPr marL="514350" indent="-514350">
              <a:spcAft>
                <a:spcPts val="800"/>
              </a:spcAft>
              <a:buFont typeface="+mj-lt"/>
              <a:buAutoNum type="arabicPeriod"/>
              <a:defRPr sz="3200" baseline="0">
                <a:solidFill>
                  <a:srgbClr val="68767E"/>
                </a:solidFill>
              </a:defRPr>
            </a:lvl1pPr>
            <a:lvl2pPr marL="971550" indent="-514350">
              <a:spcAft>
                <a:spcPts val="800"/>
              </a:spcAft>
              <a:buFont typeface="+mj-lt"/>
              <a:buAutoNum type="arabicPeriod"/>
              <a:defRPr sz="2800">
                <a:solidFill>
                  <a:srgbClr val="68767E"/>
                </a:solidFill>
              </a:defRPr>
            </a:lvl2pPr>
            <a:lvl3pPr marL="1371600" indent="-457200">
              <a:spcAft>
                <a:spcPts val="800"/>
              </a:spcAft>
              <a:buFont typeface="+mj-lt"/>
              <a:buAutoNum type="arabicPeriod"/>
              <a:defRPr sz="2400">
                <a:solidFill>
                  <a:srgbClr val="68767E"/>
                </a:solidFill>
              </a:defRPr>
            </a:lvl3pPr>
            <a:lvl4pPr marL="1828800" indent="-457200">
              <a:spcAft>
                <a:spcPts val="800"/>
              </a:spcAft>
              <a:buFont typeface="+mj-lt"/>
              <a:buAutoNum type="arabicPeriod"/>
              <a:defRPr sz="2000">
                <a:solidFill>
                  <a:srgbClr val="68767E"/>
                </a:solidFill>
              </a:defRPr>
            </a:lvl4pPr>
            <a:lvl5pPr marL="2286000" indent="-457200">
              <a:spcAft>
                <a:spcPts val="800"/>
              </a:spcAft>
              <a:buFont typeface="+mj-lt"/>
              <a:buAutoNum type="arabicPeriod"/>
              <a:defRPr sz="2000">
                <a:solidFill>
                  <a:srgbClr val="68767E"/>
                </a:solidFill>
              </a:defRPr>
            </a:lvl5pPr>
            <a:lvl6pPr>
              <a:defRPr sz="2000"/>
            </a:lvl6pPr>
            <a:lvl7pPr>
              <a:defRPr sz="2000"/>
            </a:lvl7pPr>
            <a:lvl8pPr>
              <a:defRPr sz="2000"/>
            </a:lvl8pPr>
            <a:lvl9pPr>
              <a:defRPr sz="2000"/>
            </a:lvl9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6"/>
          <p:cNvSpPr>
            <a:spLocks noGrp="1"/>
          </p:cNvSpPr>
          <p:nvPr>
            <p:ph type="sldNum" sz="quarter" idx="10"/>
          </p:nvPr>
        </p:nvSpPr>
        <p:spPr/>
        <p:txBody>
          <a:bodyPr/>
          <a:lstStyle>
            <a:lvl1pPr>
              <a:defRPr/>
            </a:lvl1pPr>
          </a:lstStyle>
          <a:p>
            <a:fld id="{0EE03E71-293B-6344-8263-AFCD065EDDF1}" type="slidenum">
              <a:rPr lang="uk-UA" altLang="en-US"/>
              <a:pPr/>
              <a:t>‹#›</a:t>
            </a:fld>
            <a:endParaRPr lang="uk-UA" altLang="en-US"/>
          </a:p>
        </p:txBody>
      </p:sp>
      <p:sp>
        <p:nvSpPr>
          <p:cNvPr id="7" name="Footer Placeholder 15"/>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4847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162034" cy="1325563"/>
          </a:xfrm>
        </p:spPr>
        <p:txBody>
          <a:bodyPr/>
          <a:lstStyle/>
          <a:p>
            <a:r>
              <a:rPr lang="en-US" dirty="0"/>
              <a:t>Click to enter slide title</a:t>
            </a:r>
          </a:p>
        </p:txBody>
      </p:sp>
      <p:sp>
        <p:nvSpPr>
          <p:cNvPr id="3" name="Content Placeholder 2"/>
          <p:cNvSpPr>
            <a:spLocks noGrp="1"/>
          </p:cNvSpPr>
          <p:nvPr>
            <p:ph idx="1" hasCustomPrompt="1"/>
          </p:nvPr>
        </p:nvSpPr>
        <p:spPr>
          <a:xfrm>
            <a:off x="838200" y="1825625"/>
            <a:ext cx="9543473" cy="4351338"/>
          </a:xfrm>
        </p:spPr>
        <p:txBody>
          <a:bodyPr/>
          <a:lstStyle>
            <a:lvl1pPr>
              <a:spcAft>
                <a:spcPts val="600"/>
              </a:spcAft>
              <a:buClr>
                <a:schemeClr val="tx2"/>
              </a:buClr>
              <a:defRPr/>
            </a:lvl1pPr>
            <a:lvl2pPr>
              <a:spcAft>
                <a:spcPts val="600"/>
              </a:spcAft>
              <a:buClr>
                <a:schemeClr val="tx2"/>
              </a:buClr>
              <a:defRPr/>
            </a:lvl2pPr>
            <a:lvl3pPr>
              <a:spcAft>
                <a:spcPts val="600"/>
              </a:spcAft>
              <a:buClr>
                <a:schemeClr val="tx2"/>
              </a:buClr>
              <a:defRPr/>
            </a:lvl3pPr>
            <a:lvl4pPr>
              <a:spcAft>
                <a:spcPts val="600"/>
              </a:spcAft>
              <a:buClr>
                <a:schemeClr val="tx2"/>
              </a:buClr>
              <a:defRPr/>
            </a:lvl4pPr>
            <a:lvl5pPr>
              <a:spcAft>
                <a:spcPts val="600"/>
              </a:spcAft>
              <a:buClr>
                <a:schemeClr val="tx2"/>
              </a:buClr>
              <a:defRPr/>
            </a:lvl5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fld id="{E1D6E511-78F2-1D4C-8218-60E971E66380}" type="slidenum">
              <a:rPr lang="en-US" altLang="en-US"/>
              <a:pPr/>
              <a:t>‹#›</a:t>
            </a:fld>
            <a:endParaRPr lang="en-US" altLang="en-US" dirty="0"/>
          </a:p>
        </p:txBody>
      </p:sp>
    </p:spTree>
    <p:extLst>
      <p:ext uri="{BB962C8B-B14F-4D97-AF65-F5344CB8AC3E}">
        <p14:creationId xmlns:p14="http://schemas.microsoft.com/office/powerpoint/2010/main" val="798950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2" y="1282390"/>
            <a:ext cx="7731235" cy="3280089"/>
          </a:xfrm>
        </p:spPr>
        <p:txBody>
          <a:bodyPr anchor="b"/>
          <a:lstStyle>
            <a:lvl1pPr>
              <a:defRPr sz="6000" spc="-180" baseline="0">
                <a:solidFill>
                  <a:schemeClr val="bg1"/>
                </a:solidFill>
              </a:defRPr>
            </a:lvl1pPr>
          </a:lstStyle>
          <a:p>
            <a:r>
              <a:rPr lang="en-US" dirty="0"/>
              <a:t>ONLY use this slide to divide presentations within the same deck</a:t>
            </a:r>
          </a:p>
        </p:txBody>
      </p:sp>
    </p:spTree>
    <p:extLst>
      <p:ext uri="{BB962C8B-B14F-4D97-AF65-F5344CB8AC3E}">
        <p14:creationId xmlns:p14="http://schemas.microsoft.com/office/powerpoint/2010/main" val="3447858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952120" y="477675"/>
            <a:ext cx="5065286" cy="4885897"/>
          </a:xfrm>
          <a:ln>
            <a:noFill/>
          </a:ln>
          <a:effectLst/>
        </p:spPr>
        <p:txBody>
          <a:bodyPr>
            <a:noAutofit/>
          </a:bodyPr>
          <a:lstStyle>
            <a:lvl1pPr>
              <a:defRPr sz="7200" spc="-300" baseline="0">
                <a:solidFill>
                  <a:schemeClr val="bg1"/>
                </a:solidFill>
                <a:effectLst/>
              </a:defRPr>
            </a:lvl1pPr>
          </a:lstStyle>
          <a:p>
            <a:r>
              <a:rPr lang="en-US" dirty="0"/>
              <a:t>Big Ideas go Here</a:t>
            </a:r>
          </a:p>
        </p:txBody>
      </p:sp>
      <p:sp>
        <p:nvSpPr>
          <p:cNvPr id="3" name="Slide Number Placeholder 3"/>
          <p:cNvSpPr>
            <a:spLocks noGrp="1"/>
          </p:cNvSpPr>
          <p:nvPr>
            <p:ph type="sldNum" sz="quarter" idx="10"/>
          </p:nvPr>
        </p:nvSpPr>
        <p:spPr/>
        <p:txBody>
          <a:bodyPr/>
          <a:lstStyle>
            <a:lvl1pPr>
              <a:defRPr>
                <a:solidFill>
                  <a:schemeClr val="bg1"/>
                </a:solidFill>
              </a:defRPr>
            </a:lvl1pPr>
          </a:lstStyle>
          <a:p>
            <a:fld id="{12C335A5-FE72-B14C-BC9C-D3E4F3DA3BDA}" type="slidenum">
              <a:rPr lang="uk-UA" altLang="en-US"/>
              <a:pPr/>
              <a:t>‹#›</a:t>
            </a:fld>
            <a:endParaRPr lang="uk-UA" altLang="en-US"/>
          </a:p>
        </p:txBody>
      </p:sp>
      <p:sp>
        <p:nvSpPr>
          <p:cNvPr id="4" name="Footer Placeholder 5"/>
          <p:cNvSpPr>
            <a:spLocks noGrp="1"/>
          </p:cNvSpPr>
          <p:nvPr>
            <p:ph type="ftr" sz="quarter" idx="11"/>
          </p:nvPr>
        </p:nvSpPr>
        <p:spPr/>
        <p:txBody>
          <a:bodyPr/>
          <a:lstStyle>
            <a:lvl1pPr>
              <a:defRPr dirty="0" smtClean="0">
                <a:solidFill>
                  <a:schemeClr val="bg1"/>
                </a:solidFill>
              </a:defRPr>
            </a:lvl1pPr>
          </a:lstStyle>
          <a:p>
            <a:pPr>
              <a:defRPr/>
            </a:pPr>
            <a:r>
              <a:rPr lang="en-US" dirty="0"/>
              <a:t>HMS Confidential. Do not Distribute. HMS INTERNAL ONLY</a:t>
            </a:r>
          </a:p>
        </p:txBody>
      </p:sp>
    </p:spTree>
    <p:extLst>
      <p:ext uri="{BB962C8B-B14F-4D97-AF65-F5344CB8AC3E}">
        <p14:creationId xmlns:p14="http://schemas.microsoft.com/office/powerpoint/2010/main" val="379943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9" y="987429"/>
            <a:ext cx="3540826" cy="1600200"/>
          </a:xfrm>
        </p:spPr>
        <p:txBody>
          <a:bodyPr anchor="t"/>
          <a:lstStyle>
            <a:lvl1pPr>
              <a:defRPr sz="3200" baseline="0"/>
            </a:lvl1pPr>
          </a:lstStyle>
          <a:p>
            <a:r>
              <a:rPr lang="en-US" dirty="0"/>
              <a:t>Click to enter slide title</a:t>
            </a:r>
          </a:p>
        </p:txBody>
      </p:sp>
      <p:sp>
        <p:nvSpPr>
          <p:cNvPr id="3" name="Content Placeholder 2"/>
          <p:cNvSpPr>
            <a:spLocks noGrp="1"/>
          </p:cNvSpPr>
          <p:nvPr>
            <p:ph idx="1" hasCustomPrompt="1"/>
          </p:nvPr>
        </p:nvSpPr>
        <p:spPr>
          <a:xfrm>
            <a:off x="5183188" y="987429"/>
            <a:ext cx="5906570" cy="4873625"/>
          </a:xfrm>
        </p:spPr>
        <p:txBody>
          <a:bodyPr/>
          <a:lstStyle>
            <a:lvl1pPr>
              <a:lnSpc>
                <a:spcPct val="100000"/>
              </a:lnSpc>
              <a:spcBef>
                <a:spcPts val="600"/>
              </a:spcBef>
              <a:spcAft>
                <a:spcPts val="1000"/>
              </a:spcAft>
              <a:defRPr sz="2400"/>
            </a:lvl1pPr>
            <a:lvl2pPr>
              <a:lnSpc>
                <a:spcPct val="100000"/>
              </a:lnSpc>
              <a:spcBef>
                <a:spcPts val="600"/>
              </a:spcBef>
              <a:spcAft>
                <a:spcPts val="1000"/>
              </a:spcAft>
              <a:defRPr sz="2000"/>
            </a:lvl2pPr>
            <a:lvl3pPr>
              <a:lnSpc>
                <a:spcPct val="100000"/>
              </a:lnSpc>
              <a:spcBef>
                <a:spcPts val="600"/>
              </a:spcBef>
              <a:spcAft>
                <a:spcPts val="1000"/>
              </a:spcAft>
              <a:defRPr sz="1800"/>
            </a:lvl3pPr>
            <a:lvl4pPr>
              <a:lnSpc>
                <a:spcPct val="100000"/>
              </a:lnSpc>
              <a:spcBef>
                <a:spcPts val="600"/>
              </a:spcBef>
              <a:spcAft>
                <a:spcPts val="1000"/>
              </a:spcAft>
              <a:defRPr sz="1600"/>
            </a:lvl4pPr>
            <a:lvl5pPr>
              <a:lnSpc>
                <a:spcPct val="100000"/>
              </a:lnSpc>
              <a:spcBef>
                <a:spcPts val="600"/>
              </a:spcBef>
              <a:spcAft>
                <a:spcPts val="1000"/>
              </a:spcAft>
              <a:defRPr sz="1600"/>
            </a:lvl5pPr>
            <a:lvl6pPr>
              <a:defRPr sz="2000"/>
            </a:lvl6pPr>
            <a:lvl7pPr>
              <a:defRPr sz="2000"/>
            </a:lvl7pPr>
            <a:lvl8pPr>
              <a:defRPr sz="2000"/>
            </a:lvl8pPr>
            <a:lvl9pPr>
              <a:defRPr sz="2000"/>
            </a:lvl9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fld id="{A69E0DE4-6844-874D-8312-3E87C09E754D}" type="slidenum">
              <a:rPr lang="uk-UA" altLang="en-US"/>
              <a:pPr/>
              <a:t>‹#›</a:t>
            </a:fld>
            <a:endParaRPr lang="uk-UA" altLang="en-US"/>
          </a:p>
        </p:txBody>
      </p:sp>
      <p:sp>
        <p:nvSpPr>
          <p:cNvPr id="5" name="Footer Placeholder 17"/>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22302167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enter slide 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700">
                <a:ea typeface="Arial" charset="0"/>
                <a:cs typeface="Arial" charset="0"/>
              </a:defRPr>
            </a:lvl1pPr>
          </a:lstStyle>
          <a:p>
            <a:fld id="{AC27D032-F4E2-A34D-BAD0-E145BB43DDC9}" type="slidenum">
              <a:rPr lang="uk-UA" altLang="en-US"/>
              <a:pPr/>
              <a:t>‹#›</a:t>
            </a:fld>
            <a:endParaRPr lang="uk-UA" altLang="en-US"/>
          </a:p>
        </p:txBody>
      </p:sp>
      <p:sp>
        <p:nvSpPr>
          <p:cNvPr id="18" name="Footer Placeholder 17"/>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dirty="0" smtClean="0">
                <a:solidFill>
                  <a:schemeClr val="tx1"/>
                </a:solidFill>
                <a:latin typeface="+mn-lt"/>
              </a:defRPr>
            </a:lvl1pPr>
          </a:lstStyle>
          <a:p>
            <a:pPr>
              <a:defRPr/>
            </a:pPr>
            <a:r>
              <a:rPr lang="en-US" dirty="0"/>
              <a:t>HMS Confidential. Do not Distribute.</a:t>
            </a:r>
          </a:p>
        </p:txBody>
      </p:sp>
    </p:spTree>
  </p:cSld>
  <p:clrMap bg1="lt1" tx1="dk1" bg2="lt2" tx2="dk2" accent1="accent1" accent2="accent2" accent3="accent3" accent4="accent4" accent5="accent5" accent6="accent6" hlink="hlink" folHlink="folHlink"/>
  <p:sldLayoutIdLst>
    <p:sldLayoutId id="2147483708" r:id="rId1"/>
    <p:sldLayoutId id="2147483728" r:id="rId2"/>
    <p:sldLayoutId id="2147483753" r:id="rId3"/>
    <p:sldLayoutId id="2147483781" r:id="rId4"/>
  </p:sldLayoutIdLst>
  <p:hf hdr="0" dt="0"/>
  <p:txStyles>
    <p:titleStyle>
      <a:lvl1pPr algn="l" rtl="0" eaLnBrk="1" fontAlgn="base" hangingPunct="1">
        <a:lnSpc>
          <a:spcPct val="90000"/>
        </a:lnSpc>
        <a:spcBef>
          <a:spcPct val="0"/>
        </a:spcBef>
        <a:spcAft>
          <a:spcPct val="0"/>
        </a:spcAft>
        <a:defRPr lang="en-US" sz="3600" b="1" kern="1200" spc="-150" dirty="0">
          <a:solidFill>
            <a:srgbClr val="FA5616"/>
          </a:solidFill>
          <a:latin typeface="Arial" charset="0"/>
          <a:ea typeface="Arial" charset="0"/>
          <a:cs typeface="Arial" charset="0"/>
        </a:defRPr>
      </a:lvl1pPr>
      <a:lvl2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2pPr>
      <a:lvl3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3pPr>
      <a:lvl4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4pPr>
      <a:lvl5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5pPr>
      <a:lvl6pPr marL="4572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6pPr>
      <a:lvl7pPr marL="9144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7pPr>
      <a:lvl8pPr marL="13716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8pPr>
      <a:lvl9pPr marL="18288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9pPr>
    </p:titleStyle>
    <p:bodyStyle>
      <a:lvl1pPr marL="228600" indent="-228600" algn="l" rtl="0" eaLnBrk="1" fontAlgn="base" hangingPunct="1">
        <a:spcBef>
          <a:spcPts val="600"/>
        </a:spcBef>
        <a:spcAft>
          <a:spcPts val="600"/>
        </a:spcAft>
        <a:buClr>
          <a:schemeClr val="tx2"/>
        </a:buClr>
        <a:buFont typeface="Arial" charset="0"/>
        <a:buChar char="•"/>
        <a:defRPr lang="en-US" sz="2400" kern="1200" spc="-50" dirty="0">
          <a:solidFill>
            <a:srgbClr val="68767E"/>
          </a:solidFill>
          <a:latin typeface="Arial" charset="0"/>
          <a:ea typeface="Arial" charset="0"/>
          <a:cs typeface="Arial" charset="0"/>
        </a:defRPr>
      </a:lvl1pPr>
      <a:lvl2pPr marL="685800" indent="-228600" algn="l" rtl="0" eaLnBrk="1" fontAlgn="base" hangingPunct="1">
        <a:spcBef>
          <a:spcPts val="600"/>
        </a:spcBef>
        <a:spcAft>
          <a:spcPts val="600"/>
        </a:spcAft>
        <a:buClr>
          <a:schemeClr val="tx2"/>
        </a:buClr>
        <a:buFont typeface="Arial" charset="0"/>
        <a:buChar char="•"/>
        <a:defRPr sz="2200" kern="1200" spc="-50">
          <a:solidFill>
            <a:schemeClr val="tx1"/>
          </a:solidFill>
          <a:latin typeface="Arial" charset="0"/>
          <a:ea typeface="Arial" charset="0"/>
          <a:cs typeface="Arial" charset="0"/>
        </a:defRPr>
      </a:lvl2pPr>
      <a:lvl3pPr marL="1143000" indent="-228600" algn="l" rtl="0" eaLnBrk="1" fontAlgn="base" hangingPunct="1">
        <a:spcBef>
          <a:spcPts val="600"/>
        </a:spcBef>
        <a:spcAft>
          <a:spcPts val="600"/>
        </a:spcAft>
        <a:buClr>
          <a:schemeClr val="tx2"/>
        </a:buClr>
        <a:buFont typeface="Arial" charset="0"/>
        <a:buChar char="•"/>
        <a:defRPr sz="2000" kern="1200" spc="-50">
          <a:solidFill>
            <a:schemeClr val="tx1"/>
          </a:solidFill>
          <a:latin typeface="Arial" charset="0"/>
          <a:ea typeface="Arial" charset="0"/>
          <a:cs typeface="Arial" charset="0"/>
        </a:defRPr>
      </a:lvl3pPr>
      <a:lvl4pPr marL="1600200" indent="-228600" algn="l" rtl="0" eaLnBrk="1" fontAlgn="base" hangingPunct="1">
        <a:spcBef>
          <a:spcPts val="600"/>
        </a:spcBef>
        <a:spcAft>
          <a:spcPts val="600"/>
        </a:spcAft>
        <a:buClr>
          <a:schemeClr val="tx2"/>
        </a:buClr>
        <a:buFont typeface="Arial" charset="0"/>
        <a:buChar char="•"/>
        <a:defRPr kern="1200" spc="-50">
          <a:solidFill>
            <a:schemeClr val="tx1"/>
          </a:solidFill>
          <a:latin typeface="Arial" charset="0"/>
          <a:ea typeface="Arial" charset="0"/>
          <a:cs typeface="Arial" charset="0"/>
        </a:defRPr>
      </a:lvl4pPr>
      <a:lvl5pPr marL="2057400" indent="-228600" algn="l" rtl="0" eaLnBrk="1" fontAlgn="base" hangingPunct="1">
        <a:spcBef>
          <a:spcPts val="600"/>
        </a:spcBef>
        <a:spcAft>
          <a:spcPts val="600"/>
        </a:spcAft>
        <a:buClr>
          <a:schemeClr val="tx2"/>
        </a:buClr>
        <a:buFont typeface="Arial" charset="0"/>
        <a:buChar char="•"/>
        <a:defRPr kern="1200" spc="-5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enter slide 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700">
                <a:ea typeface="Arial" charset="0"/>
                <a:cs typeface="Arial" charset="0"/>
              </a:defRPr>
            </a:lvl1pPr>
          </a:lstStyle>
          <a:p>
            <a:fld id="{AC27D032-F4E2-A34D-BAD0-E145BB43DDC9}" type="slidenum">
              <a:rPr lang="uk-UA" altLang="en-US"/>
              <a:pPr/>
              <a:t>‹#›</a:t>
            </a:fld>
            <a:endParaRPr lang="uk-UA" altLang="en-US"/>
          </a:p>
        </p:txBody>
      </p:sp>
      <p:sp>
        <p:nvSpPr>
          <p:cNvPr id="18" name="Footer Placeholder 17"/>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dirty="0" smtClean="0">
                <a:solidFill>
                  <a:schemeClr val="tx1"/>
                </a:solidFill>
                <a:latin typeface="+mn-lt"/>
              </a:defRPr>
            </a:lvl1pPr>
          </a:lstStyle>
          <a:p>
            <a:pPr>
              <a:defRPr/>
            </a:pPr>
            <a:r>
              <a:rPr lang="en-US" dirty="0"/>
              <a:t>HMS Confidential. Do not Distribute. HMS INTERNAL ONLY</a:t>
            </a:r>
          </a:p>
        </p:txBody>
      </p:sp>
    </p:spTree>
    <p:extLst>
      <p:ext uri="{BB962C8B-B14F-4D97-AF65-F5344CB8AC3E}">
        <p14:creationId xmlns:p14="http://schemas.microsoft.com/office/powerpoint/2010/main" val="3755325905"/>
      </p:ext>
    </p:extLst>
  </p:cSld>
  <p:clrMap bg1="lt1" tx1="dk1" bg2="lt2" tx2="dk2" accent1="accent1" accent2="accent2" accent3="accent3" accent4="accent4" accent5="accent5" accent6="accent6" hlink="hlink" folHlink="folHlink"/>
  <p:sldLayoutIdLst>
    <p:sldLayoutId id="2147483734" r:id="rId1"/>
    <p:sldLayoutId id="2147483736" r:id="rId2"/>
    <p:sldLayoutId id="2147483740" r:id="rId3"/>
    <p:sldLayoutId id="2147483743" r:id="rId4"/>
    <p:sldLayoutId id="2147483745" r:id="rId5"/>
    <p:sldLayoutId id="2147483750" r:id="rId6"/>
    <p:sldLayoutId id="2147483751" r:id="rId7"/>
    <p:sldLayoutId id="2147483752" r:id="rId8"/>
  </p:sldLayoutIdLst>
  <p:hf hdr="0" dt="0"/>
  <p:txStyles>
    <p:titleStyle>
      <a:lvl1pPr algn="l" rtl="0" eaLnBrk="1" fontAlgn="base" hangingPunct="1">
        <a:lnSpc>
          <a:spcPct val="90000"/>
        </a:lnSpc>
        <a:spcBef>
          <a:spcPct val="0"/>
        </a:spcBef>
        <a:spcAft>
          <a:spcPct val="0"/>
        </a:spcAft>
        <a:defRPr lang="en-US" sz="3600" b="1" kern="1200" spc="-150" dirty="0">
          <a:solidFill>
            <a:srgbClr val="FA5616"/>
          </a:solidFill>
          <a:latin typeface="Arial" charset="0"/>
          <a:ea typeface="Arial" charset="0"/>
          <a:cs typeface="Arial" charset="0"/>
        </a:defRPr>
      </a:lvl1pPr>
      <a:lvl2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2pPr>
      <a:lvl3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3pPr>
      <a:lvl4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4pPr>
      <a:lvl5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5pPr>
      <a:lvl6pPr marL="4572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6pPr>
      <a:lvl7pPr marL="9144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7pPr>
      <a:lvl8pPr marL="13716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8pPr>
      <a:lvl9pPr marL="18288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9pPr>
    </p:titleStyle>
    <p:bodyStyle>
      <a:lvl1pPr marL="228600" indent="-228600" algn="l" rtl="0" eaLnBrk="1" fontAlgn="base" hangingPunct="1">
        <a:spcBef>
          <a:spcPts val="600"/>
        </a:spcBef>
        <a:spcAft>
          <a:spcPts val="600"/>
        </a:spcAft>
        <a:buClr>
          <a:schemeClr val="tx2"/>
        </a:buClr>
        <a:buFont typeface="Arial" charset="0"/>
        <a:buChar char="•"/>
        <a:defRPr lang="en-US" sz="2400" kern="1200" spc="-50" dirty="0">
          <a:solidFill>
            <a:srgbClr val="68767E"/>
          </a:solidFill>
          <a:latin typeface="Arial" charset="0"/>
          <a:ea typeface="Arial" charset="0"/>
          <a:cs typeface="Arial" charset="0"/>
        </a:defRPr>
      </a:lvl1pPr>
      <a:lvl2pPr marL="685800" indent="-228600" algn="l" rtl="0" eaLnBrk="1" fontAlgn="base" hangingPunct="1">
        <a:spcBef>
          <a:spcPts val="600"/>
        </a:spcBef>
        <a:spcAft>
          <a:spcPts val="600"/>
        </a:spcAft>
        <a:buClr>
          <a:schemeClr val="tx2"/>
        </a:buClr>
        <a:buFont typeface="Arial" charset="0"/>
        <a:buChar char="•"/>
        <a:defRPr sz="2200" kern="1200" spc="-50">
          <a:solidFill>
            <a:schemeClr val="tx1"/>
          </a:solidFill>
          <a:latin typeface="Arial" charset="0"/>
          <a:ea typeface="Arial" charset="0"/>
          <a:cs typeface="Arial" charset="0"/>
        </a:defRPr>
      </a:lvl2pPr>
      <a:lvl3pPr marL="1143000" indent="-228600" algn="l" rtl="0" eaLnBrk="1" fontAlgn="base" hangingPunct="1">
        <a:spcBef>
          <a:spcPts val="600"/>
        </a:spcBef>
        <a:spcAft>
          <a:spcPts val="600"/>
        </a:spcAft>
        <a:buClr>
          <a:schemeClr val="tx2"/>
        </a:buClr>
        <a:buFont typeface="Arial" charset="0"/>
        <a:buChar char="•"/>
        <a:defRPr sz="2000" kern="1200" spc="-50">
          <a:solidFill>
            <a:schemeClr val="tx1"/>
          </a:solidFill>
          <a:latin typeface="Arial" charset="0"/>
          <a:ea typeface="Arial" charset="0"/>
          <a:cs typeface="Arial" charset="0"/>
        </a:defRPr>
      </a:lvl3pPr>
      <a:lvl4pPr marL="1600200" indent="-228600" algn="l" rtl="0" eaLnBrk="1" fontAlgn="base" hangingPunct="1">
        <a:spcBef>
          <a:spcPts val="600"/>
        </a:spcBef>
        <a:spcAft>
          <a:spcPts val="600"/>
        </a:spcAft>
        <a:buClr>
          <a:schemeClr val="tx2"/>
        </a:buClr>
        <a:buFont typeface="Arial" charset="0"/>
        <a:buChar char="•"/>
        <a:defRPr kern="1200" spc="-50">
          <a:solidFill>
            <a:schemeClr val="tx1"/>
          </a:solidFill>
          <a:latin typeface="Arial" charset="0"/>
          <a:ea typeface="Arial" charset="0"/>
          <a:cs typeface="Arial" charset="0"/>
        </a:defRPr>
      </a:lvl4pPr>
      <a:lvl5pPr marL="2057400" indent="-228600" algn="l" rtl="0" eaLnBrk="1" fontAlgn="base" hangingPunct="1">
        <a:spcBef>
          <a:spcPts val="600"/>
        </a:spcBef>
        <a:spcAft>
          <a:spcPts val="600"/>
        </a:spcAft>
        <a:buClr>
          <a:schemeClr val="tx2"/>
        </a:buClr>
        <a:buFont typeface="Arial" charset="0"/>
        <a:buChar char="•"/>
        <a:defRPr kern="1200" spc="-5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enter slide 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700">
                <a:ea typeface="Arial" charset="0"/>
                <a:cs typeface="Arial" charset="0"/>
              </a:defRPr>
            </a:lvl1pPr>
          </a:lstStyle>
          <a:p>
            <a:fld id="{AC27D032-F4E2-A34D-BAD0-E145BB43DDC9}" type="slidenum">
              <a:rPr lang="uk-UA" altLang="en-US"/>
              <a:pPr/>
              <a:t>‹#›</a:t>
            </a:fld>
            <a:endParaRPr lang="uk-UA" altLang="en-US"/>
          </a:p>
        </p:txBody>
      </p:sp>
      <p:sp>
        <p:nvSpPr>
          <p:cNvPr id="18" name="Footer Placeholder 17"/>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dirty="0" smtClean="0">
                <a:solidFill>
                  <a:schemeClr val="tx1"/>
                </a:solidFill>
                <a:latin typeface="+mn-lt"/>
              </a:defRPr>
            </a:lvl1pPr>
          </a:lstStyle>
          <a:p>
            <a:pPr>
              <a:defRPr/>
            </a:pPr>
            <a:r>
              <a:rPr lang="en-US" dirty="0"/>
              <a:t>HMS Confidential. Do not Distribute. HMS INTERNAL ONLY</a:t>
            </a:r>
          </a:p>
        </p:txBody>
      </p:sp>
    </p:spTree>
    <p:extLst>
      <p:ext uri="{BB962C8B-B14F-4D97-AF65-F5344CB8AC3E}">
        <p14:creationId xmlns:p14="http://schemas.microsoft.com/office/powerpoint/2010/main" val="328282480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Lst>
  <p:hf hdr="0" dt="0"/>
  <p:txStyles>
    <p:titleStyle>
      <a:lvl1pPr algn="l" rtl="0" eaLnBrk="1" fontAlgn="base" hangingPunct="1">
        <a:lnSpc>
          <a:spcPct val="90000"/>
        </a:lnSpc>
        <a:spcBef>
          <a:spcPct val="0"/>
        </a:spcBef>
        <a:spcAft>
          <a:spcPct val="0"/>
        </a:spcAft>
        <a:defRPr lang="en-US" sz="3600" b="1" kern="1200" spc="-150" dirty="0">
          <a:solidFill>
            <a:srgbClr val="FA5616"/>
          </a:solidFill>
          <a:latin typeface="Arial" charset="0"/>
          <a:ea typeface="Arial" charset="0"/>
          <a:cs typeface="Arial" charset="0"/>
        </a:defRPr>
      </a:lvl1pPr>
      <a:lvl2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2pPr>
      <a:lvl3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3pPr>
      <a:lvl4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4pPr>
      <a:lvl5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5pPr>
      <a:lvl6pPr marL="4572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6pPr>
      <a:lvl7pPr marL="9144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7pPr>
      <a:lvl8pPr marL="13716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8pPr>
      <a:lvl9pPr marL="18288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9pPr>
    </p:titleStyle>
    <p:bodyStyle>
      <a:lvl1pPr marL="228600" indent="-228600" algn="l" rtl="0" eaLnBrk="1" fontAlgn="base" hangingPunct="1">
        <a:spcBef>
          <a:spcPts val="600"/>
        </a:spcBef>
        <a:spcAft>
          <a:spcPts val="600"/>
        </a:spcAft>
        <a:buClr>
          <a:schemeClr val="tx2"/>
        </a:buClr>
        <a:buFont typeface="Arial" charset="0"/>
        <a:buChar char="•"/>
        <a:defRPr lang="en-US" sz="2400" kern="1200" spc="-50" dirty="0">
          <a:solidFill>
            <a:srgbClr val="68767E"/>
          </a:solidFill>
          <a:latin typeface="Arial" charset="0"/>
          <a:ea typeface="Arial" charset="0"/>
          <a:cs typeface="Arial" charset="0"/>
        </a:defRPr>
      </a:lvl1pPr>
      <a:lvl2pPr marL="685800" indent="-228600" algn="l" rtl="0" eaLnBrk="1" fontAlgn="base" hangingPunct="1">
        <a:spcBef>
          <a:spcPts val="600"/>
        </a:spcBef>
        <a:spcAft>
          <a:spcPts val="600"/>
        </a:spcAft>
        <a:buClr>
          <a:schemeClr val="tx2"/>
        </a:buClr>
        <a:buFont typeface="Arial" charset="0"/>
        <a:buChar char="•"/>
        <a:defRPr sz="2200" kern="1200" spc="-50">
          <a:solidFill>
            <a:schemeClr val="tx1"/>
          </a:solidFill>
          <a:latin typeface="Arial" charset="0"/>
          <a:ea typeface="Arial" charset="0"/>
          <a:cs typeface="Arial" charset="0"/>
        </a:defRPr>
      </a:lvl2pPr>
      <a:lvl3pPr marL="1143000" indent="-228600" algn="l" rtl="0" eaLnBrk="1" fontAlgn="base" hangingPunct="1">
        <a:spcBef>
          <a:spcPts val="600"/>
        </a:spcBef>
        <a:spcAft>
          <a:spcPts val="600"/>
        </a:spcAft>
        <a:buClr>
          <a:schemeClr val="tx2"/>
        </a:buClr>
        <a:buFont typeface="Arial" charset="0"/>
        <a:buChar char="•"/>
        <a:defRPr sz="2000" kern="1200" spc="-50">
          <a:solidFill>
            <a:schemeClr val="tx1"/>
          </a:solidFill>
          <a:latin typeface="Arial" charset="0"/>
          <a:ea typeface="Arial" charset="0"/>
          <a:cs typeface="Arial" charset="0"/>
        </a:defRPr>
      </a:lvl3pPr>
      <a:lvl4pPr marL="1600200" indent="-228600" algn="l" rtl="0" eaLnBrk="1" fontAlgn="base" hangingPunct="1">
        <a:spcBef>
          <a:spcPts val="600"/>
        </a:spcBef>
        <a:spcAft>
          <a:spcPts val="600"/>
        </a:spcAft>
        <a:buClr>
          <a:schemeClr val="tx2"/>
        </a:buClr>
        <a:buFont typeface="Arial" charset="0"/>
        <a:buChar char="•"/>
        <a:defRPr kern="1200" spc="-50">
          <a:solidFill>
            <a:schemeClr val="tx1"/>
          </a:solidFill>
          <a:latin typeface="Arial" charset="0"/>
          <a:ea typeface="Arial" charset="0"/>
          <a:cs typeface="Arial" charset="0"/>
        </a:defRPr>
      </a:lvl4pPr>
      <a:lvl5pPr marL="2057400" indent="-228600" algn="l" rtl="0" eaLnBrk="1" fontAlgn="base" hangingPunct="1">
        <a:spcBef>
          <a:spcPts val="600"/>
        </a:spcBef>
        <a:spcAft>
          <a:spcPts val="600"/>
        </a:spcAft>
        <a:buClr>
          <a:schemeClr val="tx2"/>
        </a:buClr>
        <a:buFont typeface="Arial" charset="0"/>
        <a:buChar char="•"/>
        <a:defRPr kern="1200" spc="-5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33.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hyperlink" Target="https://resources.hms.com/state/colorado/rac" TargetMode="External"/><Relationship Id="rId5" Type="http://schemas.openxmlformats.org/officeDocument/2006/relationships/image" Target="../media/image53.e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3" Type="http://schemas.openxmlformats.org/officeDocument/2006/relationships/hyperlink" Target="https://resources.hms.com/state/colorado/rac" TargetMode="External"/><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4.emf"/><Relationship Id="rId3" Type="http://schemas.openxmlformats.org/officeDocument/2006/relationships/slideLayout" Target="../slideLayouts/slideLayout10.xml"/><Relationship Id="rId7" Type="http://schemas.openxmlformats.org/officeDocument/2006/relationships/image" Target="../media/image28.emf"/><Relationship Id="rId12" Type="http://schemas.openxmlformats.org/officeDocument/2006/relationships/image" Target="../media/image3.em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oleObject" Target="../embeddings/oleObject3.bin"/><Relationship Id="rId11" Type="http://schemas.openxmlformats.org/officeDocument/2006/relationships/hyperlink" Target="mailto:jason.cooper@hms.com" TargetMode="External"/><Relationship Id="rId5" Type="http://schemas.openxmlformats.org/officeDocument/2006/relationships/image" Target="../media/image54.emf"/><Relationship Id="rId10" Type="http://schemas.openxmlformats.org/officeDocument/2006/relationships/hyperlink" Target="mailto:whitney.chernoff@hms.com" TargetMode="External"/><Relationship Id="rId4" Type="http://schemas.openxmlformats.org/officeDocument/2006/relationships/notesSlide" Target="../notesSlides/notesSlide25.xml"/><Relationship Id="rId9" Type="http://schemas.openxmlformats.org/officeDocument/2006/relationships/image" Target="../media/image56.png"/><Relationship Id="rId1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9.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8.emf"/><Relationship Id="rId5" Type="http://schemas.openxmlformats.org/officeDocument/2006/relationships/oleObject" Target="../embeddings/oleObject1.bin"/><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438" y="1433513"/>
            <a:ext cx="8247062" cy="2373312"/>
          </a:xfrm>
        </p:spPr>
        <p:txBody>
          <a:bodyPr wrap="square" numCol="1" anchorCtr="0" compatLnSpc="1">
            <a:prstTxWarp prst="textNoShape">
              <a:avLst/>
            </a:prstTxWarp>
          </a:bodyPr>
          <a:lstStyle/>
          <a:p>
            <a:r>
              <a:rPr lang="en-US" dirty="0"/>
              <a:t>HMS Automated Retrospective Review  </a:t>
            </a:r>
            <a:endParaRPr altLang="en-US" dirty="0"/>
          </a:p>
        </p:txBody>
      </p:sp>
      <p:sp>
        <p:nvSpPr>
          <p:cNvPr id="3" name="Text Placeholder 2"/>
          <p:cNvSpPr>
            <a:spLocks noGrp="1"/>
          </p:cNvSpPr>
          <p:nvPr>
            <p:ph type="body" sz="quarter" idx="14"/>
          </p:nvPr>
        </p:nvSpPr>
        <p:spPr>
          <a:xfrm>
            <a:off x="706438" y="3910013"/>
            <a:ext cx="7664450" cy="492125"/>
          </a:xfrm>
        </p:spPr>
        <p:txBody>
          <a:bodyPr wrap="square" numCol="1" anchor="t" anchorCtr="0" compatLnSpc="1">
            <a:prstTxWarp prst="textNoShape">
              <a:avLst/>
            </a:prstTxWarp>
          </a:bodyPr>
          <a:lstStyle/>
          <a:p>
            <a:r>
              <a:rPr lang="en-US" dirty="0"/>
              <a:t>Recovery Audit Automated Review Process </a:t>
            </a:r>
          </a:p>
          <a:p>
            <a:endParaRPr altLang="en-US" dirty="0">
              <a:solidFill>
                <a:srgbClr val="FF6633"/>
              </a:solidFill>
            </a:endParaRPr>
          </a:p>
        </p:txBody>
      </p:sp>
      <p:sp>
        <p:nvSpPr>
          <p:cNvPr id="4" name="Text Placeholder 3"/>
          <p:cNvSpPr>
            <a:spLocks noGrp="1"/>
          </p:cNvSpPr>
          <p:nvPr>
            <p:ph type="body" sz="quarter" idx="15"/>
          </p:nvPr>
        </p:nvSpPr>
        <p:spPr>
          <a:xfrm>
            <a:off x="706438" y="4505325"/>
            <a:ext cx="7664450" cy="492125"/>
          </a:xfrm>
        </p:spPr>
        <p:txBody>
          <a:bodyPr wrap="square" numCol="1" anchor="t" anchorCtr="0" compatLnSpc="1">
            <a:prstTxWarp prst="textNoShape">
              <a:avLst/>
            </a:prstTxWarp>
          </a:bodyPr>
          <a:lstStyle/>
          <a:p>
            <a:r>
              <a:rPr lang="en-US" sz="1600" dirty="0"/>
              <a:t>  </a:t>
            </a:r>
          </a:p>
        </p:txBody>
      </p:sp>
      <p:pic>
        <p:nvPicPr>
          <p:cNvPr id="4098" name="Picture 2" descr="Colorado Department of Health Care Policy &amp; Financ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569" y="118353"/>
            <a:ext cx="8966201"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a:extLst>
              <a:ext uri="{FF2B5EF4-FFF2-40B4-BE49-F238E27FC236}">
                <a16:creationId xmlns:a16="http://schemas.microsoft.com/office/drawing/2014/main" id="{8A10D9CD-3ADD-E0B1-AD48-B52EC90F863D}"/>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FDB-1E0C-4935-80A7-3803C6FE5589}"/>
              </a:ext>
            </a:extLst>
          </p:cNvPr>
          <p:cNvSpPr>
            <a:spLocks noGrp="1"/>
          </p:cNvSpPr>
          <p:nvPr>
            <p:ph type="title"/>
          </p:nvPr>
        </p:nvSpPr>
        <p:spPr>
          <a:xfrm>
            <a:off x="365148" y="249204"/>
            <a:ext cx="5942011" cy="844271"/>
          </a:xfrm>
        </p:spPr>
        <p:txBody>
          <a:bodyPr>
            <a:normAutofit/>
          </a:bodyPr>
          <a:lstStyle/>
          <a:p>
            <a:r>
              <a:rPr lang="en-US" dirty="0"/>
              <a:t>Informal Reconsideration</a:t>
            </a:r>
          </a:p>
        </p:txBody>
      </p:sp>
      <p:sp>
        <p:nvSpPr>
          <p:cNvPr id="4" name="Slide Number Placeholder 3">
            <a:extLst>
              <a:ext uri="{FF2B5EF4-FFF2-40B4-BE49-F238E27FC236}">
                <a16:creationId xmlns:a16="http://schemas.microsoft.com/office/drawing/2014/main" id="{C226B823-0A92-4DF1-B005-69E450EDB94C}"/>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D6E511-78F2-1D4C-8218-60E971E66380}" type="slidenum">
              <a:rPr kumimoji="0" lang="en-US" altLang="en-US" sz="700" b="0" i="0" u="none" strike="noStrike" kern="1200" cap="none" spc="0" normalizeH="0" baseline="0" noProof="0" smtClean="0">
                <a:ln>
                  <a:noFill/>
                </a:ln>
                <a:solidFill>
                  <a:srgbClr val="FFFFFF"/>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700" b="0" i="0" u="none" strike="noStrike" kern="1200" cap="none" spc="0" normalizeH="0" baseline="0" noProof="0" dirty="0">
              <a:ln>
                <a:noFill/>
              </a:ln>
              <a:solidFill>
                <a:srgbClr val="FFFFFF"/>
              </a:solidFill>
              <a:effectLst/>
              <a:uLnTx/>
              <a:uFillTx/>
              <a:latin typeface="Arial" charset="0"/>
              <a:cs typeface="Arial" charset="0"/>
            </a:endParaRPr>
          </a:p>
        </p:txBody>
      </p:sp>
      <p:sp>
        <p:nvSpPr>
          <p:cNvPr id="47" name="Rectangle 46">
            <a:extLst>
              <a:ext uri="{FF2B5EF4-FFF2-40B4-BE49-F238E27FC236}">
                <a16:creationId xmlns:a16="http://schemas.microsoft.com/office/drawing/2014/main" id="{1F61AAA1-F205-4E3E-99D7-F7E7A0CE564E}"/>
              </a:ext>
            </a:extLst>
          </p:cNvPr>
          <p:cNvSpPr/>
          <p:nvPr/>
        </p:nvSpPr>
        <p:spPr>
          <a:xfrm>
            <a:off x="1070585" y="2851729"/>
            <a:ext cx="5025415" cy="246221"/>
          </a:xfrm>
          <a:prstGeom prst="rect">
            <a:avLst/>
          </a:prstGeom>
        </p:spPr>
        <p:txBody>
          <a:bodyPr wrap="none" lIns="0" tIns="0" rIns="0" bIns="0">
            <a:spAutoFit/>
          </a:bodyPr>
          <a:lstStyle/>
          <a:p>
            <a:pPr marL="0" marR="0" lvl="0" indent="0" algn="l" defTabSz="914400" rtl="0" eaLnBrk="0" fontAlgn="base" latinLnBrk="0" hangingPunct="0">
              <a:lnSpc>
                <a:spcPct val="80000"/>
              </a:lnSpc>
              <a:spcBef>
                <a:spcPts val="450"/>
              </a:spcBef>
              <a:spcAft>
                <a:spcPct val="0"/>
              </a:spcAft>
              <a:buClrTx/>
              <a:buSzTx/>
              <a:buFontTx/>
              <a:buNone/>
              <a:tabLst/>
              <a:defRPr/>
            </a:pPr>
            <a:r>
              <a:rPr lang="en-US" sz="2000" b="1" dirty="0">
                <a:solidFill>
                  <a:srgbClr val="265D77"/>
                </a:solidFill>
              </a:rPr>
              <a:t>Informal </a:t>
            </a:r>
            <a:r>
              <a:rPr kumimoji="0" lang="en-US" sz="2000" b="1" i="0" u="none" strike="noStrike" kern="1200" cap="none" spc="0" normalizeH="0" baseline="0" noProof="0" dirty="0">
                <a:ln>
                  <a:noFill/>
                </a:ln>
                <a:solidFill>
                  <a:srgbClr val="265D77"/>
                </a:solidFill>
                <a:effectLst/>
                <a:uLnTx/>
                <a:uFillTx/>
                <a:latin typeface="Arial" charset="0"/>
                <a:ea typeface="+mn-ea"/>
                <a:cs typeface="+mn-cs"/>
              </a:rPr>
              <a:t>Reconsideration Overturn Letter</a:t>
            </a:r>
          </a:p>
        </p:txBody>
      </p:sp>
      <p:sp>
        <p:nvSpPr>
          <p:cNvPr id="87" name="Footer Placeholder 3">
            <a:extLst>
              <a:ext uri="{FF2B5EF4-FFF2-40B4-BE49-F238E27FC236}">
                <a16:creationId xmlns:a16="http://schemas.microsoft.com/office/drawing/2014/main" id="{B305954D-F6F9-4A7C-A344-675EAED1FD2C}"/>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p>
        </p:txBody>
      </p:sp>
      <p:sp>
        <p:nvSpPr>
          <p:cNvPr id="24" name="Rectangle 23">
            <a:extLst>
              <a:ext uri="{FF2B5EF4-FFF2-40B4-BE49-F238E27FC236}">
                <a16:creationId xmlns:a16="http://schemas.microsoft.com/office/drawing/2014/main" id="{1F61AAA1-F205-4E3E-99D7-F7E7A0CE564E}"/>
              </a:ext>
            </a:extLst>
          </p:cNvPr>
          <p:cNvSpPr/>
          <p:nvPr/>
        </p:nvSpPr>
        <p:spPr>
          <a:xfrm>
            <a:off x="1070585" y="4351875"/>
            <a:ext cx="4828245" cy="246221"/>
          </a:xfrm>
          <a:prstGeom prst="rect">
            <a:avLst/>
          </a:prstGeom>
        </p:spPr>
        <p:txBody>
          <a:bodyPr wrap="none" lIns="0" tIns="0" rIns="0" bIns="0">
            <a:spAutoFit/>
          </a:bodyPr>
          <a:lstStyle/>
          <a:p>
            <a:pPr marL="0" marR="0" lvl="0" indent="0" algn="l" defTabSz="914400" rtl="0" eaLnBrk="0" fontAlgn="base" latinLnBrk="0" hangingPunct="0">
              <a:lnSpc>
                <a:spcPct val="80000"/>
              </a:lnSpc>
              <a:spcBef>
                <a:spcPts val="450"/>
              </a:spcBef>
              <a:spcAft>
                <a:spcPct val="0"/>
              </a:spcAft>
              <a:buClrTx/>
              <a:buSzTx/>
              <a:buFontTx/>
              <a:buNone/>
              <a:tabLst/>
              <a:defRPr/>
            </a:pPr>
            <a:r>
              <a:rPr kumimoji="0" lang="en-US" sz="2000" b="1" i="0" u="none" strike="noStrike" kern="1200" cap="none" spc="0" normalizeH="0" baseline="0" noProof="0" dirty="0">
                <a:ln>
                  <a:noFill/>
                </a:ln>
                <a:solidFill>
                  <a:srgbClr val="265D77"/>
                </a:solidFill>
                <a:effectLst/>
                <a:uLnTx/>
                <a:uFillTx/>
                <a:latin typeface="Arial" charset="0"/>
                <a:ea typeface="+mn-ea"/>
                <a:cs typeface="+mn-cs"/>
              </a:rPr>
              <a:t>Informal Reconsideration Uphold Letter</a:t>
            </a:r>
          </a:p>
        </p:txBody>
      </p:sp>
      <p:sp>
        <p:nvSpPr>
          <p:cNvPr id="26" name="Rectangle 25">
            <a:extLst>
              <a:ext uri="{FF2B5EF4-FFF2-40B4-BE49-F238E27FC236}">
                <a16:creationId xmlns:a16="http://schemas.microsoft.com/office/drawing/2014/main" id="{68ABB054-761C-49C7-8F38-37F585F7F63D}"/>
              </a:ext>
            </a:extLst>
          </p:cNvPr>
          <p:cNvSpPr/>
          <p:nvPr/>
        </p:nvSpPr>
        <p:spPr>
          <a:xfrm>
            <a:off x="1207717" y="3128615"/>
            <a:ext cx="5676901" cy="1594283"/>
          </a:xfrm>
          <a:prstGeom prst="rect">
            <a:avLst/>
          </a:prstGeom>
        </p:spPr>
        <p:txBody>
          <a:bodyPr wrap="square">
            <a:spAutoFit/>
          </a:bodyPr>
          <a:lstStyle/>
          <a:p>
            <a:pPr marL="285750" marR="0" lvl="1" indent="-285750" algn="l" defTabSz="914400" rtl="0" eaLnBrk="0" fontAlgn="base" latinLnBrk="0" hangingPunct="0">
              <a:lnSpc>
                <a:spcPct val="80000"/>
              </a:lnSpc>
              <a:spcBef>
                <a:spcPct val="0"/>
              </a:spcBef>
              <a:spcAft>
                <a:spcPct val="0"/>
              </a:spcAft>
              <a:buClr>
                <a:srgbClr val="FF6633"/>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8767E"/>
                </a:solidFill>
                <a:effectLst/>
                <a:uLnTx/>
                <a:uFillTx/>
                <a:latin typeface="Arial" charset="0"/>
                <a:ea typeface="+mn-ea"/>
                <a:cs typeface="+mn-cs"/>
              </a:rPr>
              <a:t>Review of additional documentation identifies no findings of improper billing. </a:t>
            </a:r>
          </a:p>
          <a:p>
            <a:pPr marL="285750" marR="0" lvl="1" indent="-285750" algn="l" defTabSz="914400" rtl="0" eaLnBrk="0" fontAlgn="base" latinLnBrk="0" hangingPunct="0">
              <a:lnSpc>
                <a:spcPct val="80000"/>
              </a:lnSpc>
              <a:spcBef>
                <a:spcPct val="0"/>
              </a:spcBef>
              <a:spcAft>
                <a:spcPct val="0"/>
              </a:spcAft>
              <a:buClr>
                <a:srgbClr val="FF6633"/>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8767E"/>
                </a:solidFill>
                <a:effectLst/>
                <a:uLnTx/>
                <a:uFillTx/>
                <a:latin typeface="Arial" charset="0"/>
                <a:ea typeface="+mn-ea"/>
                <a:cs typeface="+mn-cs"/>
              </a:rPr>
              <a:t>Claims are substantiated and HMS concurs with the documentation.</a:t>
            </a:r>
          </a:p>
          <a:p>
            <a:pPr marL="285750" marR="0" lvl="1" indent="-285750" algn="l" defTabSz="914400" rtl="0" eaLnBrk="0" fontAlgn="base" latinLnBrk="0" hangingPunct="0">
              <a:lnSpc>
                <a:spcPct val="80000"/>
              </a:lnSpc>
              <a:spcBef>
                <a:spcPct val="0"/>
              </a:spcBef>
              <a:spcAft>
                <a:spcPct val="0"/>
              </a:spcAft>
              <a:buClr>
                <a:srgbClr val="FF6633"/>
              </a:buClr>
              <a:buSzTx/>
              <a:buFont typeface="Arial" panose="020B0604020202020204" pitchFamily="34" charset="0"/>
              <a:buChar char="•"/>
              <a:tabLst/>
              <a:defRPr/>
            </a:pPr>
            <a:r>
              <a:rPr lang="en-US" sz="1600" dirty="0">
                <a:solidFill>
                  <a:srgbClr val="68767E"/>
                </a:solidFill>
              </a:rPr>
              <a:t>N</a:t>
            </a:r>
            <a:r>
              <a:rPr kumimoji="0" lang="en-US" sz="1600" b="0" i="0" u="none" strike="noStrike" kern="1200" cap="none" spc="0" normalizeH="0" baseline="0" noProof="0" dirty="0">
                <a:ln>
                  <a:noFill/>
                </a:ln>
                <a:solidFill>
                  <a:srgbClr val="68767E"/>
                </a:solidFill>
                <a:effectLst/>
                <a:uLnTx/>
                <a:uFillTx/>
                <a:latin typeface="Arial" charset="0"/>
                <a:ea typeface="+mn-ea"/>
                <a:cs typeface="+mn-cs"/>
              </a:rPr>
              <a:t>o further action needed.</a:t>
            </a:r>
          </a:p>
          <a:p>
            <a:pPr marL="0" marR="0" lvl="1" algn="l" defTabSz="914400" rtl="0" eaLnBrk="0" fontAlgn="base" latinLnBrk="0" hangingPunct="0">
              <a:lnSpc>
                <a:spcPct val="80000"/>
              </a:lnSpc>
              <a:spcBef>
                <a:spcPct val="0"/>
              </a:spcBef>
              <a:spcAft>
                <a:spcPct val="0"/>
              </a:spcAft>
              <a:buClr>
                <a:srgbClr val="FF6633"/>
              </a:buClr>
              <a:buSzTx/>
              <a:tabLst/>
              <a:defRPr/>
            </a:pPr>
            <a:endParaRPr lang="en-US" sz="1400" dirty="0">
              <a:solidFill>
                <a:srgbClr val="68767E"/>
              </a:solidFill>
            </a:endParaRPr>
          </a:p>
          <a:p>
            <a:pPr marL="285750" marR="0" lvl="1" indent="-285750" algn="l" defTabSz="914400" rtl="0" eaLnBrk="0" fontAlgn="base" latinLnBrk="0" hangingPunct="0">
              <a:lnSpc>
                <a:spcPct val="80000"/>
              </a:lnSpc>
              <a:spcBef>
                <a:spcPct val="0"/>
              </a:spcBef>
              <a:spcAft>
                <a:spcPct val="0"/>
              </a:spcAft>
              <a:buClr>
                <a:srgbClr val="FF6633"/>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68767E"/>
              </a:solidFill>
              <a:effectLst/>
              <a:uLnTx/>
              <a:uFillTx/>
              <a:latin typeface="Arial" charset="0"/>
              <a:ea typeface="+mn-ea"/>
              <a:cs typeface="+mn-cs"/>
            </a:endParaRPr>
          </a:p>
          <a:p>
            <a:pPr marL="0" marR="0" lvl="1" algn="l" defTabSz="914400" rtl="0" eaLnBrk="0" fontAlgn="base" latinLnBrk="0" hangingPunct="0">
              <a:lnSpc>
                <a:spcPct val="80000"/>
              </a:lnSpc>
              <a:spcBef>
                <a:spcPct val="0"/>
              </a:spcBef>
              <a:spcAft>
                <a:spcPct val="0"/>
              </a:spcAft>
              <a:buClr>
                <a:srgbClr val="FF6633"/>
              </a:buClr>
              <a:buSzTx/>
              <a:tabLst/>
              <a:defRPr/>
            </a:pPr>
            <a:endParaRPr kumimoji="0" lang="en-US" sz="1400" b="0" i="0" u="none" strike="noStrike" kern="1200" cap="none" spc="0" normalizeH="0" baseline="0" noProof="0" dirty="0">
              <a:ln>
                <a:noFill/>
              </a:ln>
              <a:solidFill>
                <a:srgbClr val="68767E"/>
              </a:solidFill>
              <a:effectLst/>
              <a:uLnTx/>
              <a:uFillTx/>
              <a:latin typeface="Arial" charset="0"/>
              <a:ea typeface="+mn-ea"/>
              <a:cs typeface="+mn-cs"/>
            </a:endParaRPr>
          </a:p>
        </p:txBody>
      </p:sp>
      <p:sp>
        <p:nvSpPr>
          <p:cNvPr id="28" name="Rectangle 27">
            <a:extLst>
              <a:ext uri="{FF2B5EF4-FFF2-40B4-BE49-F238E27FC236}">
                <a16:creationId xmlns:a16="http://schemas.microsoft.com/office/drawing/2014/main" id="{68ABB054-761C-49C7-8F38-37F585F7F63D}"/>
              </a:ext>
            </a:extLst>
          </p:cNvPr>
          <p:cNvSpPr/>
          <p:nvPr/>
        </p:nvSpPr>
        <p:spPr>
          <a:xfrm>
            <a:off x="1207717" y="4684004"/>
            <a:ext cx="5676901" cy="855619"/>
          </a:xfrm>
          <a:prstGeom prst="rect">
            <a:avLst/>
          </a:prstGeom>
        </p:spPr>
        <p:txBody>
          <a:bodyPr wrap="square">
            <a:spAutoFit/>
          </a:bodyPr>
          <a:lstStyle/>
          <a:p>
            <a:pPr marL="285750" marR="0" lvl="1" indent="-285750" algn="l" defTabSz="914400" rtl="0" eaLnBrk="0" fontAlgn="base" latinLnBrk="0" hangingPunct="0">
              <a:lnSpc>
                <a:spcPct val="80000"/>
              </a:lnSpc>
              <a:spcBef>
                <a:spcPct val="0"/>
              </a:spcBef>
              <a:spcAft>
                <a:spcPct val="0"/>
              </a:spcAft>
              <a:buClr>
                <a:srgbClr val="FF6633"/>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8767E"/>
                </a:solidFill>
                <a:effectLst/>
                <a:uLnTx/>
                <a:uFillTx/>
                <a:latin typeface="Arial" charset="0"/>
                <a:ea typeface="+mn-ea"/>
                <a:cs typeface="+mn-cs"/>
              </a:rPr>
              <a:t>Review of additional documentation concludes that initial determination was accurate.</a:t>
            </a:r>
          </a:p>
          <a:p>
            <a:pPr marL="285750" marR="0" lvl="1" indent="-285750" algn="l" defTabSz="914400" rtl="0" eaLnBrk="0" fontAlgn="base" latinLnBrk="0" hangingPunct="0">
              <a:lnSpc>
                <a:spcPct val="80000"/>
              </a:lnSpc>
              <a:spcBef>
                <a:spcPct val="0"/>
              </a:spcBef>
              <a:spcAft>
                <a:spcPct val="0"/>
              </a:spcAft>
              <a:buClr>
                <a:srgbClr val="FF6633"/>
              </a:buClr>
              <a:buSzTx/>
              <a:buFont typeface="Arial" panose="020B0604020202020204" pitchFamily="34" charset="0"/>
              <a:buChar char="•"/>
              <a:tabLst/>
              <a:defRPr/>
            </a:pPr>
            <a:r>
              <a:rPr lang="en-US" sz="1600" dirty="0">
                <a:solidFill>
                  <a:srgbClr val="68767E"/>
                </a:solidFill>
              </a:rPr>
              <a:t>Documentation did not substantiate the services billed. </a:t>
            </a:r>
            <a:endParaRPr kumimoji="0" lang="en-US" sz="1600" b="0" i="0" u="none" strike="noStrike" kern="1200" cap="none" spc="0" normalizeH="0" baseline="0" noProof="0" dirty="0">
              <a:ln>
                <a:noFill/>
              </a:ln>
              <a:solidFill>
                <a:srgbClr val="68767E"/>
              </a:solidFill>
              <a:effectLst/>
              <a:uLnTx/>
              <a:uFillTx/>
              <a:latin typeface="Arial" charset="0"/>
              <a:ea typeface="+mn-ea"/>
              <a:cs typeface="+mn-cs"/>
            </a:endParaRPr>
          </a:p>
          <a:p>
            <a:pPr marL="0" marR="0" lvl="1" indent="0" algn="l" defTabSz="914400" rtl="0" eaLnBrk="0" fontAlgn="base" latinLnBrk="0" hangingPunct="0">
              <a:lnSpc>
                <a:spcPct val="80000"/>
              </a:lnSpc>
              <a:spcBef>
                <a:spcPct val="0"/>
              </a:spcBef>
              <a:spcAft>
                <a:spcPct val="0"/>
              </a:spcAft>
              <a:buClr>
                <a:srgbClr val="FF6633"/>
              </a:buClr>
              <a:buSzTx/>
              <a:buFontTx/>
              <a:buNone/>
              <a:tabLst/>
              <a:defRPr/>
            </a:pPr>
            <a:endParaRPr kumimoji="0" lang="en-US" sz="1400" b="0" i="0" u="none" strike="noStrike" kern="1200" cap="none" spc="0" normalizeH="0" baseline="0" noProof="0" dirty="0">
              <a:ln>
                <a:noFill/>
              </a:ln>
              <a:solidFill>
                <a:srgbClr val="68767E"/>
              </a:solidFill>
              <a:effectLst/>
              <a:uLnTx/>
              <a:uFillTx/>
              <a:latin typeface="Arial" charset="0"/>
              <a:ea typeface="+mn-ea"/>
              <a:cs typeface="+mn-cs"/>
            </a:endParaRPr>
          </a:p>
        </p:txBody>
      </p:sp>
      <p:sp>
        <p:nvSpPr>
          <p:cNvPr id="12" name="TextBox 11">
            <a:extLst>
              <a:ext uri="{FF2B5EF4-FFF2-40B4-BE49-F238E27FC236}">
                <a16:creationId xmlns:a16="http://schemas.microsoft.com/office/drawing/2014/main" id="{EAD2C9E8-27EC-4D84-9C1B-F1DD1BCD5297}"/>
              </a:ext>
            </a:extLst>
          </p:cNvPr>
          <p:cNvSpPr txBox="1"/>
          <p:nvPr/>
        </p:nvSpPr>
        <p:spPr>
          <a:xfrm>
            <a:off x="902939" y="1093475"/>
            <a:ext cx="5062534" cy="1477328"/>
          </a:xfrm>
          <a:prstGeom prst="rect">
            <a:avLst/>
          </a:prstGeom>
          <a:noFill/>
        </p:spPr>
        <p:txBody>
          <a:bodyPr wrap="square">
            <a:spAutoFit/>
          </a:bodyPr>
          <a:lstStyle/>
          <a:p>
            <a:r>
              <a:rPr lang="en-US" sz="1800" dirty="0">
                <a:solidFill>
                  <a:srgbClr val="68767E"/>
                </a:solidFill>
              </a:rPr>
              <a:t>Providers will receive a consolidated letter with the outcome of their Informal </a:t>
            </a:r>
            <a:r>
              <a:rPr lang="en-US" dirty="0">
                <a:solidFill>
                  <a:srgbClr val="68767E"/>
                </a:solidFill>
              </a:rPr>
              <a:t>R</a:t>
            </a:r>
            <a:r>
              <a:rPr lang="en-US" sz="1800" dirty="0">
                <a:solidFill>
                  <a:srgbClr val="68767E"/>
                </a:solidFill>
              </a:rPr>
              <a:t>econsideration requests within 45 days after HMS receives the request. Your letter will include claims that were overturned and/or upheld as referenced below. </a:t>
            </a:r>
            <a:endParaRPr lang="en-US" dirty="0"/>
          </a:p>
        </p:txBody>
      </p:sp>
      <p:sp>
        <p:nvSpPr>
          <p:cNvPr id="8" name="Rectangle 7">
            <a:extLst>
              <a:ext uri="{FF2B5EF4-FFF2-40B4-BE49-F238E27FC236}">
                <a16:creationId xmlns:a16="http://schemas.microsoft.com/office/drawing/2014/main" id="{3D6D75BD-DE3D-A251-664D-BFEBD44D36FA}"/>
              </a:ext>
            </a:extLst>
          </p:cNvPr>
          <p:cNvSpPr/>
          <p:nvPr/>
        </p:nvSpPr>
        <p:spPr>
          <a:xfrm>
            <a:off x="1070584" y="5478914"/>
            <a:ext cx="2535951" cy="246221"/>
          </a:xfrm>
          <a:prstGeom prst="rect">
            <a:avLst/>
          </a:prstGeom>
        </p:spPr>
        <p:txBody>
          <a:bodyPr wrap="none" lIns="0" tIns="0" rIns="0" bIns="0">
            <a:spAutoFit/>
          </a:bodyPr>
          <a:lstStyle/>
          <a:p>
            <a:pPr marL="0" marR="0" lvl="0" indent="0" algn="l" defTabSz="914400" rtl="0" eaLnBrk="0" fontAlgn="base" latinLnBrk="0" hangingPunct="0">
              <a:lnSpc>
                <a:spcPct val="80000"/>
              </a:lnSpc>
              <a:spcBef>
                <a:spcPts val="450"/>
              </a:spcBef>
              <a:spcAft>
                <a:spcPct val="0"/>
              </a:spcAft>
              <a:buClrTx/>
              <a:buSzTx/>
              <a:buFontTx/>
              <a:buNone/>
              <a:tabLst/>
              <a:defRPr/>
            </a:pPr>
            <a:r>
              <a:rPr lang="en-US" sz="2000" b="1" dirty="0">
                <a:solidFill>
                  <a:srgbClr val="265D77"/>
                </a:solidFill>
              </a:rPr>
              <a:t>Combination of Both</a:t>
            </a:r>
            <a:endParaRPr kumimoji="0" lang="en-US" sz="2000" b="1" i="0" u="none" strike="noStrike" kern="1200" cap="none" spc="0" normalizeH="0" baseline="0" noProof="0" dirty="0">
              <a:ln>
                <a:noFill/>
              </a:ln>
              <a:solidFill>
                <a:srgbClr val="265D77"/>
              </a:solidFill>
              <a:effectLst/>
              <a:uLnTx/>
              <a:uFillTx/>
              <a:latin typeface="Arial" charset="0"/>
              <a:ea typeface="+mn-ea"/>
              <a:cs typeface="+mn-cs"/>
            </a:endParaRPr>
          </a:p>
        </p:txBody>
      </p:sp>
      <p:sp>
        <p:nvSpPr>
          <p:cNvPr id="9" name="Rectangle 8">
            <a:extLst>
              <a:ext uri="{FF2B5EF4-FFF2-40B4-BE49-F238E27FC236}">
                <a16:creationId xmlns:a16="http://schemas.microsoft.com/office/drawing/2014/main" id="{A30AF2F9-035F-4C15-6BFF-F2B6C60042C8}"/>
              </a:ext>
            </a:extLst>
          </p:cNvPr>
          <p:cNvSpPr/>
          <p:nvPr/>
        </p:nvSpPr>
        <p:spPr>
          <a:xfrm>
            <a:off x="1207717" y="5723361"/>
            <a:ext cx="5676901" cy="658642"/>
          </a:xfrm>
          <a:prstGeom prst="rect">
            <a:avLst/>
          </a:prstGeom>
        </p:spPr>
        <p:txBody>
          <a:bodyPr wrap="square">
            <a:spAutoFit/>
          </a:bodyPr>
          <a:lstStyle/>
          <a:p>
            <a:pPr marL="285750" marR="0" lvl="1" indent="-285750" algn="l" defTabSz="914400" rtl="0" eaLnBrk="0" fontAlgn="base" latinLnBrk="0" hangingPunct="0">
              <a:lnSpc>
                <a:spcPct val="80000"/>
              </a:lnSpc>
              <a:spcBef>
                <a:spcPct val="0"/>
              </a:spcBef>
              <a:spcAft>
                <a:spcPct val="0"/>
              </a:spcAft>
              <a:buClr>
                <a:srgbClr val="FF6633"/>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8767E"/>
                </a:solidFill>
                <a:effectLst/>
                <a:uLnTx/>
                <a:uFillTx/>
                <a:latin typeface="Arial" charset="0"/>
                <a:ea typeface="+mn-ea"/>
                <a:cs typeface="+mn-cs"/>
              </a:rPr>
              <a:t>A list identifying claims that are Overturned</a:t>
            </a:r>
          </a:p>
          <a:p>
            <a:pPr marL="285750" marR="0" lvl="1" indent="-285750" algn="l" defTabSz="914400" rtl="0" eaLnBrk="0" fontAlgn="base" latinLnBrk="0" hangingPunct="0">
              <a:lnSpc>
                <a:spcPct val="80000"/>
              </a:lnSpc>
              <a:spcBef>
                <a:spcPct val="0"/>
              </a:spcBef>
              <a:spcAft>
                <a:spcPct val="0"/>
              </a:spcAft>
              <a:buClr>
                <a:srgbClr val="FF6633"/>
              </a:buClr>
              <a:buSzTx/>
              <a:buFont typeface="Arial" panose="020B0604020202020204" pitchFamily="34" charset="0"/>
              <a:buChar char="•"/>
              <a:tabLst/>
              <a:defRPr/>
            </a:pPr>
            <a:r>
              <a:rPr lang="en-US" sz="1600" dirty="0">
                <a:solidFill>
                  <a:srgbClr val="68767E"/>
                </a:solidFill>
              </a:rPr>
              <a:t>One page for each claim/line that is Upheld </a:t>
            </a:r>
            <a:endParaRPr kumimoji="0" lang="en-US" sz="1600" b="0" i="0" u="none" strike="noStrike" kern="1200" cap="none" spc="0" normalizeH="0" baseline="0" noProof="0" dirty="0">
              <a:ln>
                <a:noFill/>
              </a:ln>
              <a:solidFill>
                <a:srgbClr val="68767E"/>
              </a:solidFill>
              <a:effectLst/>
              <a:uLnTx/>
              <a:uFillTx/>
              <a:latin typeface="Arial" charset="0"/>
              <a:ea typeface="+mn-ea"/>
              <a:cs typeface="+mn-cs"/>
            </a:endParaRPr>
          </a:p>
          <a:p>
            <a:pPr marL="0" marR="0" lvl="1" indent="0" algn="l" defTabSz="914400" rtl="0" eaLnBrk="0" fontAlgn="base" latinLnBrk="0" hangingPunct="0">
              <a:lnSpc>
                <a:spcPct val="80000"/>
              </a:lnSpc>
              <a:spcBef>
                <a:spcPct val="0"/>
              </a:spcBef>
              <a:spcAft>
                <a:spcPct val="0"/>
              </a:spcAft>
              <a:buClr>
                <a:srgbClr val="FF6633"/>
              </a:buClr>
              <a:buSzTx/>
              <a:buFontTx/>
              <a:buNone/>
              <a:tabLst/>
              <a:defRPr/>
            </a:pPr>
            <a:endParaRPr kumimoji="0" lang="en-US" sz="1400" b="0" i="0" u="none" strike="noStrike" kern="1200" cap="none" spc="0" normalizeH="0" baseline="0" noProof="0" dirty="0">
              <a:ln>
                <a:noFill/>
              </a:ln>
              <a:solidFill>
                <a:srgbClr val="68767E"/>
              </a:solidFill>
              <a:effectLst/>
              <a:uLnTx/>
              <a:uFillTx/>
              <a:latin typeface="Arial" charset="0"/>
              <a:ea typeface="+mn-ea"/>
              <a:cs typeface="+mn-cs"/>
            </a:endParaRPr>
          </a:p>
        </p:txBody>
      </p:sp>
    </p:spTree>
    <p:extLst>
      <p:ext uri="{BB962C8B-B14F-4D97-AF65-F5344CB8AC3E}">
        <p14:creationId xmlns:p14="http://schemas.microsoft.com/office/powerpoint/2010/main" val="3808932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ands typing on laptop keyboard">
            <a:extLst>
              <a:ext uri="{FF2B5EF4-FFF2-40B4-BE49-F238E27FC236}">
                <a16:creationId xmlns:a16="http://schemas.microsoft.com/office/drawing/2014/main" id="{403F24D4-4BDB-E73E-AFD7-B6A389715762}"/>
              </a:ext>
            </a:extLst>
          </p:cNvPr>
          <p:cNvPicPr>
            <a:picLocks noChangeAspect="1"/>
          </p:cNvPicPr>
          <p:nvPr/>
        </p:nvPicPr>
        <p:blipFill>
          <a:blip r:embed="rId3"/>
          <a:stretch>
            <a:fillRect/>
          </a:stretch>
        </p:blipFill>
        <p:spPr>
          <a:xfrm>
            <a:off x="5943600" y="0"/>
            <a:ext cx="6248400" cy="6858000"/>
          </a:xfrm>
          <a:prstGeom prst="rect">
            <a:avLst/>
          </a:prstGeom>
        </p:spPr>
      </p:pic>
      <p:sp>
        <p:nvSpPr>
          <p:cNvPr id="4" name="Title 3">
            <a:extLst>
              <a:ext uri="{FF2B5EF4-FFF2-40B4-BE49-F238E27FC236}">
                <a16:creationId xmlns:a16="http://schemas.microsoft.com/office/drawing/2014/main" id="{D301BD0A-07A0-AF65-5577-4E6BD0A04BB2}"/>
              </a:ext>
            </a:extLst>
          </p:cNvPr>
          <p:cNvSpPr>
            <a:spLocks noGrp="1"/>
          </p:cNvSpPr>
          <p:nvPr>
            <p:ph type="title"/>
          </p:nvPr>
        </p:nvSpPr>
        <p:spPr>
          <a:xfrm>
            <a:off x="0" y="0"/>
            <a:ext cx="10162034" cy="1325563"/>
          </a:xfrm>
        </p:spPr>
        <p:txBody>
          <a:bodyPr/>
          <a:lstStyle/>
          <a:p>
            <a:r>
              <a:rPr lang="en-US" dirty="0"/>
              <a:t>Appeals 	</a:t>
            </a:r>
          </a:p>
        </p:txBody>
      </p:sp>
      <p:sp>
        <p:nvSpPr>
          <p:cNvPr id="5" name="Content Placeholder 4">
            <a:extLst>
              <a:ext uri="{FF2B5EF4-FFF2-40B4-BE49-F238E27FC236}">
                <a16:creationId xmlns:a16="http://schemas.microsoft.com/office/drawing/2014/main" id="{87B4D7D2-EE8B-6EFC-DEF1-118ED92A22A4}"/>
              </a:ext>
            </a:extLst>
          </p:cNvPr>
          <p:cNvSpPr>
            <a:spLocks noGrp="1"/>
          </p:cNvSpPr>
          <p:nvPr>
            <p:ph idx="1"/>
          </p:nvPr>
        </p:nvSpPr>
        <p:spPr>
          <a:xfrm>
            <a:off x="282447" y="1037554"/>
            <a:ext cx="5378706" cy="5305760"/>
          </a:xfrm>
        </p:spPr>
        <p:txBody>
          <a:bodyPr>
            <a:normAutofit/>
          </a:bodyPr>
          <a:lstStyle/>
          <a:p>
            <a:r>
              <a:rPr lang="en-US" sz="1800" dirty="0"/>
              <a:t>Information regarding filing an appeal will be in the Notice of Adverse Action letter.</a:t>
            </a:r>
          </a:p>
          <a:p>
            <a:r>
              <a:rPr lang="en-US" sz="1800" dirty="0"/>
              <a:t>Must be received by Office of Administrative Courts within 30 days of the Notice of Adverse Action, Overpayment Determination letter or Informal Reconsideration determination letter being sent.</a:t>
            </a:r>
          </a:p>
          <a:p>
            <a:r>
              <a:rPr lang="en-US" sz="1800" dirty="0"/>
              <a:t>Informal Reconsiderations are not needed before appeal is submitted; however, it is highly encouraged by the Department that providers utilize their rights and get a chance to refute any findings they disagree with and have that documented. </a:t>
            </a:r>
          </a:p>
          <a:p>
            <a:r>
              <a:rPr lang="en-US" sz="1800" dirty="0"/>
              <a:t>Once an appeal is received all communication regarding that case will be routed through the State Attorney Generals office.  HMS Provider Services and the Department will be unable to discuss a case in active litigation.</a:t>
            </a:r>
          </a:p>
        </p:txBody>
      </p:sp>
      <p:sp>
        <p:nvSpPr>
          <p:cNvPr id="2" name="Slide Number Placeholder 1">
            <a:extLst>
              <a:ext uri="{FF2B5EF4-FFF2-40B4-BE49-F238E27FC236}">
                <a16:creationId xmlns:a16="http://schemas.microsoft.com/office/drawing/2014/main" id="{7E1EFD84-4D7F-27D7-FCF6-C866564D3D0C}"/>
              </a:ext>
            </a:extLst>
          </p:cNvPr>
          <p:cNvSpPr>
            <a:spLocks noGrp="1"/>
          </p:cNvSpPr>
          <p:nvPr>
            <p:ph type="sldNum" sz="quarter" idx="10"/>
          </p:nvPr>
        </p:nvSpPr>
        <p:spPr/>
        <p:txBody>
          <a:bodyPr/>
          <a:lstStyle/>
          <a:p>
            <a:fld id="{43443AB8-7904-9444-87E5-10C0FEFCC7D1}" type="slidenum">
              <a:rPr lang="en-US" altLang="en-US" smtClean="0"/>
              <a:pPr/>
              <a:t>11</a:t>
            </a:fld>
            <a:endParaRPr lang="en-US" altLang="en-US" dirty="0"/>
          </a:p>
        </p:txBody>
      </p:sp>
      <p:sp>
        <p:nvSpPr>
          <p:cNvPr id="3" name="Footer Placeholder 2">
            <a:extLst>
              <a:ext uri="{FF2B5EF4-FFF2-40B4-BE49-F238E27FC236}">
                <a16:creationId xmlns:a16="http://schemas.microsoft.com/office/drawing/2014/main" id="{3036B067-3EFF-F85A-8282-EFF066125C39}"/>
              </a:ext>
            </a:extLst>
          </p:cNvPr>
          <p:cNvSpPr>
            <a:spLocks noGrp="1"/>
          </p:cNvSpPr>
          <p:nvPr>
            <p:ph type="ftr" sz="quarter" idx="4294967295"/>
          </p:nvPr>
        </p:nvSpPr>
        <p:spPr>
          <a:xfrm>
            <a:off x="567309" y="6349999"/>
            <a:ext cx="4114800" cy="365125"/>
          </a:xfrm>
        </p:spPr>
        <p:txBody>
          <a:bodyPr/>
          <a:lstStyle/>
          <a:p>
            <a:pPr>
              <a:defRPr/>
            </a:pPr>
            <a:r>
              <a:rPr lang="en-US" dirty="0"/>
              <a:t>HMS a Gainwell Company Confidential. Do not Distribute.</a:t>
            </a:r>
          </a:p>
        </p:txBody>
      </p:sp>
    </p:spTree>
    <p:extLst>
      <p:ext uri="{BB962C8B-B14F-4D97-AF65-F5344CB8AC3E}">
        <p14:creationId xmlns:p14="http://schemas.microsoft.com/office/powerpoint/2010/main" val="2084920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4F299E-4DD2-FE99-4C89-4825EAAD66CE}"/>
              </a:ext>
            </a:extLst>
          </p:cNvPr>
          <p:cNvSpPr>
            <a:spLocks noGrp="1"/>
          </p:cNvSpPr>
          <p:nvPr>
            <p:ph type="sldNum" sz="quarter" idx="10"/>
          </p:nvPr>
        </p:nvSpPr>
        <p:spPr/>
        <p:txBody>
          <a:bodyPr/>
          <a:lstStyle/>
          <a:p>
            <a:fld id="{4D2556A0-B583-7949-8874-9B74B908AF8A}" type="slidenum">
              <a:rPr lang="uk-UA" altLang="en-US" smtClean="0"/>
              <a:pPr/>
              <a:t>12</a:t>
            </a:fld>
            <a:endParaRPr lang="uk-UA" altLang="en-US"/>
          </a:p>
        </p:txBody>
      </p:sp>
      <p:sp>
        <p:nvSpPr>
          <p:cNvPr id="5" name="Footer Placeholder 4">
            <a:extLst>
              <a:ext uri="{FF2B5EF4-FFF2-40B4-BE49-F238E27FC236}">
                <a16:creationId xmlns:a16="http://schemas.microsoft.com/office/drawing/2014/main" id="{E71DB7B4-C14A-5C78-AAB5-123E5C4FE94E}"/>
              </a:ext>
            </a:extLst>
          </p:cNvPr>
          <p:cNvSpPr>
            <a:spLocks noGrp="1"/>
          </p:cNvSpPr>
          <p:nvPr>
            <p:ph type="ftr" sz="quarter" idx="11"/>
          </p:nvPr>
        </p:nvSpPr>
        <p:spPr/>
        <p:txBody>
          <a:bodyPr/>
          <a:lstStyle/>
          <a:p>
            <a:pPr>
              <a:defRPr/>
            </a:pPr>
            <a:r>
              <a:rPr lang="en-US" dirty="0"/>
              <a:t>HMS a Gainwell Company Confidential. Do not Distribute. </a:t>
            </a:r>
          </a:p>
        </p:txBody>
      </p:sp>
      <p:pic>
        <p:nvPicPr>
          <p:cNvPr id="6" name="Picture 5">
            <a:extLst>
              <a:ext uri="{FF2B5EF4-FFF2-40B4-BE49-F238E27FC236}">
                <a16:creationId xmlns:a16="http://schemas.microsoft.com/office/drawing/2014/main" id="{BE78EF31-3A1C-191D-1426-82F228EC200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939913"/>
            <a:ext cx="12191999" cy="3015575"/>
          </a:xfrm>
          <a:prstGeom prst="rect">
            <a:avLst/>
          </a:prstGeom>
        </p:spPr>
      </p:pic>
      <p:sp>
        <p:nvSpPr>
          <p:cNvPr id="7" name="Title 1">
            <a:extLst>
              <a:ext uri="{FF2B5EF4-FFF2-40B4-BE49-F238E27FC236}">
                <a16:creationId xmlns:a16="http://schemas.microsoft.com/office/drawing/2014/main" id="{6CBE0356-6B1D-3C4C-79C1-09B22B952A60}"/>
              </a:ext>
            </a:extLst>
          </p:cNvPr>
          <p:cNvSpPr txBox="1">
            <a:spLocks/>
          </p:cNvSpPr>
          <p:nvPr/>
        </p:nvSpPr>
        <p:spPr>
          <a:xfrm>
            <a:off x="838200" y="1831510"/>
            <a:ext cx="3019425" cy="2391698"/>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3600" b="1" kern="1200" spc="-150">
                <a:solidFill>
                  <a:srgbClr val="FA5616"/>
                </a:solidFill>
                <a:latin typeface="Arial" charset="0"/>
                <a:ea typeface="Arial" charset="0"/>
                <a:cs typeface="Arial" charset="0"/>
              </a:defRPr>
            </a:lvl1pPr>
            <a:lvl2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2pPr>
            <a:lvl3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3pPr>
            <a:lvl4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4pPr>
            <a:lvl5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5pPr>
            <a:lvl6pPr marL="4572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6pPr>
            <a:lvl7pPr marL="9144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7pPr>
            <a:lvl8pPr marL="13716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8pPr>
            <a:lvl9pPr marL="18288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9pPr>
          </a:lstStyle>
          <a:p>
            <a:r>
              <a:rPr lang="en-US" dirty="0">
                <a:solidFill>
                  <a:schemeClr val="bg1"/>
                </a:solidFill>
              </a:rPr>
              <a:t>Review Timing</a:t>
            </a:r>
          </a:p>
        </p:txBody>
      </p:sp>
      <p:sp>
        <p:nvSpPr>
          <p:cNvPr id="8" name="Rounded Rectangle 11">
            <a:extLst>
              <a:ext uri="{FF2B5EF4-FFF2-40B4-BE49-F238E27FC236}">
                <a16:creationId xmlns:a16="http://schemas.microsoft.com/office/drawing/2014/main" id="{09CF4D37-B327-AB5A-CA5D-A24CA494296A}"/>
              </a:ext>
            </a:extLst>
          </p:cNvPr>
          <p:cNvSpPr/>
          <p:nvPr/>
        </p:nvSpPr>
        <p:spPr>
          <a:xfrm>
            <a:off x="4695825" y="1285466"/>
            <a:ext cx="6617757" cy="4277133"/>
          </a:xfrm>
          <a:prstGeom prst="roundRect">
            <a:avLst>
              <a:gd name="adj" fmla="val 1571"/>
            </a:avLst>
          </a:prstGeom>
          <a:noFill/>
          <a:ln w="3175">
            <a:solidFill>
              <a:srgbClr val="FF6633"/>
            </a:solidFill>
          </a:ln>
        </p:spPr>
        <p:txBody>
          <a:bodyPr wrap="square" rtlCol="0" anchor="ctr">
            <a:noAutofit/>
          </a:bodyPr>
          <a:lstStyle/>
          <a:p>
            <a:pPr algn="ctr"/>
            <a:endParaRPr lang="en-US" sz="7200" b="1" spc="-300" dirty="0">
              <a:solidFill>
                <a:schemeClr val="bg1"/>
              </a:solidFill>
            </a:endParaRPr>
          </a:p>
        </p:txBody>
      </p:sp>
      <p:graphicFrame>
        <p:nvGraphicFramePr>
          <p:cNvPr id="2" name="Table 1">
            <a:extLst>
              <a:ext uri="{FF2B5EF4-FFF2-40B4-BE49-F238E27FC236}">
                <a16:creationId xmlns:a16="http://schemas.microsoft.com/office/drawing/2014/main" id="{36C5710C-0580-343A-5D78-09D0D07DEB9B}"/>
              </a:ext>
            </a:extLst>
          </p:cNvPr>
          <p:cNvGraphicFramePr>
            <a:graphicFrameLocks noGrp="1"/>
          </p:cNvGraphicFramePr>
          <p:nvPr>
            <p:extLst>
              <p:ext uri="{D42A27DB-BD31-4B8C-83A1-F6EECF244321}">
                <p14:modId xmlns:p14="http://schemas.microsoft.com/office/powerpoint/2010/main" val="3633066963"/>
              </p:ext>
            </p:extLst>
          </p:nvPr>
        </p:nvGraphicFramePr>
        <p:xfrm>
          <a:off x="6095999" y="2249826"/>
          <a:ext cx="3909564" cy="2375691"/>
        </p:xfrm>
        <a:graphic>
          <a:graphicData uri="http://schemas.openxmlformats.org/drawingml/2006/table">
            <a:tbl>
              <a:tblPr firstRow="1" bandRow="1">
                <a:tableStyleId>{7E9639D4-E3E2-4D34-9284-5A2195B3D0D7}</a:tableStyleId>
              </a:tblPr>
              <a:tblGrid>
                <a:gridCol w="3909564">
                  <a:extLst>
                    <a:ext uri="{9D8B030D-6E8A-4147-A177-3AD203B41FA5}">
                      <a16:colId xmlns:a16="http://schemas.microsoft.com/office/drawing/2014/main" val="20001"/>
                    </a:ext>
                  </a:extLst>
                </a:gridCol>
              </a:tblGrid>
              <a:tr h="444974">
                <a:tc>
                  <a:txBody>
                    <a:bodyPr/>
                    <a:lstStyle/>
                    <a:p>
                      <a:pPr algn="ctr"/>
                      <a:r>
                        <a:rPr lang="en-US" sz="1000" b="1" dirty="0">
                          <a:solidFill>
                            <a:schemeClr val="bg1"/>
                          </a:solidFill>
                          <a:latin typeface="+mn-lt"/>
                          <a:ea typeface="MarkPro-Book" charset="0"/>
                          <a:cs typeface="MarkPro-Book" charset="0"/>
                        </a:rPr>
                        <a:t>Automated Review</a:t>
                      </a:r>
                    </a:p>
                  </a:txBody>
                  <a:tcPr marL="91437" marR="91437" marT="45729" marB="45729" anchor="ctr">
                    <a:lnL>
                      <a:noFill/>
                    </a:lnL>
                    <a:lnR>
                      <a:noFill/>
                    </a:lnR>
                    <a:lnT w="6350" cap="flat" cmpd="sng" algn="ctr">
                      <a:noFill/>
                      <a:prstDash val="solid"/>
                      <a:miter lim="800000"/>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633"/>
                    </a:solidFill>
                  </a:tcPr>
                </a:tc>
                <a:extLst>
                  <a:ext uri="{0D108BD9-81ED-4DB2-BD59-A6C34878D82A}">
                    <a16:rowId xmlns:a16="http://schemas.microsoft.com/office/drawing/2014/main" val="10000"/>
                  </a:ext>
                </a:extLst>
              </a:tr>
              <a:tr h="5406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      Agree – 30 days from the date of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       Demand Letter to return overpayment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to the Department</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txBody>
                  <a:tcPr marL="91437" marR="91437" marT="45729" marB="45729"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33422257"/>
                  </a:ext>
                </a:extLst>
              </a:tr>
              <a:tr h="5357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Disagree– 30 days from date of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Notice of Adverse Action to submit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Informal Reconsideration Request</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txBody>
                  <a:tcPr marL="91437" marR="91437" marT="45729" marB="45729"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28847878"/>
                  </a:ext>
                </a:extLst>
              </a:tr>
              <a:tr h="8334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Disagree– 30 days from date of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Notice of Adverse Action or Informal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Reconsideration response to file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appeal to Office of Administrative Courts</a:t>
                      </a:r>
                      <a:endParaRPr kumimoji="0" lang="en-US" sz="1000" b="0" i="0" u="none" strike="noStrike" kern="1200" cap="none" spc="0" normalizeH="0" baseline="0" noProof="0" dirty="0">
                        <a:ln>
                          <a:noFill/>
                        </a:ln>
                        <a:solidFill>
                          <a:schemeClr val="tx1"/>
                        </a:solidFill>
                        <a:effectLst/>
                        <a:uLnTx/>
                        <a:uFillTx/>
                        <a:latin typeface="+mn-lt"/>
                        <a:ea typeface="MarkPro-Book" charset="0"/>
                        <a:cs typeface="MarkPro-Book" charset="0"/>
                      </a:endParaRPr>
                    </a:p>
                  </a:txBody>
                  <a:tcPr marL="91437" marR="91437" marT="45729" marB="45729"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bl>
          </a:graphicData>
        </a:graphic>
      </p:graphicFrame>
      <p:pic>
        <p:nvPicPr>
          <p:cNvPr id="12" name="Picture 11">
            <a:extLst>
              <a:ext uri="{FF2B5EF4-FFF2-40B4-BE49-F238E27FC236}">
                <a16:creationId xmlns:a16="http://schemas.microsoft.com/office/drawing/2014/main" id="{4EB75BFF-6EC5-267B-2BB5-2D47502DA53B}"/>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976551" y="3873503"/>
            <a:ext cx="546472" cy="546472"/>
          </a:xfrm>
          <a:prstGeom prst="rect">
            <a:avLst/>
          </a:prstGeom>
        </p:spPr>
      </p:pic>
      <p:pic>
        <p:nvPicPr>
          <p:cNvPr id="13" name="Picture 12">
            <a:extLst>
              <a:ext uri="{FF2B5EF4-FFF2-40B4-BE49-F238E27FC236}">
                <a16:creationId xmlns:a16="http://schemas.microsoft.com/office/drawing/2014/main" id="{A23BD938-3B19-1896-2CBB-159249D88FEC}"/>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976551" y="2674525"/>
            <a:ext cx="546472" cy="546472"/>
          </a:xfrm>
          <a:prstGeom prst="rect">
            <a:avLst/>
          </a:prstGeom>
        </p:spPr>
      </p:pic>
      <p:pic>
        <p:nvPicPr>
          <p:cNvPr id="14" name="Picture 13">
            <a:extLst>
              <a:ext uri="{FF2B5EF4-FFF2-40B4-BE49-F238E27FC236}">
                <a16:creationId xmlns:a16="http://schemas.microsoft.com/office/drawing/2014/main" id="{38DB9F18-883E-FD56-C5C6-2D8C0AF24707}"/>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976551" y="3248909"/>
            <a:ext cx="546472" cy="546472"/>
          </a:xfrm>
          <a:prstGeom prst="rect">
            <a:avLst/>
          </a:prstGeom>
        </p:spPr>
      </p:pic>
    </p:spTree>
    <p:extLst>
      <p:ext uri="{BB962C8B-B14F-4D97-AF65-F5344CB8AC3E}">
        <p14:creationId xmlns:p14="http://schemas.microsoft.com/office/powerpoint/2010/main" val="898356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DE8621-D88C-4681-8A24-C1449AB6D4D8}"/>
              </a:ext>
            </a:extLst>
          </p:cNvPr>
          <p:cNvSpPr>
            <a:spLocks noGrp="1"/>
          </p:cNvSpPr>
          <p:nvPr>
            <p:ph type="title"/>
          </p:nvPr>
        </p:nvSpPr>
        <p:spPr>
          <a:xfrm>
            <a:off x="831852" y="1788956"/>
            <a:ext cx="7731235" cy="3280089"/>
          </a:xfrm>
        </p:spPr>
        <p:txBody>
          <a:bodyPr anchor="ctr"/>
          <a:lstStyle/>
          <a:p>
            <a:r>
              <a:rPr lang="en-US" dirty="0"/>
              <a:t>Provider Portal</a:t>
            </a:r>
          </a:p>
        </p:txBody>
      </p:sp>
      <p:sp>
        <p:nvSpPr>
          <p:cNvPr id="2" name="Slide Number Placeholder 1">
            <a:extLst>
              <a:ext uri="{FF2B5EF4-FFF2-40B4-BE49-F238E27FC236}">
                <a16:creationId xmlns:a16="http://schemas.microsoft.com/office/drawing/2014/main" id="{D0B2702A-837A-4D0F-A35B-FDF44829B46D}"/>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2C1D96A-9FE9-B646-925B-84007A254345}" type="slidenum">
              <a:rPr kumimoji="0" lang="uk-UA" altLang="en-US" sz="700" b="0" i="0" u="none" strike="noStrike" kern="1200" cap="none" spc="0" normalizeH="0" baseline="0" noProof="0" smtClean="0">
                <a:ln>
                  <a:noFill/>
                </a:ln>
                <a:solidFill>
                  <a:srgbClr val="FFFFFF"/>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uk-UA" altLang="en-US" sz="700" b="0" i="0" u="none" strike="noStrike" kern="1200" cap="none" spc="0" normalizeH="0" baseline="0" noProof="0">
              <a:ln>
                <a:noFill/>
              </a:ln>
              <a:solidFill>
                <a:srgbClr val="FFFFFF"/>
              </a:solidFill>
              <a:effectLst/>
              <a:uLnTx/>
              <a:uFillTx/>
              <a:latin typeface="Arial" charset="0"/>
              <a:cs typeface="Arial" charset="0"/>
            </a:endParaRPr>
          </a:p>
        </p:txBody>
      </p:sp>
    </p:spTree>
    <p:extLst>
      <p:ext uri="{BB962C8B-B14F-4D97-AF65-F5344CB8AC3E}">
        <p14:creationId xmlns:p14="http://schemas.microsoft.com/office/powerpoint/2010/main" val="3831658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972EE-8084-A022-D2F7-3848745315F6}"/>
              </a:ext>
            </a:extLst>
          </p:cNvPr>
          <p:cNvSpPr>
            <a:spLocks noGrp="1"/>
          </p:cNvSpPr>
          <p:nvPr>
            <p:ph type="title"/>
          </p:nvPr>
        </p:nvSpPr>
        <p:spPr>
          <a:xfrm>
            <a:off x="314325" y="0"/>
            <a:ext cx="10162034" cy="904875"/>
          </a:xfrm>
        </p:spPr>
        <p:txBody>
          <a:bodyPr/>
          <a:lstStyle/>
          <a:p>
            <a:r>
              <a:rPr lang="en-US" dirty="0"/>
              <a:t>Provider Portal My Workload</a:t>
            </a:r>
          </a:p>
        </p:txBody>
      </p:sp>
      <p:sp>
        <p:nvSpPr>
          <p:cNvPr id="4" name="Slide Number Placeholder 3">
            <a:extLst>
              <a:ext uri="{FF2B5EF4-FFF2-40B4-BE49-F238E27FC236}">
                <a16:creationId xmlns:a16="http://schemas.microsoft.com/office/drawing/2014/main" id="{C699865B-C9A8-4278-F8BD-11DB27A13BD5}"/>
              </a:ext>
            </a:extLst>
          </p:cNvPr>
          <p:cNvSpPr>
            <a:spLocks noGrp="1"/>
          </p:cNvSpPr>
          <p:nvPr>
            <p:ph type="sldNum" sz="quarter" idx="10"/>
          </p:nvPr>
        </p:nvSpPr>
        <p:spPr/>
        <p:txBody>
          <a:bodyPr/>
          <a:lstStyle/>
          <a:p>
            <a:fld id="{E1D6E511-78F2-1D4C-8218-60E971E66380}" type="slidenum">
              <a:rPr lang="en-US" altLang="en-US" smtClean="0"/>
              <a:pPr/>
              <a:t>14</a:t>
            </a:fld>
            <a:endParaRPr lang="en-US" altLang="en-US" dirty="0"/>
          </a:p>
        </p:txBody>
      </p:sp>
      <p:sp>
        <p:nvSpPr>
          <p:cNvPr id="7" name="Rectangle 6">
            <a:extLst>
              <a:ext uri="{FF2B5EF4-FFF2-40B4-BE49-F238E27FC236}">
                <a16:creationId xmlns:a16="http://schemas.microsoft.com/office/drawing/2014/main" id="{1248CD40-543D-9230-1FD1-AC1DD2A0B79F}"/>
              </a:ext>
            </a:extLst>
          </p:cNvPr>
          <p:cNvSpPr/>
          <p:nvPr/>
        </p:nvSpPr>
        <p:spPr>
          <a:xfrm>
            <a:off x="4581525" y="904875"/>
            <a:ext cx="914400" cy="914400"/>
          </a:xfrm>
          <a:prstGeom prst="rect">
            <a:avLst/>
          </a:prstGeom>
        </p:spPr>
        <p:txBody>
          <a:bodyPr rtlCol="0" anchor="ctr">
            <a:spAutoFit/>
          </a:bodyPr>
          <a:lstStyle/>
          <a:p>
            <a:pPr algn="ctr"/>
            <a:endParaRPr lang="en-US" sz="7200" b="1" spc="-300" dirty="0">
              <a:solidFill>
                <a:schemeClr val="bg1"/>
              </a:solidFill>
            </a:endParaRPr>
          </a:p>
        </p:txBody>
      </p:sp>
      <p:sp>
        <p:nvSpPr>
          <p:cNvPr id="12" name="Footer Placeholder 2">
            <a:extLst>
              <a:ext uri="{FF2B5EF4-FFF2-40B4-BE49-F238E27FC236}">
                <a16:creationId xmlns:a16="http://schemas.microsoft.com/office/drawing/2014/main" id="{AFF68B06-0F4B-A71C-15F5-4B2E648D290D}"/>
              </a:ext>
            </a:extLst>
          </p:cNvPr>
          <p:cNvSpPr txBox="1">
            <a:spLocks/>
          </p:cNvSpPr>
          <p:nvPr/>
        </p:nvSpPr>
        <p:spPr>
          <a:xfrm>
            <a:off x="838200" y="6439475"/>
            <a:ext cx="4114800" cy="365125"/>
          </a:xfrm>
          <a:prstGeom prst="rect">
            <a:avLst/>
          </a:prstGeom>
        </p:spPr>
        <p:txBody>
          <a:bodyPr vert="horz" lIns="91440" tIns="45720" rIns="91440" bIns="45720" rtlCol="0">
            <a:normAutofit/>
          </a:bodyPr>
          <a:lstStyle>
            <a:lvl1pPr marL="228600" indent="-228600" algn="l" rtl="0" eaLnBrk="1" fontAlgn="base" hangingPunct="1">
              <a:spcBef>
                <a:spcPts val="600"/>
              </a:spcBef>
              <a:spcAft>
                <a:spcPts val="600"/>
              </a:spcAft>
              <a:buClr>
                <a:schemeClr val="tx2"/>
              </a:buClr>
              <a:buFont typeface="Arial" charset="0"/>
              <a:buChar char="•"/>
              <a:defRPr lang="en-US" sz="2400" kern="1200" spc="-50" dirty="0">
                <a:solidFill>
                  <a:srgbClr val="68767E"/>
                </a:solidFill>
                <a:latin typeface="Arial" charset="0"/>
                <a:ea typeface="Arial" charset="0"/>
                <a:cs typeface="Arial" charset="0"/>
              </a:defRPr>
            </a:lvl1pPr>
            <a:lvl2pPr marL="685800" indent="-228600" algn="l" rtl="0" eaLnBrk="1" fontAlgn="base" hangingPunct="1">
              <a:spcBef>
                <a:spcPts val="600"/>
              </a:spcBef>
              <a:spcAft>
                <a:spcPts val="600"/>
              </a:spcAft>
              <a:buClr>
                <a:schemeClr val="tx2"/>
              </a:buClr>
              <a:buFont typeface="Arial" charset="0"/>
              <a:buChar char="•"/>
              <a:defRPr sz="2200" kern="1200" spc="-50">
                <a:solidFill>
                  <a:schemeClr val="tx1"/>
                </a:solidFill>
                <a:latin typeface="Arial" charset="0"/>
                <a:ea typeface="Arial" charset="0"/>
                <a:cs typeface="Arial" charset="0"/>
              </a:defRPr>
            </a:lvl2pPr>
            <a:lvl3pPr marL="1143000" indent="-228600" algn="l" rtl="0" eaLnBrk="1" fontAlgn="base" hangingPunct="1">
              <a:spcBef>
                <a:spcPts val="600"/>
              </a:spcBef>
              <a:spcAft>
                <a:spcPts val="600"/>
              </a:spcAft>
              <a:buClr>
                <a:schemeClr val="tx2"/>
              </a:buClr>
              <a:buFont typeface="Arial" charset="0"/>
              <a:buChar char="•"/>
              <a:defRPr sz="2000" kern="1200" spc="-50">
                <a:solidFill>
                  <a:schemeClr val="tx1"/>
                </a:solidFill>
                <a:latin typeface="Arial" charset="0"/>
                <a:ea typeface="Arial" charset="0"/>
                <a:cs typeface="Arial" charset="0"/>
              </a:defRPr>
            </a:lvl3pPr>
            <a:lvl4pPr marL="1600200" indent="-228600" algn="l" rtl="0" eaLnBrk="1" fontAlgn="base" hangingPunct="1">
              <a:spcBef>
                <a:spcPts val="600"/>
              </a:spcBef>
              <a:spcAft>
                <a:spcPts val="600"/>
              </a:spcAft>
              <a:buClr>
                <a:schemeClr val="tx2"/>
              </a:buClr>
              <a:buFont typeface="Arial" charset="0"/>
              <a:buChar char="•"/>
              <a:defRPr kern="1200" spc="-50">
                <a:solidFill>
                  <a:schemeClr val="tx1"/>
                </a:solidFill>
                <a:latin typeface="Arial" charset="0"/>
                <a:ea typeface="Arial" charset="0"/>
                <a:cs typeface="Arial" charset="0"/>
              </a:defRPr>
            </a:lvl4pPr>
            <a:lvl5pPr marL="2057400" indent="-228600" algn="l" rtl="0" eaLnBrk="1" fontAlgn="base" hangingPunct="1">
              <a:spcBef>
                <a:spcPts val="600"/>
              </a:spcBef>
              <a:spcAft>
                <a:spcPts val="600"/>
              </a:spcAft>
              <a:buClr>
                <a:schemeClr val="tx2"/>
              </a:buClr>
              <a:buFont typeface="Arial" charset="0"/>
              <a:buChar char="•"/>
              <a:defRPr kern="1200" spc="-5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n-US" sz="800" b="0" i="0" u="none" strike="noStrike" kern="1200" cap="none" spc="0" normalizeH="0" baseline="0" noProof="0" dirty="0">
                <a:ln>
                  <a:noFill/>
                </a:ln>
                <a:solidFill>
                  <a:srgbClr val="68767E"/>
                </a:solidFill>
                <a:effectLst/>
                <a:uLnTx/>
                <a:uFillTx/>
                <a:latin typeface="Arial" panose="020B0604020202020204"/>
                <a:ea typeface="+mn-ea"/>
                <a:cs typeface="Arial" charset="0"/>
              </a:rPr>
              <a:t>HMS a Gainwell Company Confidential. Do not distribute.</a:t>
            </a:r>
          </a:p>
        </p:txBody>
      </p:sp>
      <p:pic>
        <p:nvPicPr>
          <p:cNvPr id="9" name="Content Placeholder 8">
            <a:extLst>
              <a:ext uri="{FF2B5EF4-FFF2-40B4-BE49-F238E27FC236}">
                <a16:creationId xmlns:a16="http://schemas.microsoft.com/office/drawing/2014/main" id="{2787B210-2B43-54CA-449B-7F5217B42F16}"/>
              </a:ext>
            </a:extLst>
          </p:cNvPr>
          <p:cNvPicPr>
            <a:picLocks noGrp="1" noChangeAspect="1"/>
          </p:cNvPicPr>
          <p:nvPr>
            <p:ph idx="1"/>
          </p:nvPr>
        </p:nvPicPr>
        <p:blipFill>
          <a:blip r:embed="rId3"/>
          <a:stretch>
            <a:fillRect/>
          </a:stretch>
        </p:blipFill>
        <p:spPr>
          <a:xfrm>
            <a:off x="271462" y="1198789"/>
            <a:ext cx="11649075" cy="5041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6A6EDCCA-398F-DC3D-1796-C25412A43715}"/>
              </a:ext>
            </a:extLst>
          </p:cNvPr>
          <p:cNvSpPr txBox="1"/>
          <p:nvPr/>
        </p:nvSpPr>
        <p:spPr>
          <a:xfrm>
            <a:off x="144848" y="763020"/>
            <a:ext cx="11902304" cy="646331"/>
          </a:xfrm>
          <a:prstGeom prst="rect">
            <a:avLst/>
          </a:prstGeom>
          <a:noFill/>
        </p:spPr>
        <p:txBody>
          <a:bodyPr wrap="square" rtlCol="0">
            <a:spAutoFit/>
          </a:bodyPr>
          <a:lstStyle/>
          <a:p>
            <a:pPr marL="285750" indent="-285750">
              <a:buFont typeface="Arial" panose="020B0604020202020204" pitchFamily="34" charset="0"/>
              <a:buChar char="•"/>
            </a:pPr>
            <a:r>
              <a:rPr lang="en-US" dirty="0"/>
              <a:t>This screen provides information for claims that are still open.  This is the easiest way to navigate open claims.</a:t>
            </a:r>
          </a:p>
          <a:p>
            <a:endParaRPr lang="en-US" dirty="0"/>
          </a:p>
        </p:txBody>
      </p:sp>
    </p:spTree>
    <p:extLst>
      <p:ext uri="{BB962C8B-B14F-4D97-AF65-F5344CB8AC3E}">
        <p14:creationId xmlns:p14="http://schemas.microsoft.com/office/powerpoint/2010/main" val="2345079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0ACF4-12E8-0029-3A4B-046D58C9C797}"/>
              </a:ext>
            </a:extLst>
          </p:cNvPr>
          <p:cNvSpPr>
            <a:spLocks noGrp="1"/>
          </p:cNvSpPr>
          <p:nvPr>
            <p:ph type="title"/>
          </p:nvPr>
        </p:nvSpPr>
        <p:spPr>
          <a:xfrm>
            <a:off x="395569" y="-148175"/>
            <a:ext cx="10162034" cy="1325563"/>
          </a:xfrm>
        </p:spPr>
        <p:txBody>
          <a:bodyPr/>
          <a:lstStyle/>
          <a:p>
            <a:r>
              <a:rPr lang="en-US" dirty="0"/>
              <a:t>View Specific Claims</a:t>
            </a:r>
          </a:p>
        </p:txBody>
      </p:sp>
      <p:sp>
        <p:nvSpPr>
          <p:cNvPr id="3" name="Content Placeholder 2">
            <a:extLst>
              <a:ext uri="{FF2B5EF4-FFF2-40B4-BE49-F238E27FC236}">
                <a16:creationId xmlns:a16="http://schemas.microsoft.com/office/drawing/2014/main" id="{2848FBFD-EC03-63FF-A297-B3D5FBE3080A}"/>
              </a:ext>
            </a:extLst>
          </p:cNvPr>
          <p:cNvSpPr>
            <a:spLocks noGrp="1"/>
          </p:cNvSpPr>
          <p:nvPr>
            <p:ph idx="1"/>
          </p:nvPr>
        </p:nvSpPr>
        <p:spPr>
          <a:xfrm>
            <a:off x="395570" y="790891"/>
            <a:ext cx="10958230" cy="5727065"/>
          </a:xfrm>
        </p:spPr>
        <p:txBody>
          <a:bodyPr>
            <a:normAutofit/>
          </a:bodyPr>
          <a:lstStyle/>
          <a:p>
            <a:r>
              <a:rPr lang="en-US" sz="2000" dirty="0"/>
              <a:t>Claims- When a specific claim is selected the detail to the claim will be displayed.  Information such as Patient Name, Date of Birth, Sex, Patient Control No., Date of Service, Case Number and Provider details, will all display on this screen.</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E5C3445F-5F17-3B3D-B25D-53B8FB8A4D3F}"/>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D6E511-78F2-1D4C-8218-60E971E66380}" type="slidenum">
              <a:rPr kumimoji="0" lang="en-US" altLang="en-US" sz="700" b="0" i="0" u="none" strike="noStrike" kern="1200" cap="none" spc="0" normalizeH="0" baseline="0" noProof="0" smtClean="0">
                <a:ln>
                  <a:noFill/>
                </a:ln>
                <a:solidFill>
                  <a:srgbClr val="68767E"/>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700" b="0" i="0" u="none" strike="noStrike" kern="1200" cap="none" spc="0" normalizeH="0" baseline="0" noProof="0" dirty="0">
              <a:ln>
                <a:noFill/>
              </a:ln>
              <a:solidFill>
                <a:srgbClr val="68767E"/>
              </a:solidFill>
              <a:effectLst/>
              <a:uLnTx/>
              <a:uFillTx/>
              <a:latin typeface="Arial" charset="0"/>
              <a:cs typeface="Arial" charset="0"/>
            </a:endParaRPr>
          </a:p>
        </p:txBody>
      </p:sp>
      <p:sp>
        <p:nvSpPr>
          <p:cNvPr id="7" name="Footer Placeholder 3">
            <a:extLst>
              <a:ext uri="{FF2B5EF4-FFF2-40B4-BE49-F238E27FC236}">
                <a16:creationId xmlns:a16="http://schemas.microsoft.com/office/drawing/2014/main" id="{EB525846-7B6C-399E-4A58-0FA4D70F203C}"/>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p>
        </p:txBody>
      </p:sp>
      <p:pic>
        <p:nvPicPr>
          <p:cNvPr id="6" name="Picture 5">
            <a:extLst>
              <a:ext uri="{FF2B5EF4-FFF2-40B4-BE49-F238E27FC236}">
                <a16:creationId xmlns:a16="http://schemas.microsoft.com/office/drawing/2014/main" id="{ACF218E0-C2CE-54E0-D625-1D1CBE98BAA3}"/>
              </a:ext>
            </a:extLst>
          </p:cNvPr>
          <p:cNvPicPr>
            <a:picLocks noChangeAspect="1"/>
          </p:cNvPicPr>
          <p:nvPr/>
        </p:nvPicPr>
        <p:blipFill>
          <a:blip r:embed="rId3"/>
          <a:stretch>
            <a:fillRect/>
          </a:stretch>
        </p:blipFill>
        <p:spPr>
          <a:xfrm>
            <a:off x="586069" y="1827579"/>
            <a:ext cx="11043955" cy="45771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87028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0ACF4-12E8-0029-3A4B-046D58C9C797}"/>
              </a:ext>
            </a:extLst>
          </p:cNvPr>
          <p:cNvSpPr>
            <a:spLocks noGrp="1"/>
          </p:cNvSpPr>
          <p:nvPr>
            <p:ph type="title"/>
          </p:nvPr>
        </p:nvSpPr>
        <p:spPr>
          <a:xfrm>
            <a:off x="395569" y="-148175"/>
            <a:ext cx="10162034" cy="1325563"/>
          </a:xfrm>
        </p:spPr>
        <p:txBody>
          <a:bodyPr/>
          <a:lstStyle/>
          <a:p>
            <a:r>
              <a:rPr lang="en-US" dirty="0"/>
              <a:t>View Specific Claims</a:t>
            </a:r>
          </a:p>
        </p:txBody>
      </p:sp>
      <p:sp>
        <p:nvSpPr>
          <p:cNvPr id="3" name="Content Placeholder 2">
            <a:extLst>
              <a:ext uri="{FF2B5EF4-FFF2-40B4-BE49-F238E27FC236}">
                <a16:creationId xmlns:a16="http://schemas.microsoft.com/office/drawing/2014/main" id="{2848FBFD-EC03-63FF-A297-B3D5FBE3080A}"/>
              </a:ext>
            </a:extLst>
          </p:cNvPr>
          <p:cNvSpPr>
            <a:spLocks noGrp="1"/>
          </p:cNvSpPr>
          <p:nvPr>
            <p:ph idx="1"/>
          </p:nvPr>
        </p:nvSpPr>
        <p:spPr>
          <a:xfrm>
            <a:off x="395570" y="790891"/>
            <a:ext cx="10958230" cy="5727065"/>
          </a:xfrm>
        </p:spPr>
        <p:txBody>
          <a:bodyPr>
            <a:normAutofit/>
          </a:bodyPr>
          <a:lstStyle/>
          <a:p>
            <a:r>
              <a:rPr lang="en-US" sz="2000" dirty="0"/>
              <a:t>Letters-On the right side of the screen, under the Letters tab, any letters that have been mailed on this claim can be reviewed.</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E5C3445F-5F17-3B3D-B25D-53B8FB8A4D3F}"/>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D6E511-78F2-1D4C-8218-60E971E66380}" type="slidenum">
              <a:rPr kumimoji="0" lang="en-US" altLang="en-US" sz="700" b="0" i="0" u="none" strike="noStrike" kern="1200" cap="none" spc="0" normalizeH="0" baseline="0" noProof="0" smtClean="0">
                <a:ln>
                  <a:noFill/>
                </a:ln>
                <a:solidFill>
                  <a:srgbClr val="68767E"/>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700" b="0" i="0" u="none" strike="noStrike" kern="1200" cap="none" spc="0" normalizeH="0" baseline="0" noProof="0" dirty="0">
              <a:ln>
                <a:noFill/>
              </a:ln>
              <a:solidFill>
                <a:srgbClr val="68767E"/>
              </a:solidFill>
              <a:effectLst/>
              <a:uLnTx/>
              <a:uFillTx/>
              <a:latin typeface="Arial" charset="0"/>
              <a:cs typeface="Arial" charset="0"/>
            </a:endParaRPr>
          </a:p>
        </p:txBody>
      </p:sp>
      <p:sp>
        <p:nvSpPr>
          <p:cNvPr id="7" name="Footer Placeholder 3">
            <a:extLst>
              <a:ext uri="{FF2B5EF4-FFF2-40B4-BE49-F238E27FC236}">
                <a16:creationId xmlns:a16="http://schemas.microsoft.com/office/drawing/2014/main" id="{EB525846-7B6C-399E-4A58-0FA4D70F203C}"/>
              </a:ext>
            </a:extLst>
          </p:cNvPr>
          <p:cNvSpPr txBox="1">
            <a:spLocks/>
          </p:cNvSpPr>
          <p:nvPr/>
        </p:nvSpPr>
        <p:spPr>
          <a:xfrm>
            <a:off x="838200" y="6492875"/>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p>
        </p:txBody>
      </p:sp>
      <p:pic>
        <p:nvPicPr>
          <p:cNvPr id="5" name="Picture 4">
            <a:extLst>
              <a:ext uri="{FF2B5EF4-FFF2-40B4-BE49-F238E27FC236}">
                <a16:creationId xmlns:a16="http://schemas.microsoft.com/office/drawing/2014/main" id="{B6DAB8F4-ADF6-B3A0-79BD-ACD3131B3B2B}"/>
              </a:ext>
            </a:extLst>
          </p:cNvPr>
          <p:cNvPicPr>
            <a:picLocks noChangeAspect="1"/>
          </p:cNvPicPr>
          <p:nvPr/>
        </p:nvPicPr>
        <p:blipFill>
          <a:blip r:embed="rId3"/>
          <a:stretch>
            <a:fillRect/>
          </a:stretch>
        </p:blipFill>
        <p:spPr>
          <a:xfrm>
            <a:off x="411478" y="1521697"/>
            <a:ext cx="11384952" cy="49652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70397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0ACF4-12E8-0029-3A4B-046D58C9C797}"/>
              </a:ext>
            </a:extLst>
          </p:cNvPr>
          <p:cNvSpPr>
            <a:spLocks noGrp="1"/>
          </p:cNvSpPr>
          <p:nvPr>
            <p:ph type="title"/>
          </p:nvPr>
        </p:nvSpPr>
        <p:spPr>
          <a:xfrm>
            <a:off x="104775" y="-85355"/>
            <a:ext cx="10162034" cy="1325563"/>
          </a:xfrm>
        </p:spPr>
        <p:txBody>
          <a:bodyPr/>
          <a:lstStyle/>
          <a:p>
            <a:r>
              <a:rPr lang="en-US" dirty="0"/>
              <a:t>Attach and View Documents	</a:t>
            </a:r>
          </a:p>
        </p:txBody>
      </p:sp>
      <p:sp>
        <p:nvSpPr>
          <p:cNvPr id="3" name="Content Placeholder 2">
            <a:extLst>
              <a:ext uri="{FF2B5EF4-FFF2-40B4-BE49-F238E27FC236}">
                <a16:creationId xmlns:a16="http://schemas.microsoft.com/office/drawing/2014/main" id="{2848FBFD-EC03-63FF-A297-B3D5FBE3080A}"/>
              </a:ext>
            </a:extLst>
          </p:cNvPr>
          <p:cNvSpPr>
            <a:spLocks noGrp="1"/>
          </p:cNvSpPr>
          <p:nvPr>
            <p:ph idx="1"/>
          </p:nvPr>
        </p:nvSpPr>
        <p:spPr>
          <a:xfrm>
            <a:off x="395570" y="790891"/>
            <a:ext cx="10958230" cy="5727065"/>
          </a:xfrm>
        </p:spPr>
        <p:txBody>
          <a:bodyPr>
            <a:normAutofit/>
          </a:bodyPr>
          <a:lstStyle/>
          <a:p>
            <a:pPr marL="0" indent="0">
              <a:buNone/>
            </a:pPr>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E5C3445F-5F17-3B3D-B25D-53B8FB8A4D3F}"/>
              </a:ext>
            </a:extLst>
          </p:cNvPr>
          <p:cNvSpPr>
            <a:spLocks noGrp="1"/>
          </p:cNvSpPr>
          <p:nvPr>
            <p:ph type="sldNum" sz="quarter" idx="10"/>
          </p:nvPr>
        </p:nvSpPr>
        <p:spPr/>
        <p:txBody>
          <a:bodyPr/>
          <a:lstStyle/>
          <a:p>
            <a:fld id="{E1D6E511-78F2-1D4C-8218-60E971E66380}" type="slidenum">
              <a:rPr lang="en-US" altLang="en-US" smtClean="0"/>
              <a:pPr/>
              <a:t>17</a:t>
            </a:fld>
            <a:endParaRPr lang="en-US" altLang="en-US" dirty="0"/>
          </a:p>
        </p:txBody>
      </p:sp>
      <p:sp>
        <p:nvSpPr>
          <p:cNvPr id="7" name="Footer Placeholder 3">
            <a:extLst>
              <a:ext uri="{FF2B5EF4-FFF2-40B4-BE49-F238E27FC236}">
                <a16:creationId xmlns:a16="http://schemas.microsoft.com/office/drawing/2014/main" id="{EB525846-7B6C-399E-4A58-0FA4D70F203C}"/>
              </a:ext>
            </a:extLst>
          </p:cNvPr>
          <p:cNvSpPr txBox="1">
            <a:spLocks/>
          </p:cNvSpPr>
          <p:nvPr/>
        </p:nvSpPr>
        <p:spPr>
          <a:xfrm>
            <a:off x="838200" y="6413181"/>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endParaRPr lang="en-US" sz="800" dirty="0"/>
          </a:p>
        </p:txBody>
      </p:sp>
      <p:sp>
        <p:nvSpPr>
          <p:cNvPr id="11" name="Rectangle 10">
            <a:extLst>
              <a:ext uri="{FF2B5EF4-FFF2-40B4-BE49-F238E27FC236}">
                <a16:creationId xmlns:a16="http://schemas.microsoft.com/office/drawing/2014/main" id="{471B9C35-1499-4C75-D2F4-EEAA681E8E48}"/>
              </a:ext>
            </a:extLst>
          </p:cNvPr>
          <p:cNvSpPr/>
          <p:nvPr/>
        </p:nvSpPr>
        <p:spPr>
          <a:xfrm>
            <a:off x="171450" y="2143125"/>
            <a:ext cx="1047750" cy="209550"/>
          </a:xfrm>
          <a:prstGeom prst="rect">
            <a:avLst/>
          </a:prstGeom>
        </p:spPr>
        <p:txBody>
          <a:bodyPr rtlCol="0" anchor="ctr">
            <a:spAutoFit/>
          </a:bodyPr>
          <a:lstStyle/>
          <a:p>
            <a:pPr algn="ctr"/>
            <a:endParaRPr lang="en-US" sz="7200" b="1" spc="-300" dirty="0">
              <a:solidFill>
                <a:schemeClr val="bg1"/>
              </a:solidFill>
            </a:endParaRPr>
          </a:p>
        </p:txBody>
      </p:sp>
      <p:sp>
        <p:nvSpPr>
          <p:cNvPr id="12" name="Rectangle 11">
            <a:extLst>
              <a:ext uri="{FF2B5EF4-FFF2-40B4-BE49-F238E27FC236}">
                <a16:creationId xmlns:a16="http://schemas.microsoft.com/office/drawing/2014/main" id="{13821C9A-F179-6BE4-30EF-0204A2FB7C32}"/>
              </a:ext>
            </a:extLst>
          </p:cNvPr>
          <p:cNvSpPr/>
          <p:nvPr/>
        </p:nvSpPr>
        <p:spPr>
          <a:xfrm>
            <a:off x="104775" y="2143125"/>
            <a:ext cx="1047750" cy="209550"/>
          </a:xfrm>
          <a:prstGeom prst="rect">
            <a:avLst/>
          </a:prstGeom>
        </p:spPr>
        <p:txBody>
          <a:bodyPr rtlCol="0" anchor="ctr">
            <a:spAutoFit/>
          </a:bodyPr>
          <a:lstStyle/>
          <a:p>
            <a:pPr algn="ctr"/>
            <a:endParaRPr lang="en-US" sz="7200" b="1" spc="-300" dirty="0">
              <a:solidFill>
                <a:schemeClr val="bg1"/>
              </a:solidFill>
            </a:endParaRPr>
          </a:p>
        </p:txBody>
      </p:sp>
      <p:sp>
        <p:nvSpPr>
          <p:cNvPr id="13" name="Rectangle 12">
            <a:extLst>
              <a:ext uri="{FF2B5EF4-FFF2-40B4-BE49-F238E27FC236}">
                <a16:creationId xmlns:a16="http://schemas.microsoft.com/office/drawing/2014/main" id="{3E03F5A9-F5DD-6E6D-6CBB-F20C82391DCF}"/>
              </a:ext>
            </a:extLst>
          </p:cNvPr>
          <p:cNvSpPr/>
          <p:nvPr/>
        </p:nvSpPr>
        <p:spPr>
          <a:xfrm>
            <a:off x="4953000" y="257175"/>
            <a:ext cx="2390775" cy="330197"/>
          </a:xfrm>
          <a:prstGeom prst="rect">
            <a:avLst/>
          </a:prstGeom>
        </p:spPr>
        <p:txBody>
          <a:bodyPr rtlCol="0" anchor="ctr">
            <a:spAutoFit/>
          </a:bodyPr>
          <a:lstStyle/>
          <a:p>
            <a:pPr algn="ctr"/>
            <a:endParaRPr lang="en-US" sz="7200" b="1" spc="-300" dirty="0">
              <a:solidFill>
                <a:schemeClr val="bg1"/>
              </a:solidFill>
            </a:endParaRPr>
          </a:p>
        </p:txBody>
      </p:sp>
      <p:sp>
        <p:nvSpPr>
          <p:cNvPr id="15" name="Rectangle 14">
            <a:extLst>
              <a:ext uri="{FF2B5EF4-FFF2-40B4-BE49-F238E27FC236}">
                <a16:creationId xmlns:a16="http://schemas.microsoft.com/office/drawing/2014/main" id="{CC50B1AE-77E7-A249-7730-FBA39CDD1D67}"/>
              </a:ext>
            </a:extLst>
          </p:cNvPr>
          <p:cNvSpPr/>
          <p:nvPr/>
        </p:nvSpPr>
        <p:spPr>
          <a:xfrm>
            <a:off x="247650" y="2143124"/>
            <a:ext cx="1119470" cy="365125"/>
          </a:xfrm>
          <a:prstGeom prst="rect">
            <a:avLst/>
          </a:prstGeom>
        </p:spPr>
        <p:txBody>
          <a:bodyPr wrap="square" rtlCol="0" anchor="ctr">
            <a:spAutoFit/>
          </a:bodyPr>
          <a:lstStyle/>
          <a:p>
            <a:pPr algn="ctr"/>
            <a:endParaRPr lang="en-US" sz="7200" b="1" spc="-300" dirty="0">
              <a:solidFill>
                <a:schemeClr val="bg1"/>
              </a:solidFill>
            </a:endParaRPr>
          </a:p>
        </p:txBody>
      </p:sp>
      <p:sp>
        <p:nvSpPr>
          <p:cNvPr id="16" name="Flowchart: Process 15">
            <a:extLst>
              <a:ext uri="{FF2B5EF4-FFF2-40B4-BE49-F238E27FC236}">
                <a16:creationId xmlns:a16="http://schemas.microsoft.com/office/drawing/2014/main" id="{40AACCB1-DCF2-072C-7B38-FC9D8D762B6D}"/>
              </a:ext>
            </a:extLst>
          </p:cNvPr>
          <p:cNvSpPr/>
          <p:nvPr/>
        </p:nvSpPr>
        <p:spPr>
          <a:xfrm>
            <a:off x="171450" y="2143125"/>
            <a:ext cx="1271870" cy="209550"/>
          </a:xfrm>
          <a:prstGeom prst="flowChartProcess">
            <a:avLst/>
          </a:prstGeom>
        </p:spPr>
        <p:txBody>
          <a:bodyPr rtlCol="0" anchor="ctr">
            <a:spAutoFit/>
          </a:bodyPr>
          <a:lstStyle/>
          <a:p>
            <a:pPr algn="ctr"/>
            <a:endParaRPr lang="en-US" sz="7200" b="1" spc="-300" dirty="0">
              <a:solidFill>
                <a:schemeClr val="bg1"/>
              </a:solidFill>
            </a:endParaRPr>
          </a:p>
        </p:txBody>
      </p:sp>
      <p:pic>
        <p:nvPicPr>
          <p:cNvPr id="8" name="Picture 7">
            <a:extLst>
              <a:ext uri="{FF2B5EF4-FFF2-40B4-BE49-F238E27FC236}">
                <a16:creationId xmlns:a16="http://schemas.microsoft.com/office/drawing/2014/main" id="{36ECFB0E-3BC4-D6BA-0804-2752758B9F7A}"/>
              </a:ext>
            </a:extLst>
          </p:cNvPr>
          <p:cNvPicPr>
            <a:picLocks noChangeAspect="1"/>
          </p:cNvPicPr>
          <p:nvPr/>
        </p:nvPicPr>
        <p:blipFill>
          <a:blip r:embed="rId3"/>
          <a:stretch>
            <a:fillRect/>
          </a:stretch>
        </p:blipFill>
        <p:spPr>
          <a:xfrm>
            <a:off x="247650" y="1394033"/>
            <a:ext cx="11696700" cy="4970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5D81CFEE-B50E-9C87-BCFB-08497147F707}"/>
              </a:ext>
            </a:extLst>
          </p:cNvPr>
          <p:cNvSpPr txBox="1"/>
          <p:nvPr/>
        </p:nvSpPr>
        <p:spPr>
          <a:xfrm>
            <a:off x="128791" y="815509"/>
            <a:ext cx="9398727" cy="400110"/>
          </a:xfrm>
          <a:prstGeom prst="rect">
            <a:avLst/>
          </a:prstGeom>
          <a:noFill/>
        </p:spPr>
        <p:txBody>
          <a:bodyPr wrap="none" rtlCol="0">
            <a:spAutoFit/>
          </a:bodyPr>
          <a:lstStyle/>
          <a:p>
            <a:r>
              <a:rPr lang="en-US" sz="2000" dirty="0"/>
              <a:t>Attach documents to the specific claim and view any documents already attached.</a:t>
            </a:r>
          </a:p>
        </p:txBody>
      </p:sp>
    </p:spTree>
    <p:extLst>
      <p:ext uri="{BB962C8B-B14F-4D97-AF65-F5344CB8AC3E}">
        <p14:creationId xmlns:p14="http://schemas.microsoft.com/office/powerpoint/2010/main" val="3545831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0ACF4-12E8-0029-3A4B-046D58C9C797}"/>
              </a:ext>
            </a:extLst>
          </p:cNvPr>
          <p:cNvSpPr>
            <a:spLocks noGrp="1"/>
          </p:cNvSpPr>
          <p:nvPr>
            <p:ph type="title"/>
          </p:nvPr>
        </p:nvSpPr>
        <p:spPr>
          <a:xfrm>
            <a:off x="123825" y="-85355"/>
            <a:ext cx="10162034" cy="1325563"/>
          </a:xfrm>
        </p:spPr>
        <p:txBody>
          <a:bodyPr/>
          <a:lstStyle/>
          <a:p>
            <a:r>
              <a:rPr lang="en-US" dirty="0"/>
              <a:t>Claim Activity	</a:t>
            </a:r>
          </a:p>
        </p:txBody>
      </p:sp>
      <p:sp>
        <p:nvSpPr>
          <p:cNvPr id="3" name="Content Placeholder 2">
            <a:extLst>
              <a:ext uri="{FF2B5EF4-FFF2-40B4-BE49-F238E27FC236}">
                <a16:creationId xmlns:a16="http://schemas.microsoft.com/office/drawing/2014/main" id="{2848FBFD-EC03-63FF-A297-B3D5FBE3080A}"/>
              </a:ext>
            </a:extLst>
          </p:cNvPr>
          <p:cNvSpPr>
            <a:spLocks noGrp="1"/>
          </p:cNvSpPr>
          <p:nvPr>
            <p:ph idx="1"/>
          </p:nvPr>
        </p:nvSpPr>
        <p:spPr>
          <a:xfrm>
            <a:off x="171450" y="821688"/>
            <a:ext cx="10958230" cy="5727065"/>
          </a:xfrm>
        </p:spPr>
        <p:txBody>
          <a:bodyPr>
            <a:normAutofit/>
          </a:bodyPr>
          <a:lstStyle/>
          <a:p>
            <a:pPr marL="0" indent="0">
              <a:buNone/>
            </a:pPr>
            <a:r>
              <a:rPr lang="en-US" sz="2000" dirty="0"/>
              <a:t>View the current status of the claim, has it moved to IR, Upheld etc.</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E5C3445F-5F17-3B3D-B25D-53B8FB8A4D3F}"/>
              </a:ext>
            </a:extLst>
          </p:cNvPr>
          <p:cNvSpPr>
            <a:spLocks noGrp="1"/>
          </p:cNvSpPr>
          <p:nvPr>
            <p:ph type="sldNum" sz="quarter" idx="10"/>
          </p:nvPr>
        </p:nvSpPr>
        <p:spPr/>
        <p:txBody>
          <a:bodyPr/>
          <a:lstStyle/>
          <a:p>
            <a:fld id="{E1D6E511-78F2-1D4C-8218-60E971E66380}" type="slidenum">
              <a:rPr lang="en-US" altLang="en-US" smtClean="0"/>
              <a:pPr/>
              <a:t>18</a:t>
            </a:fld>
            <a:endParaRPr lang="en-US" altLang="en-US" dirty="0"/>
          </a:p>
        </p:txBody>
      </p:sp>
      <p:sp>
        <p:nvSpPr>
          <p:cNvPr id="7" name="Footer Placeholder 3">
            <a:extLst>
              <a:ext uri="{FF2B5EF4-FFF2-40B4-BE49-F238E27FC236}">
                <a16:creationId xmlns:a16="http://schemas.microsoft.com/office/drawing/2014/main" id="{EB525846-7B6C-399E-4A58-0FA4D70F203C}"/>
              </a:ext>
            </a:extLst>
          </p:cNvPr>
          <p:cNvSpPr txBox="1">
            <a:spLocks/>
          </p:cNvSpPr>
          <p:nvPr/>
        </p:nvSpPr>
        <p:spPr>
          <a:xfrm>
            <a:off x="838200" y="6413181"/>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endParaRPr lang="en-US" sz="800" dirty="0"/>
          </a:p>
        </p:txBody>
      </p:sp>
      <p:sp>
        <p:nvSpPr>
          <p:cNvPr id="11" name="Rectangle 10">
            <a:extLst>
              <a:ext uri="{FF2B5EF4-FFF2-40B4-BE49-F238E27FC236}">
                <a16:creationId xmlns:a16="http://schemas.microsoft.com/office/drawing/2014/main" id="{471B9C35-1499-4C75-D2F4-EEAA681E8E48}"/>
              </a:ext>
            </a:extLst>
          </p:cNvPr>
          <p:cNvSpPr/>
          <p:nvPr/>
        </p:nvSpPr>
        <p:spPr>
          <a:xfrm>
            <a:off x="171450" y="2143125"/>
            <a:ext cx="1047750" cy="209550"/>
          </a:xfrm>
          <a:prstGeom prst="rect">
            <a:avLst/>
          </a:prstGeom>
        </p:spPr>
        <p:txBody>
          <a:bodyPr rtlCol="0" anchor="ctr">
            <a:spAutoFit/>
          </a:bodyPr>
          <a:lstStyle/>
          <a:p>
            <a:pPr algn="ctr"/>
            <a:endParaRPr lang="en-US" sz="7200" b="1" spc="-300" dirty="0">
              <a:solidFill>
                <a:schemeClr val="bg1"/>
              </a:solidFill>
            </a:endParaRPr>
          </a:p>
        </p:txBody>
      </p:sp>
      <p:sp>
        <p:nvSpPr>
          <p:cNvPr id="12" name="Rectangle 11">
            <a:extLst>
              <a:ext uri="{FF2B5EF4-FFF2-40B4-BE49-F238E27FC236}">
                <a16:creationId xmlns:a16="http://schemas.microsoft.com/office/drawing/2014/main" id="{13821C9A-F179-6BE4-30EF-0204A2FB7C32}"/>
              </a:ext>
            </a:extLst>
          </p:cNvPr>
          <p:cNvSpPr/>
          <p:nvPr/>
        </p:nvSpPr>
        <p:spPr>
          <a:xfrm>
            <a:off x="104775" y="2143125"/>
            <a:ext cx="1047750" cy="209550"/>
          </a:xfrm>
          <a:prstGeom prst="rect">
            <a:avLst/>
          </a:prstGeom>
        </p:spPr>
        <p:txBody>
          <a:bodyPr rtlCol="0" anchor="ctr">
            <a:spAutoFit/>
          </a:bodyPr>
          <a:lstStyle/>
          <a:p>
            <a:pPr algn="ctr"/>
            <a:endParaRPr lang="en-US" sz="7200" b="1" spc="-300" dirty="0">
              <a:solidFill>
                <a:schemeClr val="bg1"/>
              </a:solidFill>
            </a:endParaRPr>
          </a:p>
        </p:txBody>
      </p:sp>
      <p:sp>
        <p:nvSpPr>
          <p:cNvPr id="13" name="Rectangle 12">
            <a:extLst>
              <a:ext uri="{FF2B5EF4-FFF2-40B4-BE49-F238E27FC236}">
                <a16:creationId xmlns:a16="http://schemas.microsoft.com/office/drawing/2014/main" id="{3E03F5A9-F5DD-6E6D-6CBB-F20C82391DCF}"/>
              </a:ext>
            </a:extLst>
          </p:cNvPr>
          <p:cNvSpPr/>
          <p:nvPr/>
        </p:nvSpPr>
        <p:spPr>
          <a:xfrm>
            <a:off x="4953000" y="257175"/>
            <a:ext cx="2390775" cy="330197"/>
          </a:xfrm>
          <a:prstGeom prst="rect">
            <a:avLst/>
          </a:prstGeom>
        </p:spPr>
        <p:txBody>
          <a:bodyPr rtlCol="0" anchor="ctr">
            <a:spAutoFit/>
          </a:bodyPr>
          <a:lstStyle/>
          <a:p>
            <a:pPr algn="ctr"/>
            <a:endParaRPr lang="en-US" sz="7200" b="1" spc="-300" dirty="0">
              <a:solidFill>
                <a:schemeClr val="bg1"/>
              </a:solidFill>
            </a:endParaRPr>
          </a:p>
        </p:txBody>
      </p:sp>
      <p:sp>
        <p:nvSpPr>
          <p:cNvPr id="15" name="Rectangle 14">
            <a:extLst>
              <a:ext uri="{FF2B5EF4-FFF2-40B4-BE49-F238E27FC236}">
                <a16:creationId xmlns:a16="http://schemas.microsoft.com/office/drawing/2014/main" id="{CC50B1AE-77E7-A249-7730-FBA39CDD1D67}"/>
              </a:ext>
            </a:extLst>
          </p:cNvPr>
          <p:cNvSpPr/>
          <p:nvPr/>
        </p:nvSpPr>
        <p:spPr>
          <a:xfrm>
            <a:off x="247650" y="2143124"/>
            <a:ext cx="1119470" cy="365125"/>
          </a:xfrm>
          <a:prstGeom prst="rect">
            <a:avLst/>
          </a:prstGeom>
        </p:spPr>
        <p:txBody>
          <a:bodyPr wrap="square" rtlCol="0" anchor="ctr">
            <a:spAutoFit/>
          </a:bodyPr>
          <a:lstStyle/>
          <a:p>
            <a:pPr algn="ctr"/>
            <a:endParaRPr lang="en-US" sz="7200" b="1" spc="-300" dirty="0">
              <a:solidFill>
                <a:schemeClr val="bg1"/>
              </a:solidFill>
            </a:endParaRPr>
          </a:p>
        </p:txBody>
      </p:sp>
      <p:sp>
        <p:nvSpPr>
          <p:cNvPr id="16" name="Flowchart: Process 15">
            <a:extLst>
              <a:ext uri="{FF2B5EF4-FFF2-40B4-BE49-F238E27FC236}">
                <a16:creationId xmlns:a16="http://schemas.microsoft.com/office/drawing/2014/main" id="{40AACCB1-DCF2-072C-7B38-FC9D8D762B6D}"/>
              </a:ext>
            </a:extLst>
          </p:cNvPr>
          <p:cNvSpPr/>
          <p:nvPr/>
        </p:nvSpPr>
        <p:spPr>
          <a:xfrm>
            <a:off x="171450" y="2143125"/>
            <a:ext cx="1271870" cy="209550"/>
          </a:xfrm>
          <a:prstGeom prst="flowChartProcess">
            <a:avLst/>
          </a:prstGeom>
        </p:spPr>
        <p:txBody>
          <a:bodyPr rtlCol="0" anchor="ctr">
            <a:spAutoFit/>
          </a:bodyPr>
          <a:lstStyle/>
          <a:p>
            <a:pPr algn="ctr"/>
            <a:endParaRPr lang="en-US" sz="7200" b="1" spc="-300" dirty="0">
              <a:solidFill>
                <a:schemeClr val="bg1"/>
              </a:solidFill>
            </a:endParaRPr>
          </a:p>
        </p:txBody>
      </p:sp>
      <p:pic>
        <p:nvPicPr>
          <p:cNvPr id="8" name="Picture 7">
            <a:extLst>
              <a:ext uri="{FF2B5EF4-FFF2-40B4-BE49-F238E27FC236}">
                <a16:creationId xmlns:a16="http://schemas.microsoft.com/office/drawing/2014/main" id="{D96CB478-0140-251E-B58D-46B8BDF2E97C}"/>
              </a:ext>
            </a:extLst>
          </p:cNvPr>
          <p:cNvPicPr>
            <a:picLocks noChangeAspect="1"/>
          </p:cNvPicPr>
          <p:nvPr/>
        </p:nvPicPr>
        <p:blipFill>
          <a:blip r:embed="rId3"/>
          <a:stretch>
            <a:fillRect/>
          </a:stretch>
        </p:blipFill>
        <p:spPr>
          <a:xfrm>
            <a:off x="247650" y="1345916"/>
            <a:ext cx="11696700" cy="50672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33454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DFD7B-B3DE-A8EE-6AD8-DAF27F1F95D8}"/>
              </a:ext>
            </a:extLst>
          </p:cNvPr>
          <p:cNvSpPr>
            <a:spLocks noGrp="1"/>
          </p:cNvSpPr>
          <p:nvPr>
            <p:ph type="title"/>
          </p:nvPr>
        </p:nvSpPr>
        <p:spPr>
          <a:xfrm>
            <a:off x="400623" y="-125744"/>
            <a:ext cx="10162034" cy="1325563"/>
          </a:xfrm>
        </p:spPr>
        <p:txBody>
          <a:bodyPr/>
          <a:lstStyle/>
          <a:p>
            <a:r>
              <a:rPr lang="en-US" dirty="0"/>
              <a:t>Manage Claims for Multiple Facilities</a:t>
            </a:r>
          </a:p>
        </p:txBody>
      </p:sp>
      <p:sp>
        <p:nvSpPr>
          <p:cNvPr id="3" name="Content Placeholder 2">
            <a:extLst>
              <a:ext uri="{FF2B5EF4-FFF2-40B4-BE49-F238E27FC236}">
                <a16:creationId xmlns:a16="http://schemas.microsoft.com/office/drawing/2014/main" id="{6283E254-024A-B06A-FA1E-4BF02033CB4A}"/>
              </a:ext>
            </a:extLst>
          </p:cNvPr>
          <p:cNvSpPr>
            <a:spLocks noGrp="1"/>
          </p:cNvSpPr>
          <p:nvPr>
            <p:ph idx="1"/>
          </p:nvPr>
        </p:nvSpPr>
        <p:spPr>
          <a:xfrm>
            <a:off x="438727" y="812799"/>
            <a:ext cx="10943648" cy="5765800"/>
          </a:xfrm>
        </p:spPr>
        <p:txBody>
          <a:bodyPr>
            <a:normAutofit/>
          </a:bodyPr>
          <a:lstStyle/>
          <a:p>
            <a:r>
              <a:rPr lang="en-US" sz="2000" dirty="0"/>
              <a:t>Access to Multiple facilities- Use dropdown to select the facility you would like to select claims for.</a:t>
            </a:r>
          </a:p>
          <a:p>
            <a:endParaRPr lang="en-US" sz="2000" dirty="0"/>
          </a:p>
          <a:p>
            <a:endParaRPr lang="en-US" sz="2000" dirty="0"/>
          </a:p>
          <a:p>
            <a:r>
              <a:rPr lang="en-US" sz="2000" dirty="0"/>
              <a:t>Review Claims- The dashboard captures all the audits HMS has ever done for the facility selected.</a:t>
            </a:r>
          </a:p>
          <a:p>
            <a:endParaRPr lang="en-US" sz="2000" dirty="0"/>
          </a:p>
          <a:p>
            <a:endParaRPr lang="en-US" sz="2000" dirty="0"/>
          </a:p>
          <a:p>
            <a:endParaRPr lang="en-US" sz="2000" dirty="0"/>
          </a:p>
          <a:p>
            <a:endParaRPr lang="en-US" sz="2000" dirty="0"/>
          </a:p>
          <a:p>
            <a:endParaRPr lang="en-US" sz="2000" dirty="0"/>
          </a:p>
          <a:p>
            <a:r>
              <a:rPr lang="en-US" sz="2000" dirty="0"/>
              <a:t>Medical Records Requested for Review- This index card displays the number of claims that are outstanding and need medical records. These claims are also referenced under Claims Summary as Pending Documentation. (not applicable </a:t>
            </a:r>
            <a:r>
              <a:rPr lang="en-US" sz="2000"/>
              <a:t>for automated)</a:t>
            </a:r>
            <a:endParaRPr lang="en-US" sz="2000" dirty="0"/>
          </a:p>
          <a:p>
            <a:endParaRPr lang="en-US" sz="2000" dirty="0"/>
          </a:p>
          <a:p>
            <a:endParaRPr lang="en-US" dirty="0"/>
          </a:p>
        </p:txBody>
      </p:sp>
      <p:sp>
        <p:nvSpPr>
          <p:cNvPr id="4" name="Slide Number Placeholder 3">
            <a:extLst>
              <a:ext uri="{FF2B5EF4-FFF2-40B4-BE49-F238E27FC236}">
                <a16:creationId xmlns:a16="http://schemas.microsoft.com/office/drawing/2014/main" id="{2797FA13-7385-9BBA-E8F3-887D2CEEC438}"/>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D6E511-78F2-1D4C-8218-60E971E66380}" type="slidenum">
              <a:rPr kumimoji="0" lang="en-US" altLang="en-US" sz="700" b="0" i="0" u="none" strike="noStrike" kern="1200" cap="none" spc="0" normalizeH="0" baseline="0" noProof="0" smtClean="0">
                <a:ln>
                  <a:noFill/>
                </a:ln>
                <a:solidFill>
                  <a:srgbClr val="68767E"/>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700" b="0" i="0" u="none" strike="noStrike" kern="1200" cap="none" spc="0" normalizeH="0" baseline="0" noProof="0" dirty="0">
              <a:ln>
                <a:noFill/>
              </a:ln>
              <a:solidFill>
                <a:srgbClr val="68767E"/>
              </a:solidFill>
              <a:effectLst/>
              <a:uLnTx/>
              <a:uFillTx/>
              <a:latin typeface="Arial" charset="0"/>
              <a:cs typeface="Arial" charset="0"/>
            </a:endParaRPr>
          </a:p>
        </p:txBody>
      </p:sp>
      <p:pic>
        <p:nvPicPr>
          <p:cNvPr id="8" name="Picture 7">
            <a:extLst>
              <a:ext uri="{FF2B5EF4-FFF2-40B4-BE49-F238E27FC236}">
                <a16:creationId xmlns:a16="http://schemas.microsoft.com/office/drawing/2014/main" id="{4BD61EF2-4BB8-F8E2-7126-23ADF9CF91AE}"/>
              </a:ext>
            </a:extLst>
          </p:cNvPr>
          <p:cNvPicPr>
            <a:picLocks noChangeAspect="1"/>
          </p:cNvPicPr>
          <p:nvPr/>
        </p:nvPicPr>
        <p:blipFill>
          <a:blip r:embed="rId3"/>
          <a:stretch>
            <a:fillRect/>
          </a:stretch>
        </p:blipFill>
        <p:spPr>
          <a:xfrm>
            <a:off x="638460" y="2617675"/>
            <a:ext cx="10915075" cy="19428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Footer Placeholder 3">
            <a:extLst>
              <a:ext uri="{FF2B5EF4-FFF2-40B4-BE49-F238E27FC236}">
                <a16:creationId xmlns:a16="http://schemas.microsoft.com/office/drawing/2014/main" id="{4998EF40-3371-ADF0-BB13-F9DBDC97AF3F}"/>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p>
        </p:txBody>
      </p:sp>
      <p:pic>
        <p:nvPicPr>
          <p:cNvPr id="7" name="Picture 6">
            <a:extLst>
              <a:ext uri="{FF2B5EF4-FFF2-40B4-BE49-F238E27FC236}">
                <a16:creationId xmlns:a16="http://schemas.microsoft.com/office/drawing/2014/main" id="{7130C171-4FBC-ADCE-9264-83F074746FB6}"/>
              </a:ext>
            </a:extLst>
          </p:cNvPr>
          <p:cNvPicPr>
            <a:picLocks noChangeAspect="1"/>
          </p:cNvPicPr>
          <p:nvPr/>
        </p:nvPicPr>
        <p:blipFill>
          <a:blip r:embed="rId4"/>
          <a:stretch>
            <a:fillRect/>
          </a:stretch>
        </p:blipFill>
        <p:spPr>
          <a:xfrm>
            <a:off x="638461" y="1266599"/>
            <a:ext cx="10915075" cy="53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79248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027256-5054-4F7C-93E5-3ADF9D05ACB7}"/>
              </a:ext>
            </a:extLst>
          </p:cNvPr>
          <p:cNvSpPr>
            <a:spLocks noGrp="1"/>
          </p:cNvSpPr>
          <p:nvPr>
            <p:ph type="sldNum" sz="quarter" idx="10"/>
          </p:nvPr>
        </p:nvSpPr>
        <p:spPr/>
        <p:txBody>
          <a:bodyPr/>
          <a:lstStyle/>
          <a:p>
            <a:fld id="{E1D6E511-78F2-1D4C-8218-60E971E66380}" type="slidenum">
              <a:rPr lang="en-US" altLang="en-US" smtClean="0"/>
              <a:pPr/>
              <a:t>2</a:t>
            </a:fld>
            <a:endParaRPr lang="en-US" altLang="en-US" dirty="0"/>
          </a:p>
        </p:txBody>
      </p:sp>
      <p:pic>
        <p:nvPicPr>
          <p:cNvPr id="5" name="Picture 4">
            <a:extLst>
              <a:ext uri="{FF2B5EF4-FFF2-40B4-BE49-F238E27FC236}">
                <a16:creationId xmlns:a16="http://schemas.microsoft.com/office/drawing/2014/main" id="{B1F4FE8B-685E-4ACF-A8CE-B60121B977C2}"/>
              </a:ext>
            </a:extLst>
          </p:cNvPr>
          <p:cNvPicPr>
            <a:picLocks noChangeAspect="1"/>
          </p:cNvPicPr>
          <p:nvPr/>
        </p:nvPicPr>
        <p:blipFill rotWithShape="1">
          <a:blip r:embed="rId3"/>
          <a:srcRect l="64648" t="18360" r="15198" b="14577"/>
          <a:stretch/>
        </p:blipFill>
        <p:spPr>
          <a:xfrm>
            <a:off x="-31138" y="-1"/>
            <a:ext cx="4973819" cy="6858001"/>
          </a:xfrm>
          <a:prstGeom prst="rect">
            <a:avLst/>
          </a:prstGeom>
        </p:spPr>
      </p:pic>
      <p:sp>
        <p:nvSpPr>
          <p:cNvPr id="6" name="Title 3">
            <a:extLst>
              <a:ext uri="{FF2B5EF4-FFF2-40B4-BE49-F238E27FC236}">
                <a16:creationId xmlns:a16="http://schemas.microsoft.com/office/drawing/2014/main" id="{509CA8A9-2D42-4643-A8A7-7ABAEF7946C1}"/>
              </a:ext>
            </a:extLst>
          </p:cNvPr>
          <p:cNvSpPr>
            <a:spLocks noGrp="1"/>
          </p:cNvSpPr>
          <p:nvPr>
            <p:ph type="title"/>
          </p:nvPr>
        </p:nvSpPr>
        <p:spPr>
          <a:xfrm>
            <a:off x="838200" y="3741408"/>
            <a:ext cx="3259592" cy="664797"/>
          </a:xfrm>
        </p:spPr>
        <p:txBody>
          <a:bodyPr wrap="square" lIns="0" tIns="0" rIns="0" bIns="0" numCol="1" anchorCtr="0" compatLnSpc="1">
            <a:prstTxWarp prst="textNoShape">
              <a:avLst/>
            </a:prstTxWarp>
            <a:spAutoFit/>
          </a:bodyPr>
          <a:lstStyle/>
          <a:p>
            <a:r>
              <a:rPr lang="en-US" sz="4800" dirty="0">
                <a:solidFill>
                  <a:schemeClr val="bg1"/>
                </a:solidFill>
              </a:rPr>
              <a:t>Purpose</a:t>
            </a:r>
          </a:p>
        </p:txBody>
      </p:sp>
      <p:sp>
        <p:nvSpPr>
          <p:cNvPr id="7" name="TextBox 6">
            <a:extLst>
              <a:ext uri="{FF2B5EF4-FFF2-40B4-BE49-F238E27FC236}">
                <a16:creationId xmlns:a16="http://schemas.microsoft.com/office/drawing/2014/main" id="{1D46439B-76E5-46A4-BE15-041969193626}"/>
              </a:ext>
            </a:extLst>
          </p:cNvPr>
          <p:cNvSpPr txBox="1"/>
          <p:nvPr/>
        </p:nvSpPr>
        <p:spPr>
          <a:xfrm>
            <a:off x="6173176" y="1140244"/>
            <a:ext cx="3763961" cy="877163"/>
          </a:xfrm>
          <a:prstGeom prst="rect">
            <a:avLst/>
          </a:prstGeom>
          <a:noFill/>
        </p:spPr>
        <p:txBody>
          <a:bodyPr wrap="square" lIns="0" tIns="0" rIns="0" bIns="0" anchor="ctr">
            <a:spAutoFit/>
          </a:bodyPr>
          <a:lstStyle/>
          <a:p>
            <a:pPr>
              <a:spcAft>
                <a:spcPts val="600"/>
              </a:spcAft>
            </a:pPr>
            <a:r>
              <a:rPr lang="en-US" sz="2000" b="1" dirty="0">
                <a:solidFill>
                  <a:schemeClr val="accent4"/>
                </a:solidFill>
                <a:ea typeface="Arial" charset="0"/>
                <a:cs typeface="Arial" charset="0"/>
              </a:rPr>
              <a:t>Understanding the Review </a:t>
            </a:r>
          </a:p>
          <a:p>
            <a:pPr>
              <a:spcAft>
                <a:spcPts val="600"/>
              </a:spcAft>
            </a:pPr>
            <a:r>
              <a:rPr lang="en-US" sz="1600" dirty="0">
                <a:ea typeface="Arial" charset="0"/>
                <a:cs typeface="Arial" charset="0"/>
              </a:rPr>
              <a:t>Provide an overview of the Recovery Audit Contract for Colorado.</a:t>
            </a:r>
          </a:p>
        </p:txBody>
      </p:sp>
      <p:cxnSp>
        <p:nvCxnSpPr>
          <p:cNvPr id="9" name="Straight Connector 17">
            <a:extLst>
              <a:ext uri="{FF2B5EF4-FFF2-40B4-BE49-F238E27FC236}">
                <a16:creationId xmlns:a16="http://schemas.microsoft.com/office/drawing/2014/main" id="{D023C94B-048C-4750-BEC7-4BB11A58712A}"/>
              </a:ext>
            </a:extLst>
          </p:cNvPr>
          <p:cNvCxnSpPr>
            <a:cxnSpLocks/>
          </p:cNvCxnSpPr>
          <p:nvPr/>
        </p:nvCxnSpPr>
        <p:spPr bwMode="auto">
          <a:xfrm>
            <a:off x="6091238" y="2493938"/>
            <a:ext cx="5391376" cy="0"/>
          </a:xfrm>
          <a:prstGeom prst="line">
            <a:avLst/>
          </a:prstGeom>
          <a:noFill/>
          <a:ln w="12700">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cxnSp>
      <p:cxnSp>
        <p:nvCxnSpPr>
          <p:cNvPr id="10" name="Straight Connector 18">
            <a:extLst>
              <a:ext uri="{FF2B5EF4-FFF2-40B4-BE49-F238E27FC236}">
                <a16:creationId xmlns:a16="http://schemas.microsoft.com/office/drawing/2014/main" id="{6114875B-5381-48C8-B309-E906BEE5724A}"/>
              </a:ext>
            </a:extLst>
          </p:cNvPr>
          <p:cNvCxnSpPr>
            <a:cxnSpLocks/>
          </p:cNvCxnSpPr>
          <p:nvPr/>
        </p:nvCxnSpPr>
        <p:spPr bwMode="auto">
          <a:xfrm>
            <a:off x="6091238" y="4468736"/>
            <a:ext cx="5391376" cy="0"/>
          </a:xfrm>
          <a:prstGeom prst="line">
            <a:avLst/>
          </a:prstGeom>
          <a:noFill/>
          <a:ln w="12700">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cxnSp>
      <p:sp>
        <p:nvSpPr>
          <p:cNvPr id="11" name="TextBox 10">
            <a:extLst>
              <a:ext uri="{FF2B5EF4-FFF2-40B4-BE49-F238E27FC236}">
                <a16:creationId xmlns:a16="http://schemas.microsoft.com/office/drawing/2014/main" id="{B0679A73-6ACA-4FB3-9D03-6132568BAE1C}"/>
              </a:ext>
            </a:extLst>
          </p:cNvPr>
          <p:cNvSpPr txBox="1"/>
          <p:nvPr/>
        </p:nvSpPr>
        <p:spPr>
          <a:xfrm>
            <a:off x="6197087" y="2888867"/>
            <a:ext cx="3763961" cy="1184940"/>
          </a:xfrm>
          <a:prstGeom prst="rect">
            <a:avLst/>
          </a:prstGeom>
          <a:noFill/>
        </p:spPr>
        <p:txBody>
          <a:bodyPr wrap="square" lIns="0" tIns="0" rIns="0" bIns="0" anchor="ctr">
            <a:spAutoFit/>
          </a:bodyPr>
          <a:lstStyle/>
          <a:p>
            <a:pPr>
              <a:spcAft>
                <a:spcPts val="600"/>
              </a:spcAft>
            </a:pPr>
            <a:r>
              <a:rPr lang="en-US" sz="2000" b="1" dirty="0">
                <a:solidFill>
                  <a:schemeClr val="accent4"/>
                </a:solidFill>
                <a:ea typeface="Arial" charset="0"/>
                <a:cs typeface="Arial" charset="0"/>
              </a:rPr>
              <a:t>Understanding the Review Process</a:t>
            </a:r>
          </a:p>
          <a:p>
            <a:r>
              <a:rPr lang="en-US" sz="1600" dirty="0">
                <a:ea typeface="Arial" charset="0"/>
                <a:cs typeface="Arial" charset="0"/>
              </a:rPr>
              <a:t>Provide an overview of our review process.</a:t>
            </a:r>
          </a:p>
        </p:txBody>
      </p:sp>
      <p:sp>
        <p:nvSpPr>
          <p:cNvPr id="12" name="TextBox 11">
            <a:extLst>
              <a:ext uri="{FF2B5EF4-FFF2-40B4-BE49-F238E27FC236}">
                <a16:creationId xmlns:a16="http://schemas.microsoft.com/office/drawing/2014/main" id="{9D55AA34-37D2-4CFD-BFBF-768EF12F1AAA}"/>
              </a:ext>
            </a:extLst>
          </p:cNvPr>
          <p:cNvSpPr txBox="1"/>
          <p:nvPr/>
        </p:nvSpPr>
        <p:spPr>
          <a:xfrm>
            <a:off x="6197087" y="4698962"/>
            <a:ext cx="3763961" cy="1431161"/>
          </a:xfrm>
          <a:prstGeom prst="rect">
            <a:avLst/>
          </a:prstGeom>
          <a:noFill/>
        </p:spPr>
        <p:txBody>
          <a:bodyPr wrap="square" lIns="0" tIns="0" rIns="0" bIns="0" anchor="ctr">
            <a:spAutoFit/>
          </a:bodyPr>
          <a:lstStyle/>
          <a:p>
            <a:pPr>
              <a:spcAft>
                <a:spcPts val="600"/>
              </a:spcAft>
            </a:pPr>
            <a:r>
              <a:rPr lang="en-US" sz="2000" b="1" dirty="0">
                <a:solidFill>
                  <a:schemeClr val="accent4"/>
                </a:solidFill>
                <a:ea typeface="Arial" charset="0"/>
                <a:cs typeface="Arial" charset="0"/>
              </a:rPr>
              <a:t>Collaboration and Communication</a:t>
            </a:r>
          </a:p>
          <a:p>
            <a:r>
              <a:rPr lang="en-US" sz="1600" dirty="0">
                <a:ea typeface="Arial" charset="0"/>
                <a:cs typeface="Arial" charset="0"/>
              </a:rPr>
              <a:t>Ensure your questions and concerns are addressed, and you have HMS’ contact information for questions and support.</a:t>
            </a:r>
          </a:p>
        </p:txBody>
      </p:sp>
      <p:sp>
        <p:nvSpPr>
          <p:cNvPr id="25" name="Footer Placeholder 3">
            <a:extLst>
              <a:ext uri="{FF2B5EF4-FFF2-40B4-BE49-F238E27FC236}">
                <a16:creationId xmlns:a16="http://schemas.microsoft.com/office/drawing/2014/main" id="{F6E1D79D-1591-48D0-8A74-F6F4F594FD58}"/>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kumimoji="0" lang="en-US" sz="800" b="0" i="0" u="none" strike="noStrike" kern="1200" cap="none" spc="0" normalizeH="0" baseline="0" noProof="0" dirty="0">
                <a:ln>
                  <a:noFill/>
                </a:ln>
                <a:solidFill>
                  <a:schemeClr val="bg1"/>
                </a:solidFill>
                <a:effectLst/>
                <a:uLnTx/>
                <a:uFillTx/>
                <a:latin typeface="Arial" panose="020B0604020202020204"/>
                <a:ea typeface="+mn-ea"/>
                <a:cs typeface="+mn-cs"/>
              </a:rPr>
              <a:t>HMS a Gainwell Company Confidential</a:t>
            </a:r>
            <a:r>
              <a:rPr lang="en-US" sz="800" dirty="0">
                <a:solidFill>
                  <a:schemeClr val="bg1"/>
                </a:solidFill>
              </a:rPr>
              <a:t>. Do not distribute.</a:t>
            </a:r>
          </a:p>
        </p:txBody>
      </p:sp>
      <p:pic>
        <p:nvPicPr>
          <p:cNvPr id="2" name="Picture 1">
            <a:extLst>
              <a:ext uri="{FF2B5EF4-FFF2-40B4-BE49-F238E27FC236}">
                <a16:creationId xmlns:a16="http://schemas.microsoft.com/office/drawing/2014/main" id="{959638DB-CAE7-4E6F-9147-8E0119482256}"/>
              </a:ext>
            </a:extLst>
          </p:cNvPr>
          <p:cNvPicPr>
            <a:picLocks noChangeAspect="1"/>
          </p:cNvPicPr>
          <p:nvPr/>
        </p:nvPicPr>
        <p:blipFill>
          <a:blip r:embed="rId4"/>
          <a:stretch>
            <a:fillRect/>
          </a:stretch>
        </p:blipFill>
        <p:spPr>
          <a:xfrm>
            <a:off x="838200" y="1752221"/>
            <a:ext cx="1688198" cy="1688198"/>
          </a:xfrm>
          <a:prstGeom prst="rect">
            <a:avLst/>
          </a:prstGeom>
        </p:spPr>
      </p:pic>
      <p:grpSp>
        <p:nvGrpSpPr>
          <p:cNvPr id="3" name="Group 2">
            <a:extLst>
              <a:ext uri="{FF2B5EF4-FFF2-40B4-BE49-F238E27FC236}">
                <a16:creationId xmlns:a16="http://schemas.microsoft.com/office/drawing/2014/main" id="{9565D04B-0E39-BF4E-8113-167FD3FEBBC8}"/>
              </a:ext>
            </a:extLst>
          </p:cNvPr>
          <p:cNvGrpSpPr/>
          <p:nvPr/>
        </p:nvGrpSpPr>
        <p:grpSpPr>
          <a:xfrm>
            <a:off x="4366575" y="986356"/>
            <a:ext cx="1172849" cy="1172849"/>
            <a:chOff x="5730238" y="-1614598"/>
            <a:chExt cx="1172849" cy="1172849"/>
          </a:xfrm>
        </p:grpSpPr>
        <p:sp>
          <p:nvSpPr>
            <p:cNvPr id="19" name="Oval 18">
              <a:extLst>
                <a:ext uri="{FF2B5EF4-FFF2-40B4-BE49-F238E27FC236}">
                  <a16:creationId xmlns:a16="http://schemas.microsoft.com/office/drawing/2014/main" id="{92596D4C-59D3-1D4D-9FEF-E3E66B15BEB4}"/>
                </a:ext>
              </a:extLst>
            </p:cNvPr>
            <p:cNvSpPr/>
            <p:nvPr/>
          </p:nvSpPr>
          <p:spPr>
            <a:xfrm>
              <a:off x="5730238" y="-1614598"/>
              <a:ext cx="1172849" cy="1172849"/>
            </a:xfrm>
            <a:prstGeom prst="ellipse">
              <a:avLst/>
            </a:prstGeom>
            <a:solidFill>
              <a:schemeClr val="tx2"/>
            </a:solidFill>
            <a:ln w="101600">
              <a:solidFill>
                <a:schemeClr val="bg1"/>
              </a:solidFill>
            </a:ln>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0" name="TextBox 19">
              <a:extLst>
                <a:ext uri="{FF2B5EF4-FFF2-40B4-BE49-F238E27FC236}">
                  <a16:creationId xmlns:a16="http://schemas.microsoft.com/office/drawing/2014/main" id="{54F733EE-D25E-E14D-8637-EA95A152A3E8}"/>
                </a:ext>
              </a:extLst>
            </p:cNvPr>
            <p:cNvSpPr txBox="1"/>
            <p:nvPr/>
          </p:nvSpPr>
          <p:spPr>
            <a:xfrm>
              <a:off x="6051192" y="-1425761"/>
              <a:ext cx="498855" cy="769440"/>
            </a:xfrm>
            <a:prstGeom prst="rect">
              <a:avLst/>
            </a:prstGeom>
            <a:noFill/>
          </p:spPr>
          <p:txBody>
            <a:bodyPr wrap="none" rtlCol="0">
              <a:spAutoFit/>
            </a:bodyPr>
            <a:lstStyle/>
            <a:p>
              <a:r>
                <a:rPr lang="en-US" altLang="en-US" sz="4400" b="1" dirty="0">
                  <a:solidFill>
                    <a:schemeClr val="bg1"/>
                  </a:solidFill>
                </a:rPr>
                <a:t>1</a:t>
              </a:r>
              <a:endParaRPr lang="en-US" sz="4400" dirty="0">
                <a:solidFill>
                  <a:schemeClr val="bg1"/>
                </a:solidFill>
              </a:endParaRPr>
            </a:p>
          </p:txBody>
        </p:sp>
      </p:grpSp>
      <p:grpSp>
        <p:nvGrpSpPr>
          <p:cNvPr id="23" name="Group 22">
            <a:extLst>
              <a:ext uri="{FF2B5EF4-FFF2-40B4-BE49-F238E27FC236}">
                <a16:creationId xmlns:a16="http://schemas.microsoft.com/office/drawing/2014/main" id="{F42C9D00-B14D-4448-9283-972B02E21C9D}"/>
              </a:ext>
            </a:extLst>
          </p:cNvPr>
          <p:cNvGrpSpPr/>
          <p:nvPr/>
        </p:nvGrpSpPr>
        <p:grpSpPr>
          <a:xfrm>
            <a:off x="4366574" y="2828672"/>
            <a:ext cx="1172849" cy="1172849"/>
            <a:chOff x="5730238" y="-1614598"/>
            <a:chExt cx="1172849" cy="1172849"/>
          </a:xfrm>
        </p:grpSpPr>
        <p:sp>
          <p:nvSpPr>
            <p:cNvPr id="24" name="Oval 23">
              <a:extLst>
                <a:ext uri="{FF2B5EF4-FFF2-40B4-BE49-F238E27FC236}">
                  <a16:creationId xmlns:a16="http://schemas.microsoft.com/office/drawing/2014/main" id="{FFE86911-D1E3-5845-9B65-6423217A2A54}"/>
                </a:ext>
              </a:extLst>
            </p:cNvPr>
            <p:cNvSpPr/>
            <p:nvPr/>
          </p:nvSpPr>
          <p:spPr>
            <a:xfrm>
              <a:off x="5730238" y="-1614598"/>
              <a:ext cx="1172849" cy="1172849"/>
            </a:xfrm>
            <a:prstGeom prst="ellipse">
              <a:avLst/>
            </a:prstGeom>
            <a:solidFill>
              <a:schemeClr val="tx2"/>
            </a:solidFill>
            <a:ln w="101600">
              <a:solidFill>
                <a:schemeClr val="bg1"/>
              </a:solidFill>
            </a:ln>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6" name="TextBox 25">
              <a:extLst>
                <a:ext uri="{FF2B5EF4-FFF2-40B4-BE49-F238E27FC236}">
                  <a16:creationId xmlns:a16="http://schemas.microsoft.com/office/drawing/2014/main" id="{E8B728AE-2E1C-8F40-8478-1A5A9AEF2D01}"/>
                </a:ext>
              </a:extLst>
            </p:cNvPr>
            <p:cNvSpPr txBox="1"/>
            <p:nvPr/>
          </p:nvSpPr>
          <p:spPr>
            <a:xfrm>
              <a:off x="6051192" y="-1425761"/>
              <a:ext cx="498855" cy="769440"/>
            </a:xfrm>
            <a:prstGeom prst="rect">
              <a:avLst/>
            </a:prstGeom>
            <a:noFill/>
          </p:spPr>
          <p:txBody>
            <a:bodyPr wrap="none" rtlCol="0">
              <a:spAutoFit/>
            </a:bodyPr>
            <a:lstStyle/>
            <a:p>
              <a:r>
                <a:rPr lang="en-US" altLang="en-US" sz="4400" b="1" dirty="0">
                  <a:solidFill>
                    <a:schemeClr val="bg1"/>
                  </a:solidFill>
                </a:rPr>
                <a:t>2</a:t>
              </a:r>
              <a:endParaRPr lang="en-US" sz="4400" dirty="0">
                <a:solidFill>
                  <a:schemeClr val="bg1"/>
                </a:solidFill>
              </a:endParaRPr>
            </a:p>
          </p:txBody>
        </p:sp>
      </p:grpSp>
      <p:grpSp>
        <p:nvGrpSpPr>
          <p:cNvPr id="27" name="Group 26">
            <a:extLst>
              <a:ext uri="{FF2B5EF4-FFF2-40B4-BE49-F238E27FC236}">
                <a16:creationId xmlns:a16="http://schemas.microsoft.com/office/drawing/2014/main" id="{1CE0141A-C3BD-C243-8FC2-B122C9C87AE3}"/>
              </a:ext>
            </a:extLst>
          </p:cNvPr>
          <p:cNvGrpSpPr/>
          <p:nvPr/>
        </p:nvGrpSpPr>
        <p:grpSpPr>
          <a:xfrm>
            <a:off x="4366573" y="4715823"/>
            <a:ext cx="1172849" cy="1172849"/>
            <a:chOff x="5730238" y="-1614598"/>
            <a:chExt cx="1172849" cy="1172849"/>
          </a:xfrm>
        </p:grpSpPr>
        <p:sp>
          <p:nvSpPr>
            <p:cNvPr id="28" name="Oval 27">
              <a:extLst>
                <a:ext uri="{FF2B5EF4-FFF2-40B4-BE49-F238E27FC236}">
                  <a16:creationId xmlns:a16="http://schemas.microsoft.com/office/drawing/2014/main" id="{25B5F55B-7E0C-1640-8126-9F52654A2364}"/>
                </a:ext>
              </a:extLst>
            </p:cNvPr>
            <p:cNvSpPr/>
            <p:nvPr/>
          </p:nvSpPr>
          <p:spPr>
            <a:xfrm>
              <a:off x="5730238" y="-1614598"/>
              <a:ext cx="1172849" cy="1172849"/>
            </a:xfrm>
            <a:prstGeom prst="ellipse">
              <a:avLst/>
            </a:prstGeom>
            <a:solidFill>
              <a:schemeClr val="tx2"/>
            </a:solidFill>
            <a:ln w="101600">
              <a:solidFill>
                <a:schemeClr val="bg1"/>
              </a:solidFill>
            </a:ln>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9" name="TextBox 28">
              <a:extLst>
                <a:ext uri="{FF2B5EF4-FFF2-40B4-BE49-F238E27FC236}">
                  <a16:creationId xmlns:a16="http://schemas.microsoft.com/office/drawing/2014/main" id="{93E8AFF6-7BDA-484A-B1F8-535B4865BE78}"/>
                </a:ext>
              </a:extLst>
            </p:cNvPr>
            <p:cNvSpPr txBox="1"/>
            <p:nvPr/>
          </p:nvSpPr>
          <p:spPr>
            <a:xfrm>
              <a:off x="6051192" y="-1425761"/>
              <a:ext cx="498855" cy="769440"/>
            </a:xfrm>
            <a:prstGeom prst="rect">
              <a:avLst/>
            </a:prstGeom>
            <a:noFill/>
          </p:spPr>
          <p:txBody>
            <a:bodyPr wrap="none" rtlCol="0">
              <a:spAutoFit/>
            </a:bodyPr>
            <a:lstStyle/>
            <a:p>
              <a:r>
                <a:rPr lang="en-US" altLang="en-US" sz="4400" b="1" dirty="0">
                  <a:solidFill>
                    <a:schemeClr val="bg1"/>
                  </a:solidFill>
                </a:rPr>
                <a:t>3</a:t>
              </a:r>
              <a:endParaRPr lang="en-US" sz="4400" dirty="0">
                <a:solidFill>
                  <a:schemeClr val="bg1"/>
                </a:solidFill>
              </a:endParaRPr>
            </a:p>
          </p:txBody>
        </p:sp>
      </p:grpSp>
    </p:spTree>
    <p:extLst>
      <p:ext uri="{BB962C8B-B14F-4D97-AF65-F5344CB8AC3E}">
        <p14:creationId xmlns:p14="http://schemas.microsoft.com/office/powerpoint/2010/main" val="2591582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3CC06-F22C-5347-14F9-CED082AE781C}"/>
              </a:ext>
            </a:extLst>
          </p:cNvPr>
          <p:cNvSpPr>
            <a:spLocks noGrp="1"/>
          </p:cNvSpPr>
          <p:nvPr>
            <p:ph type="title"/>
          </p:nvPr>
        </p:nvSpPr>
        <p:spPr>
          <a:xfrm>
            <a:off x="406999" y="-233737"/>
            <a:ext cx="10162034" cy="1325563"/>
          </a:xfrm>
        </p:spPr>
        <p:txBody>
          <a:bodyPr/>
          <a:lstStyle/>
          <a:p>
            <a:r>
              <a:rPr lang="en-US" dirty="0"/>
              <a:t>Update Address Information</a:t>
            </a:r>
          </a:p>
        </p:txBody>
      </p:sp>
      <p:sp>
        <p:nvSpPr>
          <p:cNvPr id="3" name="Content Placeholder 2">
            <a:extLst>
              <a:ext uri="{FF2B5EF4-FFF2-40B4-BE49-F238E27FC236}">
                <a16:creationId xmlns:a16="http://schemas.microsoft.com/office/drawing/2014/main" id="{A3F63E9F-38BA-47DF-CB27-EBC9BFB8BCFC}"/>
              </a:ext>
            </a:extLst>
          </p:cNvPr>
          <p:cNvSpPr>
            <a:spLocks noGrp="1"/>
          </p:cNvSpPr>
          <p:nvPr>
            <p:ph idx="1"/>
          </p:nvPr>
        </p:nvSpPr>
        <p:spPr>
          <a:xfrm>
            <a:off x="406999" y="604319"/>
            <a:ext cx="11027481" cy="6034605"/>
          </a:xfrm>
        </p:spPr>
        <p:txBody>
          <a:bodyPr>
            <a:normAutofit/>
          </a:bodyPr>
          <a:lstStyle/>
          <a:p>
            <a:r>
              <a:rPr lang="en-US" sz="2000" dirty="0"/>
              <a:t>Addresses and Contact- Allows providers to update the mailing and contact information +ADD ADDRESS.</a:t>
            </a:r>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pPr marL="0" indent="0">
              <a:buNone/>
            </a:pPr>
            <a:endParaRPr lang="en-US" sz="2000" dirty="0"/>
          </a:p>
          <a:p>
            <a:r>
              <a:rPr lang="en-US" sz="2000" dirty="0"/>
              <a:t>Updating Addresses - When updating the addresses, providers should only utilize 2 Address Types:</a:t>
            </a:r>
          </a:p>
          <a:p>
            <a:pPr lvl="1"/>
            <a:r>
              <a:rPr lang="en-US" sz="2000" dirty="0"/>
              <a:t>Provider Address for medical record request letters Address- All medical record requests will be mailed to the address provided under this Address Type</a:t>
            </a:r>
          </a:p>
          <a:p>
            <a:pPr lvl="1"/>
            <a:r>
              <a:rPr lang="en-US" sz="2000" dirty="0"/>
              <a:t>Provider Address for Notification/Determination letters Address- All notifications such as findings and appeal determinations will be mailed to the address provided under this Address Type.</a:t>
            </a:r>
          </a:p>
          <a:p>
            <a:endParaRPr lang="en-US" sz="2000" dirty="0"/>
          </a:p>
        </p:txBody>
      </p:sp>
      <p:sp>
        <p:nvSpPr>
          <p:cNvPr id="4" name="Slide Number Placeholder 3">
            <a:extLst>
              <a:ext uri="{FF2B5EF4-FFF2-40B4-BE49-F238E27FC236}">
                <a16:creationId xmlns:a16="http://schemas.microsoft.com/office/drawing/2014/main" id="{CC466289-49E9-194F-E407-695A28471424}"/>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D6E511-78F2-1D4C-8218-60E971E66380}" type="slidenum">
              <a:rPr kumimoji="0" lang="en-US" altLang="en-US" sz="700" b="0" i="0" u="none" strike="noStrike" kern="1200" cap="none" spc="0" normalizeH="0" baseline="0" noProof="0" smtClean="0">
                <a:ln>
                  <a:noFill/>
                </a:ln>
                <a:solidFill>
                  <a:srgbClr val="68767E"/>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700" b="0" i="0" u="none" strike="noStrike" kern="1200" cap="none" spc="0" normalizeH="0" baseline="0" noProof="0" dirty="0">
              <a:ln>
                <a:noFill/>
              </a:ln>
              <a:solidFill>
                <a:srgbClr val="68767E"/>
              </a:solidFill>
              <a:effectLst/>
              <a:uLnTx/>
              <a:uFillTx/>
              <a:latin typeface="Arial" charset="0"/>
              <a:cs typeface="Arial" charset="0"/>
            </a:endParaRPr>
          </a:p>
        </p:txBody>
      </p:sp>
      <p:sp>
        <p:nvSpPr>
          <p:cNvPr id="11" name="Footer Placeholder 3">
            <a:extLst>
              <a:ext uri="{FF2B5EF4-FFF2-40B4-BE49-F238E27FC236}">
                <a16:creationId xmlns:a16="http://schemas.microsoft.com/office/drawing/2014/main" id="{D718AAF9-2266-E270-FA77-5FB074935065}"/>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p>
        </p:txBody>
      </p:sp>
      <p:pic>
        <p:nvPicPr>
          <p:cNvPr id="8" name="Picture 7">
            <a:extLst>
              <a:ext uri="{FF2B5EF4-FFF2-40B4-BE49-F238E27FC236}">
                <a16:creationId xmlns:a16="http://schemas.microsoft.com/office/drawing/2014/main" id="{E74F2E6E-2DFE-8195-51CF-5B77C2F41DB1}"/>
              </a:ext>
            </a:extLst>
          </p:cNvPr>
          <p:cNvPicPr>
            <a:picLocks noChangeAspect="1"/>
          </p:cNvPicPr>
          <p:nvPr/>
        </p:nvPicPr>
        <p:blipFill>
          <a:blip r:embed="rId3"/>
          <a:stretch>
            <a:fillRect/>
          </a:stretch>
        </p:blipFill>
        <p:spPr>
          <a:xfrm>
            <a:off x="397581" y="1406525"/>
            <a:ext cx="11280069" cy="3054594"/>
          </a:xfrm>
          <a:prstGeom prst="rect">
            <a:avLst/>
          </a:prstGeom>
        </p:spPr>
      </p:pic>
    </p:spTree>
    <p:extLst>
      <p:ext uri="{BB962C8B-B14F-4D97-AF65-F5344CB8AC3E}">
        <p14:creationId xmlns:p14="http://schemas.microsoft.com/office/powerpoint/2010/main" val="4266584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3CC06-F22C-5347-14F9-CED082AE781C}"/>
              </a:ext>
            </a:extLst>
          </p:cNvPr>
          <p:cNvSpPr>
            <a:spLocks noGrp="1"/>
          </p:cNvSpPr>
          <p:nvPr>
            <p:ph type="title"/>
          </p:nvPr>
        </p:nvSpPr>
        <p:spPr>
          <a:xfrm>
            <a:off x="406999" y="-286067"/>
            <a:ext cx="10162034" cy="1325563"/>
          </a:xfrm>
        </p:spPr>
        <p:txBody>
          <a:bodyPr/>
          <a:lstStyle/>
          <a:p>
            <a:r>
              <a:rPr lang="en-US" dirty="0"/>
              <a:t>Update Contact Information</a:t>
            </a:r>
          </a:p>
        </p:txBody>
      </p:sp>
      <p:sp>
        <p:nvSpPr>
          <p:cNvPr id="3" name="Content Placeholder 2">
            <a:extLst>
              <a:ext uri="{FF2B5EF4-FFF2-40B4-BE49-F238E27FC236}">
                <a16:creationId xmlns:a16="http://schemas.microsoft.com/office/drawing/2014/main" id="{A3F63E9F-38BA-47DF-CB27-EBC9BFB8BCFC}"/>
              </a:ext>
            </a:extLst>
          </p:cNvPr>
          <p:cNvSpPr>
            <a:spLocks noGrp="1"/>
          </p:cNvSpPr>
          <p:nvPr>
            <p:ph idx="1"/>
          </p:nvPr>
        </p:nvSpPr>
        <p:spPr>
          <a:xfrm>
            <a:off x="406999" y="594836"/>
            <a:ext cx="11027481" cy="6126639"/>
          </a:xfrm>
        </p:spPr>
        <p:txBody>
          <a:bodyPr>
            <a:normAutofit/>
          </a:bodyPr>
          <a:lstStyle/>
          <a:p>
            <a:r>
              <a:rPr lang="en-US" sz="2000" dirty="0"/>
              <a:t>Contacts- Allows providers to update the Contact information by using + ADD Contact.</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Updating Contacts- The contact information will be used by the Provider Relations Team when they are doing their courtesy call outs. Providers should only utilize 2 Contact Types:</a:t>
            </a:r>
          </a:p>
          <a:p>
            <a:pPr lvl="1"/>
            <a:r>
              <a:rPr lang="en-US" sz="2000" dirty="0"/>
              <a:t>Provider Contact for medical record request letters Contact- All medical record requests will be mailed to the address provided under this Address Type</a:t>
            </a:r>
          </a:p>
          <a:p>
            <a:pPr lvl="1"/>
            <a:r>
              <a:rPr lang="en-US" sz="2000" dirty="0"/>
              <a:t>Provider Contact for Notification/Determination letters Contact- All notifications such as findings and appeal determinations will be mailed to the address provided under this Contact Type.</a:t>
            </a:r>
          </a:p>
          <a:p>
            <a:endParaRPr lang="en-US" sz="2000" dirty="0"/>
          </a:p>
        </p:txBody>
      </p:sp>
      <p:sp>
        <p:nvSpPr>
          <p:cNvPr id="4" name="Slide Number Placeholder 3">
            <a:extLst>
              <a:ext uri="{FF2B5EF4-FFF2-40B4-BE49-F238E27FC236}">
                <a16:creationId xmlns:a16="http://schemas.microsoft.com/office/drawing/2014/main" id="{CC466289-49E9-194F-E407-695A28471424}"/>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D6E511-78F2-1D4C-8218-60E971E66380}" type="slidenum">
              <a:rPr kumimoji="0" lang="en-US" altLang="en-US" sz="700" b="0" i="0" u="none" strike="noStrike" kern="1200" cap="none" spc="0" normalizeH="0" baseline="0" noProof="0" smtClean="0">
                <a:ln>
                  <a:noFill/>
                </a:ln>
                <a:solidFill>
                  <a:srgbClr val="68767E"/>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700" b="0" i="0" u="none" strike="noStrike" kern="1200" cap="none" spc="0" normalizeH="0" baseline="0" noProof="0" dirty="0">
              <a:ln>
                <a:noFill/>
              </a:ln>
              <a:solidFill>
                <a:srgbClr val="68767E"/>
              </a:solidFill>
              <a:effectLst/>
              <a:uLnTx/>
              <a:uFillTx/>
              <a:latin typeface="Arial" charset="0"/>
              <a:cs typeface="Arial" charset="0"/>
            </a:endParaRPr>
          </a:p>
        </p:txBody>
      </p:sp>
      <p:sp>
        <p:nvSpPr>
          <p:cNvPr id="11" name="Footer Placeholder 3">
            <a:extLst>
              <a:ext uri="{FF2B5EF4-FFF2-40B4-BE49-F238E27FC236}">
                <a16:creationId xmlns:a16="http://schemas.microsoft.com/office/drawing/2014/main" id="{D718AAF9-2266-E270-FA77-5FB074935065}"/>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p>
        </p:txBody>
      </p:sp>
      <p:pic>
        <p:nvPicPr>
          <p:cNvPr id="7" name="Picture 6">
            <a:extLst>
              <a:ext uri="{FF2B5EF4-FFF2-40B4-BE49-F238E27FC236}">
                <a16:creationId xmlns:a16="http://schemas.microsoft.com/office/drawing/2014/main" id="{AC68DE1B-B1D7-A301-FEB6-AB3D1CD7915E}"/>
              </a:ext>
            </a:extLst>
          </p:cNvPr>
          <p:cNvPicPr>
            <a:picLocks noChangeAspect="1"/>
          </p:cNvPicPr>
          <p:nvPr/>
        </p:nvPicPr>
        <p:blipFill>
          <a:blip r:embed="rId3"/>
          <a:stretch>
            <a:fillRect/>
          </a:stretch>
        </p:blipFill>
        <p:spPr>
          <a:xfrm>
            <a:off x="433810" y="1039495"/>
            <a:ext cx="11129540" cy="32169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99452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3CC06-F22C-5347-14F9-CED082AE781C}"/>
              </a:ext>
            </a:extLst>
          </p:cNvPr>
          <p:cNvSpPr>
            <a:spLocks noGrp="1"/>
          </p:cNvSpPr>
          <p:nvPr>
            <p:ph type="title"/>
          </p:nvPr>
        </p:nvSpPr>
        <p:spPr>
          <a:xfrm>
            <a:off x="406999" y="-161132"/>
            <a:ext cx="10162034" cy="1325563"/>
          </a:xfrm>
        </p:spPr>
        <p:txBody>
          <a:bodyPr/>
          <a:lstStyle/>
          <a:p>
            <a:r>
              <a:rPr lang="en-US" dirty="0"/>
              <a:t>Letters</a:t>
            </a:r>
          </a:p>
        </p:txBody>
      </p:sp>
      <p:sp>
        <p:nvSpPr>
          <p:cNvPr id="3" name="Content Placeholder 2">
            <a:extLst>
              <a:ext uri="{FF2B5EF4-FFF2-40B4-BE49-F238E27FC236}">
                <a16:creationId xmlns:a16="http://schemas.microsoft.com/office/drawing/2014/main" id="{A3F63E9F-38BA-47DF-CB27-EBC9BFB8BCFC}"/>
              </a:ext>
            </a:extLst>
          </p:cNvPr>
          <p:cNvSpPr>
            <a:spLocks noGrp="1"/>
          </p:cNvSpPr>
          <p:nvPr>
            <p:ph idx="1"/>
          </p:nvPr>
        </p:nvSpPr>
        <p:spPr>
          <a:xfrm>
            <a:off x="407000" y="807560"/>
            <a:ext cx="11027481" cy="6126639"/>
          </a:xfrm>
        </p:spPr>
        <p:txBody>
          <a:bodyPr>
            <a:normAutofit/>
          </a:bodyPr>
          <a:lstStyle/>
          <a:p>
            <a:r>
              <a:rPr lang="en-US" sz="2000" dirty="0"/>
              <a:t>Letters- Access all letter that have been sent out.  Claims can also be exported using Claim Export Report function.</a:t>
            </a:r>
          </a:p>
          <a:p>
            <a:endParaRPr lang="en-US" sz="2000" dirty="0"/>
          </a:p>
        </p:txBody>
      </p:sp>
      <p:sp>
        <p:nvSpPr>
          <p:cNvPr id="4" name="Slide Number Placeholder 3">
            <a:extLst>
              <a:ext uri="{FF2B5EF4-FFF2-40B4-BE49-F238E27FC236}">
                <a16:creationId xmlns:a16="http://schemas.microsoft.com/office/drawing/2014/main" id="{CC466289-49E9-194F-E407-695A28471424}"/>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D6E511-78F2-1D4C-8218-60E971E66380}" type="slidenum">
              <a:rPr kumimoji="0" lang="en-US" altLang="en-US" sz="700" b="0" i="0" u="none" strike="noStrike" kern="1200" cap="none" spc="0" normalizeH="0" baseline="0" noProof="0" smtClean="0">
                <a:ln>
                  <a:noFill/>
                </a:ln>
                <a:solidFill>
                  <a:srgbClr val="68767E"/>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700" b="0" i="0" u="none" strike="noStrike" kern="1200" cap="none" spc="0" normalizeH="0" baseline="0" noProof="0" dirty="0">
              <a:ln>
                <a:noFill/>
              </a:ln>
              <a:solidFill>
                <a:srgbClr val="68767E"/>
              </a:solidFill>
              <a:effectLst/>
              <a:uLnTx/>
              <a:uFillTx/>
              <a:latin typeface="Arial" charset="0"/>
              <a:cs typeface="Arial" charset="0"/>
            </a:endParaRPr>
          </a:p>
        </p:txBody>
      </p:sp>
      <p:sp>
        <p:nvSpPr>
          <p:cNvPr id="11" name="Footer Placeholder 3">
            <a:extLst>
              <a:ext uri="{FF2B5EF4-FFF2-40B4-BE49-F238E27FC236}">
                <a16:creationId xmlns:a16="http://schemas.microsoft.com/office/drawing/2014/main" id="{D718AAF9-2266-E270-FA77-5FB074935065}"/>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p>
        </p:txBody>
      </p:sp>
      <p:pic>
        <p:nvPicPr>
          <p:cNvPr id="7" name="Picture 6">
            <a:extLst>
              <a:ext uri="{FF2B5EF4-FFF2-40B4-BE49-F238E27FC236}">
                <a16:creationId xmlns:a16="http://schemas.microsoft.com/office/drawing/2014/main" id="{6AAF3AC7-D000-8BC7-C07A-16F488D5076A}"/>
              </a:ext>
            </a:extLst>
          </p:cNvPr>
          <p:cNvPicPr>
            <a:picLocks noChangeAspect="1"/>
          </p:cNvPicPr>
          <p:nvPr/>
        </p:nvPicPr>
        <p:blipFill>
          <a:blip r:embed="rId3"/>
          <a:stretch>
            <a:fillRect/>
          </a:stretch>
        </p:blipFill>
        <p:spPr>
          <a:xfrm>
            <a:off x="407000" y="1529966"/>
            <a:ext cx="11194450" cy="4893654"/>
          </a:xfrm>
          <a:prstGeom prst="rect">
            <a:avLst/>
          </a:prstGeom>
        </p:spPr>
      </p:pic>
    </p:spTree>
    <p:extLst>
      <p:ext uri="{BB962C8B-B14F-4D97-AF65-F5344CB8AC3E}">
        <p14:creationId xmlns:p14="http://schemas.microsoft.com/office/powerpoint/2010/main" val="233953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DFCA0-E5B5-4DA9-A6AB-F515A92FC2C6}"/>
              </a:ext>
            </a:extLst>
          </p:cNvPr>
          <p:cNvSpPr>
            <a:spLocks noGrp="1"/>
          </p:cNvSpPr>
          <p:nvPr>
            <p:ph type="title"/>
          </p:nvPr>
        </p:nvSpPr>
        <p:spPr/>
        <p:txBody>
          <a:bodyPr/>
          <a:lstStyle/>
          <a:p>
            <a:r>
              <a:rPr lang="en-US" dirty="0"/>
              <a:t>Additional Provider Portal- Resources</a:t>
            </a:r>
          </a:p>
        </p:txBody>
      </p:sp>
      <p:sp>
        <p:nvSpPr>
          <p:cNvPr id="4" name="Slide Number Placeholder 3">
            <a:extLst>
              <a:ext uri="{FF2B5EF4-FFF2-40B4-BE49-F238E27FC236}">
                <a16:creationId xmlns:a16="http://schemas.microsoft.com/office/drawing/2014/main" id="{31AF2170-5022-4AD8-9FF7-3CF6C5CEA4FD}"/>
              </a:ext>
            </a:extLst>
          </p:cNvPr>
          <p:cNvSpPr>
            <a:spLocks noGrp="1"/>
          </p:cNvSpPr>
          <p:nvPr>
            <p:ph type="sldNum" sz="quarter" idx="10"/>
          </p:nvPr>
        </p:nvSpPr>
        <p:spPr/>
        <p:txBody>
          <a:bodyPr/>
          <a:lstStyle/>
          <a:p>
            <a:fld id="{E1D6E511-78F2-1D4C-8218-60E971E66380}" type="slidenum">
              <a:rPr lang="en-US" altLang="en-US" smtClean="0"/>
              <a:pPr/>
              <a:t>23</a:t>
            </a:fld>
            <a:endParaRPr lang="en-US" altLang="en-US" dirty="0"/>
          </a:p>
        </p:txBody>
      </p:sp>
      <p:sp>
        <p:nvSpPr>
          <p:cNvPr id="8" name="Rectangle: Rounded Corners 7">
            <a:extLst>
              <a:ext uri="{FF2B5EF4-FFF2-40B4-BE49-F238E27FC236}">
                <a16:creationId xmlns:a16="http://schemas.microsoft.com/office/drawing/2014/main" id="{BA9B6863-6C96-4AB6-A1B6-FA91CE386266}"/>
              </a:ext>
            </a:extLst>
          </p:cNvPr>
          <p:cNvSpPr/>
          <p:nvPr/>
        </p:nvSpPr>
        <p:spPr>
          <a:xfrm>
            <a:off x="1724024" y="1964941"/>
            <a:ext cx="9629775" cy="438918"/>
          </a:xfrm>
          <a:prstGeom prst="roundRect">
            <a:avLst>
              <a:gd name="adj" fmla="val 50000"/>
            </a:avLst>
          </a:prstGeom>
          <a:solidFill>
            <a:schemeClr val="bg1"/>
          </a:solidFill>
          <a:ln>
            <a:solidFill>
              <a:schemeClr val="tx2"/>
            </a:solidFill>
          </a:ln>
        </p:spPr>
        <p:txBody>
          <a:bodyPr lIns="182880" rtlCol="0" anchor="ctr">
            <a:noAutofit/>
          </a:bodyPr>
          <a:lstStyle/>
          <a:p>
            <a:r>
              <a:rPr lang="en-US" sz="1600" dirty="0"/>
              <a:t>FAQ- Review answers to commonly asked questions regarding the use of the portal.  </a:t>
            </a:r>
          </a:p>
        </p:txBody>
      </p:sp>
      <p:sp>
        <p:nvSpPr>
          <p:cNvPr id="9" name="Rectangle: Rounded Corners 8">
            <a:extLst>
              <a:ext uri="{FF2B5EF4-FFF2-40B4-BE49-F238E27FC236}">
                <a16:creationId xmlns:a16="http://schemas.microsoft.com/office/drawing/2014/main" id="{DC8F5382-95F5-40CF-9C85-78240E4A913A}"/>
              </a:ext>
            </a:extLst>
          </p:cNvPr>
          <p:cNvSpPr/>
          <p:nvPr/>
        </p:nvSpPr>
        <p:spPr>
          <a:xfrm>
            <a:off x="1724023" y="2489200"/>
            <a:ext cx="9629776" cy="438918"/>
          </a:xfrm>
          <a:prstGeom prst="roundRect">
            <a:avLst>
              <a:gd name="adj" fmla="val 50000"/>
            </a:avLst>
          </a:prstGeom>
          <a:solidFill>
            <a:schemeClr val="bg1"/>
          </a:solidFill>
          <a:ln>
            <a:solidFill>
              <a:schemeClr val="tx2"/>
            </a:solidFill>
          </a:ln>
        </p:spPr>
        <p:txBody>
          <a:bodyPr lIns="182880" rtlCol="0" anchor="ctr">
            <a:noAutofit/>
          </a:bodyPr>
          <a:lstStyle/>
          <a:p>
            <a:r>
              <a:rPr lang="en-US" sz="1600" dirty="0"/>
              <a:t>Explore HMS-  Takes you to HMS homepage where you can learn more about HMS.</a:t>
            </a:r>
          </a:p>
        </p:txBody>
      </p:sp>
      <p:sp>
        <p:nvSpPr>
          <p:cNvPr id="46" name="Footer Placeholder 3">
            <a:extLst>
              <a:ext uri="{FF2B5EF4-FFF2-40B4-BE49-F238E27FC236}">
                <a16:creationId xmlns:a16="http://schemas.microsoft.com/office/drawing/2014/main" id="{26FD64B5-D1D4-4541-9D4B-B90FA30EC8AF}"/>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endParaRPr lang="en-US" sz="800" dirty="0"/>
          </a:p>
        </p:txBody>
      </p:sp>
      <p:sp>
        <p:nvSpPr>
          <p:cNvPr id="47" name="Rectangle: Rounded Corners 8">
            <a:extLst>
              <a:ext uri="{FF2B5EF4-FFF2-40B4-BE49-F238E27FC236}">
                <a16:creationId xmlns:a16="http://schemas.microsoft.com/office/drawing/2014/main" id="{DC8F5382-95F5-40CF-9C85-78240E4A913A}"/>
              </a:ext>
            </a:extLst>
          </p:cNvPr>
          <p:cNvSpPr/>
          <p:nvPr/>
        </p:nvSpPr>
        <p:spPr>
          <a:xfrm>
            <a:off x="1724022" y="3028631"/>
            <a:ext cx="9629777" cy="438918"/>
          </a:xfrm>
          <a:prstGeom prst="roundRect">
            <a:avLst>
              <a:gd name="adj" fmla="val 50000"/>
            </a:avLst>
          </a:prstGeom>
          <a:solidFill>
            <a:schemeClr val="bg1"/>
          </a:solidFill>
          <a:ln>
            <a:solidFill>
              <a:schemeClr val="tx2"/>
            </a:solidFill>
          </a:ln>
        </p:spPr>
        <p:txBody>
          <a:bodyPr lIns="182880" rtlCol="0" anchor="ctr">
            <a:noAutofit/>
          </a:bodyPr>
          <a:lstStyle/>
          <a:p>
            <a:r>
              <a:rPr lang="en-US" sz="1600" dirty="0"/>
              <a:t>Training- Watch training that will help with navigating and utilizing all benefits the portal has to offer.</a:t>
            </a:r>
          </a:p>
        </p:txBody>
      </p:sp>
      <p:sp>
        <p:nvSpPr>
          <p:cNvPr id="3" name="Rectangle: Rounded Corners 8">
            <a:extLst>
              <a:ext uri="{FF2B5EF4-FFF2-40B4-BE49-F238E27FC236}">
                <a16:creationId xmlns:a16="http://schemas.microsoft.com/office/drawing/2014/main" id="{0DBD5F48-95C8-A6DE-24A6-D60F64E49AAB}"/>
              </a:ext>
            </a:extLst>
          </p:cNvPr>
          <p:cNvSpPr/>
          <p:nvPr/>
        </p:nvSpPr>
        <p:spPr>
          <a:xfrm>
            <a:off x="1724023" y="3568062"/>
            <a:ext cx="9629776" cy="438918"/>
          </a:xfrm>
          <a:prstGeom prst="roundRect">
            <a:avLst>
              <a:gd name="adj" fmla="val 50000"/>
            </a:avLst>
          </a:prstGeom>
          <a:solidFill>
            <a:schemeClr val="bg1"/>
          </a:solidFill>
          <a:ln>
            <a:solidFill>
              <a:schemeClr val="tx2"/>
            </a:solidFill>
          </a:ln>
        </p:spPr>
        <p:txBody>
          <a:bodyPr lIns="182880" rtlCol="0" anchor="ctr">
            <a:noAutofit/>
          </a:bodyPr>
          <a:lstStyle/>
          <a:p>
            <a:r>
              <a:rPr lang="en-US" sz="1600" dirty="0"/>
              <a:t>HMS Newsroom- Keep up to date on news articles that will help you get to know HMS better</a:t>
            </a:r>
          </a:p>
        </p:txBody>
      </p:sp>
      <p:pic>
        <p:nvPicPr>
          <p:cNvPr id="17" name="Graphic 16" descr="Television with solid fill">
            <a:extLst>
              <a:ext uri="{FF2B5EF4-FFF2-40B4-BE49-F238E27FC236}">
                <a16:creationId xmlns:a16="http://schemas.microsoft.com/office/drawing/2014/main" id="{D25480C0-0A9A-8B9E-5E1B-1975312429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1740" y="2471100"/>
            <a:ext cx="542925" cy="542925"/>
          </a:xfrm>
          <a:prstGeom prst="rect">
            <a:avLst/>
          </a:prstGeom>
        </p:spPr>
      </p:pic>
      <p:pic>
        <p:nvPicPr>
          <p:cNvPr id="49" name="Graphic 48" descr="Question Mark with solid fill">
            <a:extLst>
              <a:ext uri="{FF2B5EF4-FFF2-40B4-BE49-F238E27FC236}">
                <a16:creationId xmlns:a16="http://schemas.microsoft.com/office/drawing/2014/main" id="{E46D0477-664E-F9C5-8C87-0ABFF5CCAB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0429" y="1964941"/>
            <a:ext cx="514352" cy="514352"/>
          </a:xfrm>
          <a:prstGeom prst="rect">
            <a:avLst/>
          </a:prstGeom>
        </p:spPr>
      </p:pic>
      <p:pic>
        <p:nvPicPr>
          <p:cNvPr id="55" name="Graphic 54" descr="Teacher with solid fill">
            <a:extLst>
              <a:ext uri="{FF2B5EF4-FFF2-40B4-BE49-F238E27FC236}">
                <a16:creationId xmlns:a16="http://schemas.microsoft.com/office/drawing/2014/main" id="{CEB6A698-F51B-922C-B9CC-A1B76F4113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2276" y="3008077"/>
            <a:ext cx="600782" cy="600782"/>
          </a:xfrm>
          <a:prstGeom prst="rect">
            <a:avLst/>
          </a:prstGeom>
        </p:spPr>
      </p:pic>
      <p:pic>
        <p:nvPicPr>
          <p:cNvPr id="57" name="Graphic 56" descr="Newspaper with solid fill">
            <a:extLst>
              <a:ext uri="{FF2B5EF4-FFF2-40B4-BE49-F238E27FC236}">
                <a16:creationId xmlns:a16="http://schemas.microsoft.com/office/drawing/2014/main" id="{C652852F-B7A7-18F9-9386-72B8CBC390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1203" y="3493646"/>
            <a:ext cx="643997" cy="643997"/>
          </a:xfrm>
          <a:prstGeom prst="rect">
            <a:avLst/>
          </a:prstGeom>
        </p:spPr>
      </p:pic>
    </p:spTree>
    <p:extLst>
      <p:ext uri="{BB962C8B-B14F-4D97-AF65-F5344CB8AC3E}">
        <p14:creationId xmlns:p14="http://schemas.microsoft.com/office/powerpoint/2010/main" val="1786008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DE8621-D88C-4681-8A24-C1449AB6D4D8}"/>
              </a:ext>
            </a:extLst>
          </p:cNvPr>
          <p:cNvSpPr>
            <a:spLocks noGrp="1"/>
          </p:cNvSpPr>
          <p:nvPr>
            <p:ph type="title"/>
          </p:nvPr>
        </p:nvSpPr>
        <p:spPr>
          <a:xfrm>
            <a:off x="831852" y="1788956"/>
            <a:ext cx="7731235" cy="3280089"/>
          </a:xfrm>
        </p:spPr>
        <p:txBody>
          <a:bodyPr anchor="ctr"/>
          <a:lstStyle/>
          <a:p>
            <a:r>
              <a:rPr lang="en-US" dirty="0"/>
              <a:t>Provider Services</a:t>
            </a:r>
          </a:p>
        </p:txBody>
      </p:sp>
      <p:sp>
        <p:nvSpPr>
          <p:cNvPr id="2" name="Slide Number Placeholder 1">
            <a:extLst>
              <a:ext uri="{FF2B5EF4-FFF2-40B4-BE49-F238E27FC236}">
                <a16:creationId xmlns:a16="http://schemas.microsoft.com/office/drawing/2014/main" id="{D0B2702A-837A-4D0F-A35B-FDF44829B46D}"/>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2C1D96A-9FE9-B646-925B-84007A254345}" type="slidenum">
              <a:rPr kumimoji="0" lang="uk-UA" altLang="en-US" sz="700" b="0" i="0" u="none" strike="noStrike" kern="1200" cap="none" spc="0" normalizeH="0" baseline="0" noProof="0" smtClean="0">
                <a:ln>
                  <a:noFill/>
                </a:ln>
                <a:solidFill>
                  <a:srgbClr val="FFFFFF"/>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uk-UA" altLang="en-US" sz="700" b="0" i="0" u="none" strike="noStrike" kern="1200" cap="none" spc="0" normalizeH="0" baseline="0" noProof="0">
              <a:ln>
                <a:noFill/>
              </a:ln>
              <a:solidFill>
                <a:srgbClr val="FFFFFF"/>
              </a:solidFill>
              <a:effectLst/>
              <a:uLnTx/>
              <a:uFillTx/>
              <a:latin typeface="Arial" charset="0"/>
              <a:cs typeface="Arial" charset="0"/>
            </a:endParaRPr>
          </a:p>
        </p:txBody>
      </p:sp>
      <p:sp>
        <p:nvSpPr>
          <p:cNvPr id="3" name="Footer Placeholder 5">
            <a:extLst>
              <a:ext uri="{FF2B5EF4-FFF2-40B4-BE49-F238E27FC236}">
                <a16:creationId xmlns:a16="http://schemas.microsoft.com/office/drawing/2014/main" id="{A467444D-FA2E-DB33-5C9E-760C29787E4A}"/>
              </a:ext>
            </a:extLst>
          </p:cNvPr>
          <p:cNvSpPr txBox="1">
            <a:spLocks/>
          </p:cNvSpPr>
          <p:nvPr/>
        </p:nvSpPr>
        <p:spPr>
          <a:xfrm>
            <a:off x="838200" y="6492875"/>
            <a:ext cx="41148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fontAlgn="auto" hangingPunct="1">
              <a:spcBef>
                <a:spcPts val="0"/>
              </a:spcBef>
              <a:spcAft>
                <a:spcPts val="0"/>
              </a:spcAft>
              <a:defRPr/>
            </a:pPr>
            <a:r>
              <a:rPr lang="en-US" sz="800" dirty="0">
                <a:solidFill>
                  <a:schemeClr val="bg1"/>
                </a:solidFill>
                <a:latin typeface="Arial" panose="020B0604020202020204"/>
              </a:rPr>
              <a:t>HMS a Gainwell Company Confidential. Do not distribute.</a:t>
            </a:r>
          </a:p>
        </p:txBody>
      </p:sp>
    </p:spTree>
    <p:extLst>
      <p:ext uri="{BB962C8B-B14F-4D97-AF65-F5344CB8AC3E}">
        <p14:creationId xmlns:p14="http://schemas.microsoft.com/office/powerpoint/2010/main" val="338800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13A4C8-917C-42AF-859F-3EE216554E53}"/>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D6E511-78F2-1D4C-8218-60E971E66380}" type="slidenum">
              <a:rPr kumimoji="0" lang="en-US" altLang="en-US" sz="700" b="0" i="0" u="none" strike="noStrike" kern="1200" cap="none" spc="0" normalizeH="0" baseline="0" noProof="0" smtClean="0">
                <a:ln>
                  <a:noFill/>
                </a:ln>
                <a:solidFill>
                  <a:srgbClr val="68767E"/>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700" b="0" i="0" u="none" strike="noStrike" kern="1200" cap="none" spc="0" normalizeH="0" baseline="0" noProof="0" dirty="0">
              <a:ln>
                <a:noFill/>
              </a:ln>
              <a:solidFill>
                <a:srgbClr val="68767E"/>
              </a:solidFill>
              <a:effectLst/>
              <a:uLnTx/>
              <a:uFillTx/>
              <a:latin typeface="Arial" charset="0"/>
              <a:cs typeface="Arial" charset="0"/>
            </a:endParaRPr>
          </a:p>
        </p:txBody>
      </p:sp>
      <p:pic>
        <p:nvPicPr>
          <p:cNvPr id="9" name="Picture 8">
            <a:extLst>
              <a:ext uri="{FF2B5EF4-FFF2-40B4-BE49-F238E27FC236}">
                <a16:creationId xmlns:a16="http://schemas.microsoft.com/office/drawing/2014/main" id="{3DC9036E-E578-4A70-BA59-1709FF611285}"/>
              </a:ext>
            </a:extLst>
          </p:cNvPr>
          <p:cNvPicPr>
            <a:picLocks noChangeAspect="1"/>
          </p:cNvPicPr>
          <p:nvPr/>
        </p:nvPicPr>
        <p:blipFill rotWithShape="1">
          <a:blip r:embed="rId3"/>
          <a:srcRect l="28787" t="20086" r="16935" b="15088"/>
          <a:stretch/>
        </p:blipFill>
        <p:spPr>
          <a:xfrm>
            <a:off x="838200" y="0"/>
            <a:ext cx="4660557" cy="2348315"/>
          </a:xfrm>
          <a:prstGeom prst="rect">
            <a:avLst/>
          </a:prstGeom>
        </p:spPr>
      </p:pic>
      <p:sp>
        <p:nvSpPr>
          <p:cNvPr id="10" name="Rectangle 9">
            <a:extLst>
              <a:ext uri="{FF2B5EF4-FFF2-40B4-BE49-F238E27FC236}">
                <a16:creationId xmlns:a16="http://schemas.microsoft.com/office/drawing/2014/main" id="{6081A912-30AA-47A7-936E-1696A49522D6}"/>
              </a:ext>
            </a:extLst>
          </p:cNvPr>
          <p:cNvSpPr/>
          <p:nvPr/>
        </p:nvSpPr>
        <p:spPr>
          <a:xfrm>
            <a:off x="838200" y="1317760"/>
            <a:ext cx="4660557" cy="4751765"/>
          </a:xfrm>
          <a:prstGeom prst="rect">
            <a:avLst/>
          </a:prstGeom>
          <a:gradFill flip="none" rotWithShape="1">
            <a:gsLst>
              <a:gs pos="80000">
                <a:schemeClr val="accent4"/>
              </a:gs>
              <a:gs pos="100000">
                <a:schemeClr val="accent4">
                  <a:alpha val="0"/>
                </a:schemeClr>
              </a:gs>
            </a:gsLst>
            <a:lin ang="16200000" scaled="1"/>
            <a:tileRect/>
          </a:gra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11" name="Title 1">
            <a:extLst>
              <a:ext uri="{FF2B5EF4-FFF2-40B4-BE49-F238E27FC236}">
                <a16:creationId xmlns:a16="http://schemas.microsoft.com/office/drawing/2014/main" id="{47A74D82-B8FE-474D-BF15-ECE34BFBE2AF}"/>
              </a:ext>
            </a:extLst>
          </p:cNvPr>
          <p:cNvSpPr txBox="1">
            <a:spLocks/>
          </p:cNvSpPr>
          <p:nvPr/>
        </p:nvSpPr>
        <p:spPr>
          <a:xfrm>
            <a:off x="1270686" y="3446871"/>
            <a:ext cx="3795584" cy="2348315"/>
          </a:xfrm>
          <a:prstGeom prst="rect">
            <a:avLst/>
          </a:prstGeom>
        </p:spPr>
        <p:txBody>
          <a:bodyPr vert="horz" lIns="91440" tIns="45720" rIns="91440" bIns="45720" rtlCol="0" anchor="ctr">
            <a:noAutofit/>
          </a:bodyPr>
          <a:lstStyle>
            <a:lvl1pPr algn="l" rtl="0" eaLnBrk="1" fontAlgn="base" hangingPunct="1">
              <a:lnSpc>
                <a:spcPct val="90000"/>
              </a:lnSpc>
              <a:spcBef>
                <a:spcPct val="0"/>
              </a:spcBef>
              <a:spcAft>
                <a:spcPct val="0"/>
              </a:spcAft>
              <a:defRPr lang="en-US" sz="3600" b="1" kern="1200" spc="-150" dirty="0">
                <a:solidFill>
                  <a:srgbClr val="FA5616"/>
                </a:solidFill>
                <a:latin typeface="Arial" charset="0"/>
                <a:ea typeface="Arial" charset="0"/>
                <a:cs typeface="Arial" charset="0"/>
              </a:defRPr>
            </a:lvl1pPr>
            <a:lvl2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2pPr>
            <a:lvl3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3pPr>
            <a:lvl4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4pPr>
            <a:lvl5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5pPr>
            <a:lvl6pPr marL="4572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6pPr>
            <a:lvl7pPr marL="9144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7pPr>
            <a:lvl8pPr marL="13716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8pPr>
            <a:lvl9pPr marL="18288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4000" b="1" i="0" u="none" strike="noStrike" kern="1200" cap="none" spc="-150" normalizeH="0" baseline="0" noProof="0" dirty="0">
                <a:ln>
                  <a:noFill/>
                </a:ln>
                <a:solidFill>
                  <a:srgbClr val="FFFFFF"/>
                </a:solidFill>
                <a:effectLst/>
                <a:uLnTx/>
                <a:uFillTx/>
                <a:latin typeface="Arial" charset="0"/>
                <a:cs typeface="Arial" charset="0"/>
              </a:rPr>
              <a:t>Open Communication</a:t>
            </a:r>
          </a:p>
        </p:txBody>
      </p:sp>
      <p:sp>
        <p:nvSpPr>
          <p:cNvPr id="20" name="Rectangle 19">
            <a:extLst>
              <a:ext uri="{FF2B5EF4-FFF2-40B4-BE49-F238E27FC236}">
                <a16:creationId xmlns:a16="http://schemas.microsoft.com/office/drawing/2014/main" id="{AD2F5624-6128-4528-BE18-8585F20FC4F6}"/>
              </a:ext>
            </a:extLst>
          </p:cNvPr>
          <p:cNvSpPr/>
          <p:nvPr/>
        </p:nvSpPr>
        <p:spPr>
          <a:xfrm>
            <a:off x="6096000" y="2337911"/>
            <a:ext cx="5372100" cy="360098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68767E"/>
                </a:solidFill>
                <a:effectLst/>
                <a:uLnTx/>
                <a:uFillTx/>
                <a:latin typeface="Arial" charset="0"/>
                <a:ea typeface="+mn-ea"/>
                <a:cs typeface="+mn-cs"/>
              </a:rPr>
              <a:t>HMS encourages providers to contact us with their concerns and questions</a:t>
            </a:r>
          </a:p>
          <a:p>
            <a:pPr marL="0" marR="0" lvl="0" indent="0" algn="l" defTabSz="914400" rtl="0" eaLnBrk="0" fontAlgn="base" latinLnBrk="0" hangingPunct="0">
              <a:lnSpc>
                <a:spcPct val="100000"/>
              </a:lnSpc>
              <a:spcBef>
                <a:spcPts val="0"/>
              </a:spcBef>
              <a:spcAft>
                <a:spcPct val="0"/>
              </a:spcAft>
              <a:buClr>
                <a:srgbClr val="7F8C95"/>
              </a:buClr>
              <a:buSzTx/>
              <a:buFontTx/>
              <a:buNone/>
              <a:tabLst/>
              <a:defRPr/>
            </a:pPr>
            <a:endParaRPr kumimoji="0" lang="en-US" sz="1600" b="0" i="0" u="none" strike="noStrike" kern="1200" cap="none" spc="0" normalizeH="0" baseline="0" noProof="0" dirty="0">
              <a:ln>
                <a:noFill/>
              </a:ln>
              <a:solidFill>
                <a:srgbClr val="68767E"/>
              </a:solidFill>
              <a:effectLst/>
              <a:uLnTx/>
              <a:uFillTx/>
              <a:latin typeface="Arial" charset="0"/>
              <a:ea typeface="+mn-ea"/>
              <a:cs typeface="+mn-cs"/>
            </a:endParaRPr>
          </a:p>
          <a:p>
            <a:pPr marL="0" marR="0" lvl="0" indent="0" algn="l" defTabSz="914400" rtl="0" eaLnBrk="0" fontAlgn="base" latinLnBrk="0" hangingPunct="0">
              <a:lnSpc>
                <a:spcPct val="100000"/>
              </a:lnSpc>
              <a:spcBef>
                <a:spcPts val="0"/>
              </a:spcBef>
              <a:spcAft>
                <a:spcPct val="0"/>
              </a:spcAft>
              <a:buClr>
                <a:srgbClr val="7F8C95"/>
              </a:buClr>
              <a:buSzTx/>
              <a:buFontTx/>
              <a:buNone/>
              <a:tabLst/>
              <a:defRPr/>
            </a:pPr>
            <a:endParaRPr kumimoji="0" lang="en-US" sz="1600" b="0" i="0" u="none" strike="noStrike" kern="1200" cap="none" spc="0" normalizeH="0" baseline="0" noProof="0" dirty="0">
              <a:ln>
                <a:noFill/>
              </a:ln>
              <a:solidFill>
                <a:srgbClr val="68767E"/>
              </a:solidFill>
              <a:effectLst/>
              <a:uLnTx/>
              <a:uFillTx/>
              <a:latin typeface="Arial" charset="0"/>
              <a:ea typeface="+mn-ea"/>
              <a:cs typeface="+mn-cs"/>
            </a:endParaRPr>
          </a:p>
          <a:p>
            <a:pPr marL="0" marR="0" lvl="0" indent="0" algn="l" defTabSz="914400" rtl="0" eaLnBrk="0" fontAlgn="base" latinLnBrk="0" hangingPunct="0">
              <a:lnSpc>
                <a:spcPct val="100000"/>
              </a:lnSpc>
              <a:spcBef>
                <a:spcPts val="0"/>
              </a:spcBef>
              <a:spcAft>
                <a:spcPct val="0"/>
              </a:spcAft>
              <a:buClr>
                <a:srgbClr val="7F8C95"/>
              </a:buClr>
              <a:buSzTx/>
              <a:buFontTx/>
              <a:buNone/>
              <a:tabLst/>
              <a:defRPr/>
            </a:pPr>
            <a:endParaRPr kumimoji="0" lang="en-US" sz="1600" b="0" i="0" u="none" strike="noStrike" kern="1200" cap="none" spc="0" normalizeH="0" baseline="0" noProof="0" dirty="0">
              <a:ln>
                <a:noFill/>
              </a:ln>
              <a:solidFill>
                <a:srgbClr val="68767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68767E"/>
                </a:solidFill>
                <a:effectLst/>
                <a:uLnTx/>
                <a:uFillTx/>
                <a:latin typeface="Arial" charset="0"/>
                <a:ea typeface="+mn-ea"/>
                <a:cs typeface="+mn-cs"/>
              </a:rPr>
              <a:t>We view our one-to-one discussions as ideal opportunities to provide education, answer any questions and alleviate concerns</a:t>
            </a:r>
          </a:p>
          <a:p>
            <a:pPr marL="0" marR="0" lvl="0" indent="0" algn="l" defTabSz="914400" rtl="0" eaLnBrk="0" fontAlgn="base" latinLnBrk="0" hangingPunct="0">
              <a:lnSpc>
                <a:spcPct val="100000"/>
              </a:lnSpc>
              <a:spcBef>
                <a:spcPts val="0"/>
              </a:spcBef>
              <a:spcAft>
                <a:spcPct val="0"/>
              </a:spcAft>
              <a:buClr>
                <a:srgbClr val="7F8C95"/>
              </a:buClr>
              <a:buSzTx/>
              <a:buFontTx/>
              <a:buNone/>
              <a:tabLst/>
              <a:defRPr/>
            </a:pPr>
            <a:endParaRPr kumimoji="0" lang="en-US" sz="1800" b="0" i="0" u="none" strike="noStrike" kern="1200" cap="none" spc="0" normalizeH="0" baseline="0" noProof="0" dirty="0">
              <a:ln>
                <a:noFill/>
              </a:ln>
              <a:solidFill>
                <a:srgbClr val="68767E"/>
              </a:solidFill>
              <a:effectLst/>
              <a:uLnTx/>
              <a:uFillTx/>
              <a:latin typeface="Arial" charset="0"/>
              <a:ea typeface="+mn-ea"/>
              <a:cs typeface="+mn-cs"/>
            </a:endParaRPr>
          </a:p>
          <a:p>
            <a:pPr marL="0" marR="0" lvl="0" indent="0" algn="l" defTabSz="914400" rtl="0" eaLnBrk="0" fontAlgn="base" latinLnBrk="0" hangingPunct="0">
              <a:lnSpc>
                <a:spcPct val="100000"/>
              </a:lnSpc>
              <a:spcBef>
                <a:spcPts val="0"/>
              </a:spcBef>
              <a:spcAft>
                <a:spcPct val="0"/>
              </a:spcAft>
              <a:buClr>
                <a:srgbClr val="7F8C95"/>
              </a:buClr>
              <a:buSzTx/>
              <a:buFontTx/>
              <a:buNone/>
              <a:tabLst/>
              <a:defRPr/>
            </a:pPr>
            <a:endParaRPr kumimoji="0" lang="en-US" sz="1800" b="0" i="0" u="none" strike="noStrike" kern="1200" cap="none" spc="0" normalizeH="0" baseline="0" noProof="0" dirty="0">
              <a:ln>
                <a:noFill/>
              </a:ln>
              <a:solidFill>
                <a:srgbClr val="68767E"/>
              </a:solidFill>
              <a:effectLst/>
              <a:uLnTx/>
              <a:uFillTx/>
              <a:latin typeface="Arial" charset="0"/>
              <a:ea typeface="+mn-ea"/>
              <a:cs typeface="+mn-cs"/>
            </a:endParaRPr>
          </a:p>
          <a:p>
            <a:pPr marL="0" marR="0" lvl="0" indent="0" algn="l" defTabSz="914400" rtl="0" eaLnBrk="0" fontAlgn="base" latinLnBrk="0" hangingPunct="0">
              <a:lnSpc>
                <a:spcPct val="100000"/>
              </a:lnSpc>
              <a:spcBef>
                <a:spcPts val="0"/>
              </a:spcBef>
              <a:spcAft>
                <a:spcPct val="0"/>
              </a:spcAft>
              <a:buClr>
                <a:srgbClr val="7F8C95"/>
              </a:buClr>
              <a:buSzTx/>
              <a:buFontTx/>
              <a:buNone/>
              <a:tabLst/>
              <a:defRPr/>
            </a:pPr>
            <a:endParaRPr kumimoji="0" lang="en-US" sz="1800" b="0" i="0" u="none" strike="noStrike" kern="1200" cap="none" spc="0" normalizeH="0" baseline="0" noProof="0" dirty="0">
              <a:ln>
                <a:noFill/>
              </a:ln>
              <a:solidFill>
                <a:srgbClr val="68767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68767E"/>
                </a:solidFill>
                <a:effectLst/>
                <a:uLnTx/>
                <a:uFillTx/>
                <a:latin typeface="Arial" charset="0"/>
                <a:ea typeface="+mn-ea"/>
                <a:cs typeface="+mn-cs"/>
              </a:rPr>
              <a:t>Our Provider Relations team stands ready to guide you throughout the entire process </a:t>
            </a:r>
          </a:p>
        </p:txBody>
      </p:sp>
      <p:grpSp>
        <p:nvGrpSpPr>
          <p:cNvPr id="21" name="Group 20">
            <a:extLst>
              <a:ext uri="{FF2B5EF4-FFF2-40B4-BE49-F238E27FC236}">
                <a16:creationId xmlns:a16="http://schemas.microsoft.com/office/drawing/2014/main" id="{5D863650-CEE5-45BB-BC5D-8EAB2C2F0514}"/>
              </a:ext>
            </a:extLst>
          </p:cNvPr>
          <p:cNvGrpSpPr/>
          <p:nvPr/>
        </p:nvGrpSpPr>
        <p:grpSpPr>
          <a:xfrm>
            <a:off x="6216165" y="2154461"/>
            <a:ext cx="461352" cy="78276"/>
            <a:chOff x="2867729" y="3759200"/>
            <a:chExt cx="461352" cy="78276"/>
          </a:xfrm>
        </p:grpSpPr>
        <p:sp>
          <p:nvSpPr>
            <p:cNvPr id="22" name="Oval 21">
              <a:extLst>
                <a:ext uri="{FF2B5EF4-FFF2-40B4-BE49-F238E27FC236}">
                  <a16:creationId xmlns:a16="http://schemas.microsoft.com/office/drawing/2014/main" id="{EE821AE5-1019-4802-A57F-B3BFB570E84F}"/>
                </a:ext>
              </a:extLst>
            </p:cNvPr>
            <p:cNvSpPr/>
            <p:nvPr/>
          </p:nvSpPr>
          <p:spPr>
            <a:xfrm>
              <a:off x="2867729"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3" name="Oval 22">
              <a:extLst>
                <a:ext uri="{FF2B5EF4-FFF2-40B4-BE49-F238E27FC236}">
                  <a16:creationId xmlns:a16="http://schemas.microsoft.com/office/drawing/2014/main" id="{EE572EAD-FEE5-4B4F-9649-0A053F11AEAF}"/>
                </a:ext>
              </a:extLst>
            </p:cNvPr>
            <p:cNvSpPr/>
            <p:nvPr/>
          </p:nvSpPr>
          <p:spPr>
            <a:xfrm>
              <a:off x="3059267" y="3759200"/>
              <a:ext cx="78276" cy="78276"/>
            </a:xfrm>
            <a:prstGeom prst="ellipse">
              <a:avLst/>
            </a:prstGeom>
            <a:solidFill>
              <a:schemeClr val="bg1">
                <a:lumMod val="85000"/>
              </a:schemeClr>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4" name="Oval 23">
              <a:extLst>
                <a:ext uri="{FF2B5EF4-FFF2-40B4-BE49-F238E27FC236}">
                  <a16:creationId xmlns:a16="http://schemas.microsoft.com/office/drawing/2014/main" id="{534556E9-3515-4FBF-97BF-643E61FEF7E5}"/>
                </a:ext>
              </a:extLst>
            </p:cNvPr>
            <p:cNvSpPr/>
            <p:nvPr/>
          </p:nvSpPr>
          <p:spPr>
            <a:xfrm>
              <a:off x="3250805" y="3759200"/>
              <a:ext cx="78276" cy="78276"/>
            </a:xfrm>
            <a:prstGeom prst="ellipse">
              <a:avLst/>
            </a:prstGeom>
            <a:solidFill>
              <a:schemeClr val="bg1">
                <a:lumMod val="85000"/>
              </a:schemeClr>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25" name="Group 24">
            <a:extLst>
              <a:ext uri="{FF2B5EF4-FFF2-40B4-BE49-F238E27FC236}">
                <a16:creationId xmlns:a16="http://schemas.microsoft.com/office/drawing/2014/main" id="{FAEFCCBA-D5AE-4D79-AB10-9F6E581A1BEF}"/>
              </a:ext>
            </a:extLst>
          </p:cNvPr>
          <p:cNvGrpSpPr/>
          <p:nvPr/>
        </p:nvGrpSpPr>
        <p:grpSpPr>
          <a:xfrm>
            <a:off x="6216165" y="3477870"/>
            <a:ext cx="461352" cy="78276"/>
            <a:chOff x="2867729" y="3759200"/>
            <a:chExt cx="461352" cy="78276"/>
          </a:xfrm>
        </p:grpSpPr>
        <p:sp>
          <p:nvSpPr>
            <p:cNvPr id="26" name="Oval 25">
              <a:extLst>
                <a:ext uri="{FF2B5EF4-FFF2-40B4-BE49-F238E27FC236}">
                  <a16:creationId xmlns:a16="http://schemas.microsoft.com/office/drawing/2014/main" id="{BF9B072E-B431-4CB3-B1D0-C1DF6BCD8F48}"/>
                </a:ext>
              </a:extLst>
            </p:cNvPr>
            <p:cNvSpPr/>
            <p:nvPr/>
          </p:nvSpPr>
          <p:spPr>
            <a:xfrm>
              <a:off x="2867729"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7" name="Oval 26">
              <a:extLst>
                <a:ext uri="{FF2B5EF4-FFF2-40B4-BE49-F238E27FC236}">
                  <a16:creationId xmlns:a16="http://schemas.microsoft.com/office/drawing/2014/main" id="{BA56730F-8172-4CA8-BF45-427A3A437499}"/>
                </a:ext>
              </a:extLst>
            </p:cNvPr>
            <p:cNvSpPr/>
            <p:nvPr/>
          </p:nvSpPr>
          <p:spPr>
            <a:xfrm>
              <a:off x="3059267"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8" name="Oval 27">
              <a:extLst>
                <a:ext uri="{FF2B5EF4-FFF2-40B4-BE49-F238E27FC236}">
                  <a16:creationId xmlns:a16="http://schemas.microsoft.com/office/drawing/2014/main" id="{03F5159D-D2B0-49B3-A823-574310C43034}"/>
                </a:ext>
              </a:extLst>
            </p:cNvPr>
            <p:cNvSpPr/>
            <p:nvPr/>
          </p:nvSpPr>
          <p:spPr>
            <a:xfrm>
              <a:off x="3250805" y="3759200"/>
              <a:ext cx="78276" cy="78276"/>
            </a:xfrm>
            <a:prstGeom prst="ellipse">
              <a:avLst/>
            </a:prstGeom>
            <a:solidFill>
              <a:schemeClr val="bg1">
                <a:lumMod val="85000"/>
              </a:schemeClr>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29" name="Group 28">
            <a:extLst>
              <a:ext uri="{FF2B5EF4-FFF2-40B4-BE49-F238E27FC236}">
                <a16:creationId xmlns:a16="http://schemas.microsoft.com/office/drawing/2014/main" id="{4D5928B4-C006-4DBC-B803-7AEB880274E9}"/>
              </a:ext>
            </a:extLst>
          </p:cNvPr>
          <p:cNvGrpSpPr/>
          <p:nvPr/>
        </p:nvGrpSpPr>
        <p:grpSpPr>
          <a:xfrm>
            <a:off x="6216165" y="5122310"/>
            <a:ext cx="461352" cy="78276"/>
            <a:chOff x="2867729" y="3759200"/>
            <a:chExt cx="461352" cy="78276"/>
          </a:xfrm>
        </p:grpSpPr>
        <p:sp>
          <p:nvSpPr>
            <p:cNvPr id="30" name="Oval 29">
              <a:extLst>
                <a:ext uri="{FF2B5EF4-FFF2-40B4-BE49-F238E27FC236}">
                  <a16:creationId xmlns:a16="http://schemas.microsoft.com/office/drawing/2014/main" id="{97409F6F-BC15-4CA8-85AD-FD5D0D57334D}"/>
                </a:ext>
              </a:extLst>
            </p:cNvPr>
            <p:cNvSpPr/>
            <p:nvPr/>
          </p:nvSpPr>
          <p:spPr>
            <a:xfrm>
              <a:off x="2867729"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31" name="Oval 30">
              <a:extLst>
                <a:ext uri="{FF2B5EF4-FFF2-40B4-BE49-F238E27FC236}">
                  <a16:creationId xmlns:a16="http://schemas.microsoft.com/office/drawing/2014/main" id="{72DB6B8D-2A5C-46D4-B8C4-5BABD51557C8}"/>
                </a:ext>
              </a:extLst>
            </p:cNvPr>
            <p:cNvSpPr/>
            <p:nvPr/>
          </p:nvSpPr>
          <p:spPr>
            <a:xfrm>
              <a:off x="3059267"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32" name="Oval 31">
              <a:extLst>
                <a:ext uri="{FF2B5EF4-FFF2-40B4-BE49-F238E27FC236}">
                  <a16:creationId xmlns:a16="http://schemas.microsoft.com/office/drawing/2014/main" id="{DF01CEC9-F986-4F8F-975B-AB5859D2063E}"/>
                </a:ext>
              </a:extLst>
            </p:cNvPr>
            <p:cNvSpPr/>
            <p:nvPr/>
          </p:nvSpPr>
          <p:spPr>
            <a:xfrm>
              <a:off x="3250805"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35" name="Group 34">
            <a:extLst>
              <a:ext uri="{FF2B5EF4-FFF2-40B4-BE49-F238E27FC236}">
                <a16:creationId xmlns:a16="http://schemas.microsoft.com/office/drawing/2014/main" id="{D6869EBE-BEB6-4801-B9D0-791970A9DEE5}"/>
              </a:ext>
            </a:extLst>
          </p:cNvPr>
          <p:cNvGrpSpPr/>
          <p:nvPr/>
        </p:nvGrpSpPr>
        <p:grpSpPr>
          <a:xfrm>
            <a:off x="1344241" y="2938453"/>
            <a:ext cx="1045255" cy="853627"/>
            <a:chOff x="4891088" y="833438"/>
            <a:chExt cx="285750" cy="233363"/>
          </a:xfrm>
          <a:solidFill>
            <a:schemeClr val="bg1"/>
          </a:solidFill>
        </p:grpSpPr>
        <p:sp>
          <p:nvSpPr>
            <p:cNvPr id="36" name="Freeform 10">
              <a:extLst>
                <a:ext uri="{FF2B5EF4-FFF2-40B4-BE49-F238E27FC236}">
                  <a16:creationId xmlns:a16="http://schemas.microsoft.com/office/drawing/2014/main" id="{51EBBB50-C688-4390-93EB-5BA5C0DA74D0}"/>
                </a:ext>
              </a:extLst>
            </p:cNvPr>
            <p:cNvSpPr>
              <a:spLocks noEditPoints="1"/>
            </p:cNvSpPr>
            <p:nvPr/>
          </p:nvSpPr>
          <p:spPr bwMode="auto">
            <a:xfrm>
              <a:off x="4891088" y="833438"/>
              <a:ext cx="285750" cy="233363"/>
            </a:xfrm>
            <a:custGeom>
              <a:avLst/>
              <a:gdLst>
                <a:gd name="T0" fmla="*/ 50 w 901"/>
                <a:gd name="T1" fmla="*/ 30 h 735"/>
                <a:gd name="T2" fmla="*/ 44 w 901"/>
                <a:gd name="T3" fmla="*/ 31 h 735"/>
                <a:gd name="T4" fmla="*/ 36 w 901"/>
                <a:gd name="T5" fmla="*/ 38 h 735"/>
                <a:gd name="T6" fmla="*/ 31 w 901"/>
                <a:gd name="T7" fmla="*/ 50 h 735"/>
                <a:gd name="T8" fmla="*/ 30 w 901"/>
                <a:gd name="T9" fmla="*/ 548 h 735"/>
                <a:gd name="T10" fmla="*/ 32 w 901"/>
                <a:gd name="T11" fmla="*/ 557 h 735"/>
                <a:gd name="T12" fmla="*/ 38 w 901"/>
                <a:gd name="T13" fmla="*/ 564 h 735"/>
                <a:gd name="T14" fmla="*/ 44 w 901"/>
                <a:gd name="T15" fmla="*/ 569 h 735"/>
                <a:gd name="T16" fmla="*/ 54 w 901"/>
                <a:gd name="T17" fmla="*/ 571 h 735"/>
                <a:gd name="T18" fmla="*/ 108 w 901"/>
                <a:gd name="T19" fmla="*/ 571 h 735"/>
                <a:gd name="T20" fmla="*/ 114 w 901"/>
                <a:gd name="T21" fmla="*/ 573 h 735"/>
                <a:gd name="T22" fmla="*/ 118 w 901"/>
                <a:gd name="T23" fmla="*/ 577 h 735"/>
                <a:gd name="T24" fmla="*/ 120 w 901"/>
                <a:gd name="T25" fmla="*/ 582 h 735"/>
                <a:gd name="T26" fmla="*/ 120 w 901"/>
                <a:gd name="T27" fmla="*/ 691 h 735"/>
                <a:gd name="T28" fmla="*/ 275 w 901"/>
                <a:gd name="T29" fmla="*/ 572 h 735"/>
                <a:gd name="T30" fmla="*/ 849 w 901"/>
                <a:gd name="T31" fmla="*/ 571 h 735"/>
                <a:gd name="T32" fmla="*/ 857 w 901"/>
                <a:gd name="T33" fmla="*/ 569 h 735"/>
                <a:gd name="T34" fmla="*/ 865 w 901"/>
                <a:gd name="T35" fmla="*/ 564 h 735"/>
                <a:gd name="T36" fmla="*/ 870 w 901"/>
                <a:gd name="T37" fmla="*/ 557 h 735"/>
                <a:gd name="T38" fmla="*/ 871 w 901"/>
                <a:gd name="T39" fmla="*/ 548 h 735"/>
                <a:gd name="T40" fmla="*/ 871 w 901"/>
                <a:gd name="T41" fmla="*/ 50 h 735"/>
                <a:gd name="T42" fmla="*/ 866 w 901"/>
                <a:gd name="T43" fmla="*/ 37 h 735"/>
                <a:gd name="T44" fmla="*/ 858 w 901"/>
                <a:gd name="T45" fmla="*/ 31 h 735"/>
                <a:gd name="T46" fmla="*/ 851 w 901"/>
                <a:gd name="T47" fmla="*/ 30 h 735"/>
                <a:gd name="T48" fmla="*/ 54 w 901"/>
                <a:gd name="T49" fmla="*/ 30 h 735"/>
                <a:gd name="T50" fmla="*/ 102 w 901"/>
                <a:gd name="T51" fmla="*/ 735 h 735"/>
                <a:gd name="T52" fmla="*/ 95 w 901"/>
                <a:gd name="T53" fmla="*/ 732 h 735"/>
                <a:gd name="T54" fmla="*/ 91 w 901"/>
                <a:gd name="T55" fmla="*/ 725 h 735"/>
                <a:gd name="T56" fmla="*/ 90 w 901"/>
                <a:gd name="T57" fmla="*/ 601 h 735"/>
                <a:gd name="T58" fmla="*/ 43 w 901"/>
                <a:gd name="T59" fmla="*/ 600 h 735"/>
                <a:gd name="T60" fmla="*/ 24 w 901"/>
                <a:gd name="T61" fmla="*/ 591 h 735"/>
                <a:gd name="T62" fmla="*/ 10 w 901"/>
                <a:gd name="T63" fmla="*/ 577 h 735"/>
                <a:gd name="T64" fmla="*/ 1 w 901"/>
                <a:gd name="T65" fmla="*/ 559 h 735"/>
                <a:gd name="T66" fmla="*/ 0 w 901"/>
                <a:gd name="T67" fmla="*/ 60 h 735"/>
                <a:gd name="T68" fmla="*/ 4 w 901"/>
                <a:gd name="T69" fmla="*/ 35 h 735"/>
                <a:gd name="T70" fmla="*/ 9 w 901"/>
                <a:gd name="T71" fmla="*/ 25 h 735"/>
                <a:gd name="T72" fmla="*/ 14 w 901"/>
                <a:gd name="T73" fmla="*/ 16 h 735"/>
                <a:gd name="T74" fmla="*/ 23 w 901"/>
                <a:gd name="T75" fmla="*/ 9 h 735"/>
                <a:gd name="T76" fmla="*/ 31 w 901"/>
                <a:gd name="T77" fmla="*/ 5 h 735"/>
                <a:gd name="T78" fmla="*/ 42 w 901"/>
                <a:gd name="T79" fmla="*/ 1 h 735"/>
                <a:gd name="T80" fmla="*/ 54 w 901"/>
                <a:gd name="T81" fmla="*/ 0 h 735"/>
                <a:gd name="T82" fmla="*/ 854 w 901"/>
                <a:gd name="T83" fmla="*/ 0 h 735"/>
                <a:gd name="T84" fmla="*/ 866 w 901"/>
                <a:gd name="T85" fmla="*/ 2 h 735"/>
                <a:gd name="T86" fmla="*/ 875 w 901"/>
                <a:gd name="T87" fmla="*/ 7 h 735"/>
                <a:gd name="T88" fmla="*/ 884 w 901"/>
                <a:gd name="T89" fmla="*/ 12 h 735"/>
                <a:gd name="T90" fmla="*/ 890 w 901"/>
                <a:gd name="T91" fmla="*/ 21 h 735"/>
                <a:gd name="T92" fmla="*/ 896 w 901"/>
                <a:gd name="T93" fmla="*/ 29 h 735"/>
                <a:gd name="T94" fmla="*/ 900 w 901"/>
                <a:gd name="T95" fmla="*/ 46 h 735"/>
                <a:gd name="T96" fmla="*/ 901 w 901"/>
                <a:gd name="T97" fmla="*/ 548 h 735"/>
                <a:gd name="T98" fmla="*/ 897 w 901"/>
                <a:gd name="T99" fmla="*/ 569 h 735"/>
                <a:gd name="T100" fmla="*/ 886 w 901"/>
                <a:gd name="T101" fmla="*/ 585 h 735"/>
                <a:gd name="T102" fmla="*/ 869 w 901"/>
                <a:gd name="T103" fmla="*/ 596 h 735"/>
                <a:gd name="T104" fmla="*/ 849 w 901"/>
                <a:gd name="T105" fmla="*/ 601 h 735"/>
                <a:gd name="T106" fmla="*/ 115 w 901"/>
                <a:gd name="T107" fmla="*/ 732 h 735"/>
                <a:gd name="T108" fmla="*/ 105 w 901"/>
                <a:gd name="T109" fmla="*/ 735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01" h="735">
                  <a:moveTo>
                    <a:pt x="54" y="30"/>
                  </a:moveTo>
                  <a:lnTo>
                    <a:pt x="50" y="30"/>
                  </a:lnTo>
                  <a:lnTo>
                    <a:pt x="47" y="30"/>
                  </a:lnTo>
                  <a:lnTo>
                    <a:pt x="44" y="31"/>
                  </a:lnTo>
                  <a:lnTo>
                    <a:pt x="40" y="33"/>
                  </a:lnTo>
                  <a:lnTo>
                    <a:pt x="36" y="38"/>
                  </a:lnTo>
                  <a:lnTo>
                    <a:pt x="33" y="43"/>
                  </a:lnTo>
                  <a:lnTo>
                    <a:pt x="31" y="50"/>
                  </a:lnTo>
                  <a:lnTo>
                    <a:pt x="30" y="60"/>
                  </a:lnTo>
                  <a:lnTo>
                    <a:pt x="30" y="548"/>
                  </a:lnTo>
                  <a:lnTo>
                    <a:pt x="31" y="552"/>
                  </a:lnTo>
                  <a:lnTo>
                    <a:pt x="32" y="557"/>
                  </a:lnTo>
                  <a:lnTo>
                    <a:pt x="34" y="561"/>
                  </a:lnTo>
                  <a:lnTo>
                    <a:pt x="38" y="564"/>
                  </a:lnTo>
                  <a:lnTo>
                    <a:pt x="41" y="566"/>
                  </a:lnTo>
                  <a:lnTo>
                    <a:pt x="44" y="569"/>
                  </a:lnTo>
                  <a:lnTo>
                    <a:pt x="48" y="570"/>
                  </a:lnTo>
                  <a:lnTo>
                    <a:pt x="54" y="571"/>
                  </a:lnTo>
                  <a:lnTo>
                    <a:pt x="105" y="571"/>
                  </a:lnTo>
                  <a:lnTo>
                    <a:pt x="108" y="571"/>
                  </a:lnTo>
                  <a:lnTo>
                    <a:pt x="111" y="572"/>
                  </a:lnTo>
                  <a:lnTo>
                    <a:pt x="114" y="573"/>
                  </a:lnTo>
                  <a:lnTo>
                    <a:pt x="116" y="575"/>
                  </a:lnTo>
                  <a:lnTo>
                    <a:pt x="118" y="577"/>
                  </a:lnTo>
                  <a:lnTo>
                    <a:pt x="119" y="579"/>
                  </a:lnTo>
                  <a:lnTo>
                    <a:pt x="120" y="582"/>
                  </a:lnTo>
                  <a:lnTo>
                    <a:pt x="120" y="586"/>
                  </a:lnTo>
                  <a:lnTo>
                    <a:pt x="120" y="691"/>
                  </a:lnTo>
                  <a:lnTo>
                    <a:pt x="271" y="574"/>
                  </a:lnTo>
                  <a:lnTo>
                    <a:pt x="275" y="572"/>
                  </a:lnTo>
                  <a:lnTo>
                    <a:pt x="280" y="571"/>
                  </a:lnTo>
                  <a:lnTo>
                    <a:pt x="849" y="571"/>
                  </a:lnTo>
                  <a:lnTo>
                    <a:pt x="853" y="570"/>
                  </a:lnTo>
                  <a:lnTo>
                    <a:pt x="857" y="569"/>
                  </a:lnTo>
                  <a:lnTo>
                    <a:pt x="861" y="566"/>
                  </a:lnTo>
                  <a:lnTo>
                    <a:pt x="865" y="564"/>
                  </a:lnTo>
                  <a:lnTo>
                    <a:pt x="868" y="561"/>
                  </a:lnTo>
                  <a:lnTo>
                    <a:pt x="870" y="557"/>
                  </a:lnTo>
                  <a:lnTo>
                    <a:pt x="871" y="552"/>
                  </a:lnTo>
                  <a:lnTo>
                    <a:pt x="871" y="548"/>
                  </a:lnTo>
                  <a:lnTo>
                    <a:pt x="871" y="60"/>
                  </a:lnTo>
                  <a:lnTo>
                    <a:pt x="871" y="50"/>
                  </a:lnTo>
                  <a:lnTo>
                    <a:pt x="869" y="42"/>
                  </a:lnTo>
                  <a:lnTo>
                    <a:pt x="866" y="37"/>
                  </a:lnTo>
                  <a:lnTo>
                    <a:pt x="861" y="33"/>
                  </a:lnTo>
                  <a:lnTo>
                    <a:pt x="858" y="31"/>
                  </a:lnTo>
                  <a:lnTo>
                    <a:pt x="854" y="30"/>
                  </a:lnTo>
                  <a:lnTo>
                    <a:pt x="851" y="30"/>
                  </a:lnTo>
                  <a:lnTo>
                    <a:pt x="849" y="30"/>
                  </a:lnTo>
                  <a:lnTo>
                    <a:pt x="54" y="30"/>
                  </a:lnTo>
                  <a:close/>
                  <a:moveTo>
                    <a:pt x="105" y="735"/>
                  </a:moveTo>
                  <a:lnTo>
                    <a:pt x="102" y="735"/>
                  </a:lnTo>
                  <a:lnTo>
                    <a:pt x="99" y="734"/>
                  </a:lnTo>
                  <a:lnTo>
                    <a:pt x="95" y="732"/>
                  </a:lnTo>
                  <a:lnTo>
                    <a:pt x="93" y="729"/>
                  </a:lnTo>
                  <a:lnTo>
                    <a:pt x="91" y="725"/>
                  </a:lnTo>
                  <a:lnTo>
                    <a:pt x="90" y="721"/>
                  </a:lnTo>
                  <a:lnTo>
                    <a:pt x="90" y="601"/>
                  </a:lnTo>
                  <a:lnTo>
                    <a:pt x="54" y="601"/>
                  </a:lnTo>
                  <a:lnTo>
                    <a:pt x="43" y="600"/>
                  </a:lnTo>
                  <a:lnTo>
                    <a:pt x="32" y="596"/>
                  </a:lnTo>
                  <a:lnTo>
                    <a:pt x="24" y="591"/>
                  </a:lnTo>
                  <a:lnTo>
                    <a:pt x="16" y="585"/>
                  </a:lnTo>
                  <a:lnTo>
                    <a:pt x="10" y="577"/>
                  </a:lnTo>
                  <a:lnTo>
                    <a:pt x="4" y="569"/>
                  </a:lnTo>
                  <a:lnTo>
                    <a:pt x="1" y="559"/>
                  </a:lnTo>
                  <a:lnTo>
                    <a:pt x="0" y="548"/>
                  </a:lnTo>
                  <a:lnTo>
                    <a:pt x="0" y="60"/>
                  </a:lnTo>
                  <a:lnTo>
                    <a:pt x="1" y="46"/>
                  </a:lnTo>
                  <a:lnTo>
                    <a:pt x="4" y="35"/>
                  </a:lnTo>
                  <a:lnTo>
                    <a:pt x="7" y="29"/>
                  </a:lnTo>
                  <a:lnTo>
                    <a:pt x="9" y="25"/>
                  </a:lnTo>
                  <a:lnTo>
                    <a:pt x="11" y="21"/>
                  </a:lnTo>
                  <a:lnTo>
                    <a:pt x="14" y="16"/>
                  </a:lnTo>
                  <a:lnTo>
                    <a:pt x="18" y="12"/>
                  </a:lnTo>
                  <a:lnTo>
                    <a:pt x="23" y="9"/>
                  </a:lnTo>
                  <a:lnTo>
                    <a:pt x="27" y="7"/>
                  </a:lnTo>
                  <a:lnTo>
                    <a:pt x="31" y="5"/>
                  </a:lnTo>
                  <a:lnTo>
                    <a:pt x="36" y="2"/>
                  </a:lnTo>
                  <a:lnTo>
                    <a:pt x="42" y="1"/>
                  </a:lnTo>
                  <a:lnTo>
                    <a:pt x="47" y="0"/>
                  </a:lnTo>
                  <a:lnTo>
                    <a:pt x="54" y="0"/>
                  </a:lnTo>
                  <a:lnTo>
                    <a:pt x="849" y="0"/>
                  </a:lnTo>
                  <a:lnTo>
                    <a:pt x="854" y="0"/>
                  </a:lnTo>
                  <a:lnTo>
                    <a:pt x="860" y="1"/>
                  </a:lnTo>
                  <a:lnTo>
                    <a:pt x="866" y="2"/>
                  </a:lnTo>
                  <a:lnTo>
                    <a:pt x="870" y="4"/>
                  </a:lnTo>
                  <a:lnTo>
                    <a:pt x="875" y="7"/>
                  </a:lnTo>
                  <a:lnTo>
                    <a:pt x="880" y="9"/>
                  </a:lnTo>
                  <a:lnTo>
                    <a:pt x="884" y="12"/>
                  </a:lnTo>
                  <a:lnTo>
                    <a:pt x="887" y="16"/>
                  </a:lnTo>
                  <a:lnTo>
                    <a:pt x="890" y="21"/>
                  </a:lnTo>
                  <a:lnTo>
                    <a:pt x="894" y="25"/>
                  </a:lnTo>
                  <a:lnTo>
                    <a:pt x="896" y="29"/>
                  </a:lnTo>
                  <a:lnTo>
                    <a:pt x="898" y="35"/>
                  </a:lnTo>
                  <a:lnTo>
                    <a:pt x="900" y="46"/>
                  </a:lnTo>
                  <a:lnTo>
                    <a:pt x="901" y="60"/>
                  </a:lnTo>
                  <a:lnTo>
                    <a:pt x="901" y="548"/>
                  </a:lnTo>
                  <a:lnTo>
                    <a:pt x="900" y="558"/>
                  </a:lnTo>
                  <a:lnTo>
                    <a:pt x="897" y="569"/>
                  </a:lnTo>
                  <a:lnTo>
                    <a:pt x="892" y="577"/>
                  </a:lnTo>
                  <a:lnTo>
                    <a:pt x="886" y="585"/>
                  </a:lnTo>
                  <a:lnTo>
                    <a:pt x="878" y="592"/>
                  </a:lnTo>
                  <a:lnTo>
                    <a:pt x="869" y="596"/>
                  </a:lnTo>
                  <a:lnTo>
                    <a:pt x="859" y="600"/>
                  </a:lnTo>
                  <a:lnTo>
                    <a:pt x="849" y="601"/>
                  </a:lnTo>
                  <a:lnTo>
                    <a:pt x="286" y="601"/>
                  </a:lnTo>
                  <a:lnTo>
                    <a:pt x="115" y="732"/>
                  </a:lnTo>
                  <a:lnTo>
                    <a:pt x="110" y="735"/>
                  </a:lnTo>
                  <a:lnTo>
                    <a:pt x="105" y="735"/>
                  </a:lnTo>
                  <a:lnTo>
                    <a:pt x="105" y="7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8767E"/>
                </a:solidFill>
                <a:effectLst/>
                <a:uLnTx/>
                <a:uFillTx/>
                <a:latin typeface="Arial" charset="0"/>
                <a:ea typeface="+mn-ea"/>
                <a:cs typeface="+mn-cs"/>
              </a:endParaRPr>
            </a:p>
          </p:txBody>
        </p:sp>
        <p:sp>
          <p:nvSpPr>
            <p:cNvPr id="37" name="Freeform 11">
              <a:extLst>
                <a:ext uri="{FF2B5EF4-FFF2-40B4-BE49-F238E27FC236}">
                  <a16:creationId xmlns:a16="http://schemas.microsoft.com/office/drawing/2014/main" id="{AFF64BB2-72A9-42A2-84C2-C4F5C6060CC3}"/>
                </a:ext>
              </a:extLst>
            </p:cNvPr>
            <p:cNvSpPr>
              <a:spLocks noEditPoints="1"/>
            </p:cNvSpPr>
            <p:nvPr/>
          </p:nvSpPr>
          <p:spPr bwMode="auto">
            <a:xfrm>
              <a:off x="4981575" y="914401"/>
              <a:ext cx="22225" cy="20638"/>
            </a:xfrm>
            <a:custGeom>
              <a:avLst/>
              <a:gdLst>
                <a:gd name="T0" fmla="*/ 33 w 67"/>
                <a:gd name="T1" fmla="*/ 30 h 67"/>
                <a:gd name="T2" fmla="*/ 32 w 67"/>
                <a:gd name="T3" fmla="*/ 30 h 67"/>
                <a:gd name="T4" fmla="*/ 31 w 67"/>
                <a:gd name="T5" fmla="*/ 31 h 67"/>
                <a:gd name="T6" fmla="*/ 30 w 67"/>
                <a:gd name="T7" fmla="*/ 32 h 67"/>
                <a:gd name="T8" fmla="*/ 30 w 67"/>
                <a:gd name="T9" fmla="*/ 33 h 67"/>
                <a:gd name="T10" fmla="*/ 30 w 67"/>
                <a:gd name="T11" fmla="*/ 35 h 67"/>
                <a:gd name="T12" fmla="*/ 31 w 67"/>
                <a:gd name="T13" fmla="*/ 36 h 67"/>
                <a:gd name="T14" fmla="*/ 32 w 67"/>
                <a:gd name="T15" fmla="*/ 36 h 67"/>
                <a:gd name="T16" fmla="*/ 33 w 67"/>
                <a:gd name="T17" fmla="*/ 36 h 67"/>
                <a:gd name="T18" fmla="*/ 35 w 67"/>
                <a:gd name="T19" fmla="*/ 36 h 67"/>
                <a:gd name="T20" fmla="*/ 36 w 67"/>
                <a:gd name="T21" fmla="*/ 36 h 67"/>
                <a:gd name="T22" fmla="*/ 37 w 67"/>
                <a:gd name="T23" fmla="*/ 35 h 67"/>
                <a:gd name="T24" fmla="*/ 37 w 67"/>
                <a:gd name="T25" fmla="*/ 33 h 67"/>
                <a:gd name="T26" fmla="*/ 37 w 67"/>
                <a:gd name="T27" fmla="*/ 32 h 67"/>
                <a:gd name="T28" fmla="*/ 36 w 67"/>
                <a:gd name="T29" fmla="*/ 31 h 67"/>
                <a:gd name="T30" fmla="*/ 35 w 67"/>
                <a:gd name="T31" fmla="*/ 30 h 67"/>
                <a:gd name="T32" fmla="*/ 33 w 67"/>
                <a:gd name="T33" fmla="*/ 30 h 67"/>
                <a:gd name="T34" fmla="*/ 33 w 67"/>
                <a:gd name="T35" fmla="*/ 30 h 67"/>
                <a:gd name="T36" fmla="*/ 33 w 67"/>
                <a:gd name="T37" fmla="*/ 67 h 67"/>
                <a:gd name="T38" fmla="*/ 26 w 67"/>
                <a:gd name="T39" fmla="*/ 66 h 67"/>
                <a:gd name="T40" fmla="*/ 20 w 67"/>
                <a:gd name="T41" fmla="*/ 64 h 67"/>
                <a:gd name="T42" fmla="*/ 15 w 67"/>
                <a:gd name="T43" fmla="*/ 62 h 67"/>
                <a:gd name="T44" fmla="*/ 9 w 67"/>
                <a:gd name="T45" fmla="*/ 58 h 67"/>
                <a:gd name="T46" fmla="*/ 5 w 67"/>
                <a:gd name="T47" fmla="*/ 52 h 67"/>
                <a:gd name="T48" fmla="*/ 2 w 67"/>
                <a:gd name="T49" fmla="*/ 47 h 67"/>
                <a:gd name="T50" fmla="*/ 0 w 67"/>
                <a:gd name="T51" fmla="*/ 40 h 67"/>
                <a:gd name="T52" fmla="*/ 0 w 67"/>
                <a:gd name="T53" fmla="*/ 33 h 67"/>
                <a:gd name="T54" fmla="*/ 0 w 67"/>
                <a:gd name="T55" fmla="*/ 27 h 67"/>
                <a:gd name="T56" fmla="*/ 2 w 67"/>
                <a:gd name="T57" fmla="*/ 20 h 67"/>
                <a:gd name="T58" fmla="*/ 5 w 67"/>
                <a:gd name="T59" fmla="*/ 15 h 67"/>
                <a:gd name="T60" fmla="*/ 9 w 67"/>
                <a:gd name="T61" fmla="*/ 9 h 67"/>
                <a:gd name="T62" fmla="*/ 15 w 67"/>
                <a:gd name="T63" fmla="*/ 5 h 67"/>
                <a:gd name="T64" fmla="*/ 20 w 67"/>
                <a:gd name="T65" fmla="*/ 2 h 67"/>
                <a:gd name="T66" fmla="*/ 26 w 67"/>
                <a:gd name="T67" fmla="*/ 0 h 67"/>
                <a:gd name="T68" fmla="*/ 33 w 67"/>
                <a:gd name="T69" fmla="*/ 0 h 67"/>
                <a:gd name="T70" fmla="*/ 40 w 67"/>
                <a:gd name="T71" fmla="*/ 0 h 67"/>
                <a:gd name="T72" fmla="*/ 47 w 67"/>
                <a:gd name="T73" fmla="*/ 2 h 67"/>
                <a:gd name="T74" fmla="*/ 52 w 67"/>
                <a:gd name="T75" fmla="*/ 5 h 67"/>
                <a:gd name="T76" fmla="*/ 58 w 67"/>
                <a:gd name="T77" fmla="*/ 9 h 67"/>
                <a:gd name="T78" fmla="*/ 62 w 67"/>
                <a:gd name="T79" fmla="*/ 15 h 67"/>
                <a:gd name="T80" fmla="*/ 65 w 67"/>
                <a:gd name="T81" fmla="*/ 20 h 67"/>
                <a:gd name="T82" fmla="*/ 66 w 67"/>
                <a:gd name="T83" fmla="*/ 27 h 67"/>
                <a:gd name="T84" fmla="*/ 67 w 67"/>
                <a:gd name="T85" fmla="*/ 33 h 67"/>
                <a:gd name="T86" fmla="*/ 66 w 67"/>
                <a:gd name="T87" fmla="*/ 40 h 67"/>
                <a:gd name="T88" fmla="*/ 65 w 67"/>
                <a:gd name="T89" fmla="*/ 47 h 67"/>
                <a:gd name="T90" fmla="*/ 62 w 67"/>
                <a:gd name="T91" fmla="*/ 52 h 67"/>
                <a:gd name="T92" fmla="*/ 58 w 67"/>
                <a:gd name="T93" fmla="*/ 58 h 67"/>
                <a:gd name="T94" fmla="*/ 52 w 67"/>
                <a:gd name="T95" fmla="*/ 62 h 67"/>
                <a:gd name="T96" fmla="*/ 47 w 67"/>
                <a:gd name="T97" fmla="*/ 64 h 67"/>
                <a:gd name="T98" fmla="*/ 40 w 67"/>
                <a:gd name="T99" fmla="*/ 66 h 67"/>
                <a:gd name="T100" fmla="*/ 33 w 67"/>
                <a:gd name="T101" fmla="*/ 67 h 67"/>
                <a:gd name="T102" fmla="*/ 33 w 67"/>
                <a:gd name="T10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67">
                  <a:moveTo>
                    <a:pt x="33" y="30"/>
                  </a:moveTo>
                  <a:lnTo>
                    <a:pt x="32" y="30"/>
                  </a:lnTo>
                  <a:lnTo>
                    <a:pt x="31" y="31"/>
                  </a:lnTo>
                  <a:lnTo>
                    <a:pt x="30" y="32"/>
                  </a:lnTo>
                  <a:lnTo>
                    <a:pt x="30" y="33"/>
                  </a:lnTo>
                  <a:lnTo>
                    <a:pt x="30" y="35"/>
                  </a:lnTo>
                  <a:lnTo>
                    <a:pt x="31" y="36"/>
                  </a:lnTo>
                  <a:lnTo>
                    <a:pt x="32" y="36"/>
                  </a:lnTo>
                  <a:lnTo>
                    <a:pt x="33" y="36"/>
                  </a:lnTo>
                  <a:lnTo>
                    <a:pt x="35" y="36"/>
                  </a:lnTo>
                  <a:lnTo>
                    <a:pt x="36" y="36"/>
                  </a:lnTo>
                  <a:lnTo>
                    <a:pt x="37" y="35"/>
                  </a:lnTo>
                  <a:lnTo>
                    <a:pt x="37" y="33"/>
                  </a:lnTo>
                  <a:lnTo>
                    <a:pt x="37" y="32"/>
                  </a:lnTo>
                  <a:lnTo>
                    <a:pt x="36" y="31"/>
                  </a:lnTo>
                  <a:lnTo>
                    <a:pt x="35" y="30"/>
                  </a:lnTo>
                  <a:lnTo>
                    <a:pt x="33" y="30"/>
                  </a:lnTo>
                  <a:lnTo>
                    <a:pt x="33" y="30"/>
                  </a:lnTo>
                  <a:close/>
                  <a:moveTo>
                    <a:pt x="33" y="67"/>
                  </a:moveTo>
                  <a:lnTo>
                    <a:pt x="26" y="66"/>
                  </a:lnTo>
                  <a:lnTo>
                    <a:pt x="20" y="64"/>
                  </a:lnTo>
                  <a:lnTo>
                    <a:pt x="15" y="62"/>
                  </a:lnTo>
                  <a:lnTo>
                    <a:pt x="9" y="58"/>
                  </a:lnTo>
                  <a:lnTo>
                    <a:pt x="5" y="52"/>
                  </a:lnTo>
                  <a:lnTo>
                    <a:pt x="2" y="47"/>
                  </a:lnTo>
                  <a:lnTo>
                    <a:pt x="0" y="40"/>
                  </a:lnTo>
                  <a:lnTo>
                    <a:pt x="0" y="33"/>
                  </a:lnTo>
                  <a:lnTo>
                    <a:pt x="0" y="27"/>
                  </a:lnTo>
                  <a:lnTo>
                    <a:pt x="2" y="20"/>
                  </a:lnTo>
                  <a:lnTo>
                    <a:pt x="5" y="15"/>
                  </a:lnTo>
                  <a:lnTo>
                    <a:pt x="9" y="9"/>
                  </a:lnTo>
                  <a:lnTo>
                    <a:pt x="15" y="5"/>
                  </a:lnTo>
                  <a:lnTo>
                    <a:pt x="20" y="2"/>
                  </a:lnTo>
                  <a:lnTo>
                    <a:pt x="26" y="0"/>
                  </a:lnTo>
                  <a:lnTo>
                    <a:pt x="33" y="0"/>
                  </a:lnTo>
                  <a:lnTo>
                    <a:pt x="40" y="0"/>
                  </a:lnTo>
                  <a:lnTo>
                    <a:pt x="47" y="2"/>
                  </a:lnTo>
                  <a:lnTo>
                    <a:pt x="52" y="5"/>
                  </a:lnTo>
                  <a:lnTo>
                    <a:pt x="58" y="9"/>
                  </a:lnTo>
                  <a:lnTo>
                    <a:pt x="62" y="15"/>
                  </a:lnTo>
                  <a:lnTo>
                    <a:pt x="65" y="20"/>
                  </a:lnTo>
                  <a:lnTo>
                    <a:pt x="66" y="27"/>
                  </a:lnTo>
                  <a:lnTo>
                    <a:pt x="67" y="33"/>
                  </a:lnTo>
                  <a:lnTo>
                    <a:pt x="66" y="40"/>
                  </a:lnTo>
                  <a:lnTo>
                    <a:pt x="65" y="47"/>
                  </a:lnTo>
                  <a:lnTo>
                    <a:pt x="62" y="52"/>
                  </a:lnTo>
                  <a:lnTo>
                    <a:pt x="58" y="58"/>
                  </a:lnTo>
                  <a:lnTo>
                    <a:pt x="52" y="62"/>
                  </a:lnTo>
                  <a:lnTo>
                    <a:pt x="47" y="64"/>
                  </a:lnTo>
                  <a:lnTo>
                    <a:pt x="40" y="66"/>
                  </a:lnTo>
                  <a:lnTo>
                    <a:pt x="33" y="67"/>
                  </a:lnTo>
                  <a:lnTo>
                    <a:pt x="3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8767E"/>
                </a:solidFill>
                <a:effectLst/>
                <a:uLnTx/>
                <a:uFillTx/>
                <a:latin typeface="Arial" charset="0"/>
                <a:ea typeface="+mn-ea"/>
                <a:cs typeface="+mn-cs"/>
              </a:endParaRPr>
            </a:p>
          </p:txBody>
        </p:sp>
        <p:sp>
          <p:nvSpPr>
            <p:cNvPr id="38" name="Freeform 12">
              <a:extLst>
                <a:ext uri="{FF2B5EF4-FFF2-40B4-BE49-F238E27FC236}">
                  <a16:creationId xmlns:a16="http://schemas.microsoft.com/office/drawing/2014/main" id="{0D50E5F5-E0A2-4B5C-B6A1-83E1714CAE45}"/>
                </a:ext>
              </a:extLst>
            </p:cNvPr>
            <p:cNvSpPr>
              <a:spLocks noEditPoints="1"/>
            </p:cNvSpPr>
            <p:nvPr/>
          </p:nvSpPr>
          <p:spPr bwMode="auto">
            <a:xfrm>
              <a:off x="5078413" y="914401"/>
              <a:ext cx="20638" cy="20638"/>
            </a:xfrm>
            <a:custGeom>
              <a:avLst/>
              <a:gdLst>
                <a:gd name="T0" fmla="*/ 34 w 67"/>
                <a:gd name="T1" fmla="*/ 30 h 67"/>
                <a:gd name="T2" fmla="*/ 32 w 67"/>
                <a:gd name="T3" fmla="*/ 30 h 67"/>
                <a:gd name="T4" fmla="*/ 31 w 67"/>
                <a:gd name="T5" fmla="*/ 31 h 67"/>
                <a:gd name="T6" fmla="*/ 30 w 67"/>
                <a:gd name="T7" fmla="*/ 32 h 67"/>
                <a:gd name="T8" fmla="*/ 30 w 67"/>
                <a:gd name="T9" fmla="*/ 33 h 67"/>
                <a:gd name="T10" fmla="*/ 30 w 67"/>
                <a:gd name="T11" fmla="*/ 35 h 67"/>
                <a:gd name="T12" fmla="*/ 31 w 67"/>
                <a:gd name="T13" fmla="*/ 36 h 67"/>
                <a:gd name="T14" fmla="*/ 32 w 67"/>
                <a:gd name="T15" fmla="*/ 36 h 67"/>
                <a:gd name="T16" fmla="*/ 34 w 67"/>
                <a:gd name="T17" fmla="*/ 36 h 67"/>
                <a:gd name="T18" fmla="*/ 35 w 67"/>
                <a:gd name="T19" fmla="*/ 36 h 67"/>
                <a:gd name="T20" fmla="*/ 36 w 67"/>
                <a:gd name="T21" fmla="*/ 36 h 67"/>
                <a:gd name="T22" fmla="*/ 37 w 67"/>
                <a:gd name="T23" fmla="*/ 35 h 67"/>
                <a:gd name="T24" fmla="*/ 37 w 67"/>
                <a:gd name="T25" fmla="*/ 33 h 67"/>
                <a:gd name="T26" fmla="*/ 37 w 67"/>
                <a:gd name="T27" fmla="*/ 32 h 67"/>
                <a:gd name="T28" fmla="*/ 36 w 67"/>
                <a:gd name="T29" fmla="*/ 31 h 67"/>
                <a:gd name="T30" fmla="*/ 35 w 67"/>
                <a:gd name="T31" fmla="*/ 30 h 67"/>
                <a:gd name="T32" fmla="*/ 34 w 67"/>
                <a:gd name="T33" fmla="*/ 30 h 67"/>
                <a:gd name="T34" fmla="*/ 34 w 67"/>
                <a:gd name="T35" fmla="*/ 30 h 67"/>
                <a:gd name="T36" fmla="*/ 34 w 67"/>
                <a:gd name="T37" fmla="*/ 67 h 67"/>
                <a:gd name="T38" fmla="*/ 26 w 67"/>
                <a:gd name="T39" fmla="*/ 66 h 67"/>
                <a:gd name="T40" fmla="*/ 20 w 67"/>
                <a:gd name="T41" fmla="*/ 64 h 67"/>
                <a:gd name="T42" fmla="*/ 15 w 67"/>
                <a:gd name="T43" fmla="*/ 62 h 67"/>
                <a:gd name="T44" fmla="*/ 9 w 67"/>
                <a:gd name="T45" fmla="*/ 58 h 67"/>
                <a:gd name="T46" fmla="*/ 5 w 67"/>
                <a:gd name="T47" fmla="*/ 52 h 67"/>
                <a:gd name="T48" fmla="*/ 2 w 67"/>
                <a:gd name="T49" fmla="*/ 47 h 67"/>
                <a:gd name="T50" fmla="*/ 0 w 67"/>
                <a:gd name="T51" fmla="*/ 40 h 67"/>
                <a:gd name="T52" fmla="*/ 0 w 67"/>
                <a:gd name="T53" fmla="*/ 33 h 67"/>
                <a:gd name="T54" fmla="*/ 0 w 67"/>
                <a:gd name="T55" fmla="*/ 27 h 67"/>
                <a:gd name="T56" fmla="*/ 2 w 67"/>
                <a:gd name="T57" fmla="*/ 20 h 67"/>
                <a:gd name="T58" fmla="*/ 5 w 67"/>
                <a:gd name="T59" fmla="*/ 15 h 67"/>
                <a:gd name="T60" fmla="*/ 9 w 67"/>
                <a:gd name="T61" fmla="*/ 9 h 67"/>
                <a:gd name="T62" fmla="*/ 15 w 67"/>
                <a:gd name="T63" fmla="*/ 5 h 67"/>
                <a:gd name="T64" fmla="*/ 20 w 67"/>
                <a:gd name="T65" fmla="*/ 2 h 67"/>
                <a:gd name="T66" fmla="*/ 26 w 67"/>
                <a:gd name="T67" fmla="*/ 0 h 67"/>
                <a:gd name="T68" fmla="*/ 34 w 67"/>
                <a:gd name="T69" fmla="*/ 0 h 67"/>
                <a:gd name="T70" fmla="*/ 40 w 67"/>
                <a:gd name="T71" fmla="*/ 0 h 67"/>
                <a:gd name="T72" fmla="*/ 47 w 67"/>
                <a:gd name="T73" fmla="*/ 2 h 67"/>
                <a:gd name="T74" fmla="*/ 52 w 67"/>
                <a:gd name="T75" fmla="*/ 5 h 67"/>
                <a:gd name="T76" fmla="*/ 57 w 67"/>
                <a:gd name="T77" fmla="*/ 9 h 67"/>
                <a:gd name="T78" fmla="*/ 62 w 67"/>
                <a:gd name="T79" fmla="*/ 15 h 67"/>
                <a:gd name="T80" fmla="*/ 65 w 67"/>
                <a:gd name="T81" fmla="*/ 20 h 67"/>
                <a:gd name="T82" fmla="*/ 67 w 67"/>
                <a:gd name="T83" fmla="*/ 27 h 67"/>
                <a:gd name="T84" fmla="*/ 67 w 67"/>
                <a:gd name="T85" fmla="*/ 33 h 67"/>
                <a:gd name="T86" fmla="*/ 67 w 67"/>
                <a:gd name="T87" fmla="*/ 40 h 67"/>
                <a:gd name="T88" fmla="*/ 65 w 67"/>
                <a:gd name="T89" fmla="*/ 47 h 67"/>
                <a:gd name="T90" fmla="*/ 62 w 67"/>
                <a:gd name="T91" fmla="*/ 52 h 67"/>
                <a:gd name="T92" fmla="*/ 57 w 67"/>
                <a:gd name="T93" fmla="*/ 58 h 67"/>
                <a:gd name="T94" fmla="*/ 52 w 67"/>
                <a:gd name="T95" fmla="*/ 62 h 67"/>
                <a:gd name="T96" fmla="*/ 47 w 67"/>
                <a:gd name="T97" fmla="*/ 64 h 67"/>
                <a:gd name="T98" fmla="*/ 40 w 67"/>
                <a:gd name="T99" fmla="*/ 66 h 67"/>
                <a:gd name="T100" fmla="*/ 34 w 67"/>
                <a:gd name="T101" fmla="*/ 67 h 67"/>
                <a:gd name="T102" fmla="*/ 34 w 67"/>
                <a:gd name="T10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67">
                  <a:moveTo>
                    <a:pt x="34" y="30"/>
                  </a:moveTo>
                  <a:lnTo>
                    <a:pt x="32" y="30"/>
                  </a:lnTo>
                  <a:lnTo>
                    <a:pt x="31" y="31"/>
                  </a:lnTo>
                  <a:lnTo>
                    <a:pt x="30" y="32"/>
                  </a:lnTo>
                  <a:lnTo>
                    <a:pt x="30" y="33"/>
                  </a:lnTo>
                  <a:lnTo>
                    <a:pt x="30" y="35"/>
                  </a:lnTo>
                  <a:lnTo>
                    <a:pt x="31" y="36"/>
                  </a:lnTo>
                  <a:lnTo>
                    <a:pt x="32" y="36"/>
                  </a:lnTo>
                  <a:lnTo>
                    <a:pt x="34" y="36"/>
                  </a:lnTo>
                  <a:lnTo>
                    <a:pt x="35" y="36"/>
                  </a:lnTo>
                  <a:lnTo>
                    <a:pt x="36" y="36"/>
                  </a:lnTo>
                  <a:lnTo>
                    <a:pt x="37" y="35"/>
                  </a:lnTo>
                  <a:lnTo>
                    <a:pt x="37" y="33"/>
                  </a:lnTo>
                  <a:lnTo>
                    <a:pt x="37" y="32"/>
                  </a:lnTo>
                  <a:lnTo>
                    <a:pt x="36" y="31"/>
                  </a:lnTo>
                  <a:lnTo>
                    <a:pt x="35" y="30"/>
                  </a:lnTo>
                  <a:lnTo>
                    <a:pt x="34" y="30"/>
                  </a:lnTo>
                  <a:lnTo>
                    <a:pt x="34" y="30"/>
                  </a:lnTo>
                  <a:close/>
                  <a:moveTo>
                    <a:pt x="34" y="67"/>
                  </a:moveTo>
                  <a:lnTo>
                    <a:pt x="26" y="66"/>
                  </a:lnTo>
                  <a:lnTo>
                    <a:pt x="20" y="64"/>
                  </a:lnTo>
                  <a:lnTo>
                    <a:pt x="15" y="62"/>
                  </a:lnTo>
                  <a:lnTo>
                    <a:pt x="9" y="58"/>
                  </a:lnTo>
                  <a:lnTo>
                    <a:pt x="5" y="52"/>
                  </a:lnTo>
                  <a:lnTo>
                    <a:pt x="2" y="47"/>
                  </a:lnTo>
                  <a:lnTo>
                    <a:pt x="0" y="40"/>
                  </a:lnTo>
                  <a:lnTo>
                    <a:pt x="0" y="33"/>
                  </a:lnTo>
                  <a:lnTo>
                    <a:pt x="0" y="27"/>
                  </a:lnTo>
                  <a:lnTo>
                    <a:pt x="2" y="20"/>
                  </a:lnTo>
                  <a:lnTo>
                    <a:pt x="5" y="15"/>
                  </a:lnTo>
                  <a:lnTo>
                    <a:pt x="9" y="9"/>
                  </a:lnTo>
                  <a:lnTo>
                    <a:pt x="15" y="5"/>
                  </a:lnTo>
                  <a:lnTo>
                    <a:pt x="20" y="2"/>
                  </a:lnTo>
                  <a:lnTo>
                    <a:pt x="26" y="0"/>
                  </a:lnTo>
                  <a:lnTo>
                    <a:pt x="34" y="0"/>
                  </a:lnTo>
                  <a:lnTo>
                    <a:pt x="40" y="0"/>
                  </a:lnTo>
                  <a:lnTo>
                    <a:pt x="47" y="2"/>
                  </a:lnTo>
                  <a:lnTo>
                    <a:pt x="52" y="5"/>
                  </a:lnTo>
                  <a:lnTo>
                    <a:pt x="57" y="9"/>
                  </a:lnTo>
                  <a:lnTo>
                    <a:pt x="62" y="15"/>
                  </a:lnTo>
                  <a:lnTo>
                    <a:pt x="65" y="20"/>
                  </a:lnTo>
                  <a:lnTo>
                    <a:pt x="67" y="27"/>
                  </a:lnTo>
                  <a:lnTo>
                    <a:pt x="67" y="33"/>
                  </a:lnTo>
                  <a:lnTo>
                    <a:pt x="67" y="40"/>
                  </a:lnTo>
                  <a:lnTo>
                    <a:pt x="65" y="47"/>
                  </a:lnTo>
                  <a:lnTo>
                    <a:pt x="62" y="52"/>
                  </a:lnTo>
                  <a:lnTo>
                    <a:pt x="57" y="58"/>
                  </a:lnTo>
                  <a:lnTo>
                    <a:pt x="52" y="62"/>
                  </a:lnTo>
                  <a:lnTo>
                    <a:pt x="47" y="64"/>
                  </a:lnTo>
                  <a:lnTo>
                    <a:pt x="40" y="66"/>
                  </a:lnTo>
                  <a:lnTo>
                    <a:pt x="34" y="67"/>
                  </a:lnTo>
                  <a:lnTo>
                    <a:pt x="34"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8767E"/>
                </a:solidFill>
                <a:effectLst/>
                <a:uLnTx/>
                <a:uFillTx/>
                <a:latin typeface="Arial" charset="0"/>
                <a:ea typeface="+mn-ea"/>
                <a:cs typeface="+mn-cs"/>
              </a:endParaRPr>
            </a:p>
          </p:txBody>
        </p:sp>
        <p:sp>
          <p:nvSpPr>
            <p:cNvPr id="39" name="Freeform 13">
              <a:extLst>
                <a:ext uri="{FF2B5EF4-FFF2-40B4-BE49-F238E27FC236}">
                  <a16:creationId xmlns:a16="http://schemas.microsoft.com/office/drawing/2014/main" id="{1136ECFA-9B1F-4E3C-8F52-A4746EFF3931}"/>
                </a:ext>
              </a:extLst>
            </p:cNvPr>
            <p:cNvSpPr>
              <a:spLocks noEditPoints="1"/>
            </p:cNvSpPr>
            <p:nvPr/>
          </p:nvSpPr>
          <p:spPr bwMode="auto">
            <a:xfrm>
              <a:off x="5029200" y="914401"/>
              <a:ext cx="22225" cy="20638"/>
            </a:xfrm>
            <a:custGeom>
              <a:avLst/>
              <a:gdLst>
                <a:gd name="T0" fmla="*/ 34 w 68"/>
                <a:gd name="T1" fmla="*/ 30 h 67"/>
                <a:gd name="T2" fmla="*/ 33 w 68"/>
                <a:gd name="T3" fmla="*/ 30 h 67"/>
                <a:gd name="T4" fmla="*/ 31 w 68"/>
                <a:gd name="T5" fmla="*/ 31 h 67"/>
                <a:gd name="T6" fmla="*/ 31 w 68"/>
                <a:gd name="T7" fmla="*/ 32 h 67"/>
                <a:gd name="T8" fmla="*/ 30 w 68"/>
                <a:gd name="T9" fmla="*/ 33 h 67"/>
                <a:gd name="T10" fmla="*/ 31 w 68"/>
                <a:gd name="T11" fmla="*/ 35 h 67"/>
                <a:gd name="T12" fmla="*/ 31 w 68"/>
                <a:gd name="T13" fmla="*/ 36 h 67"/>
                <a:gd name="T14" fmla="*/ 33 w 68"/>
                <a:gd name="T15" fmla="*/ 36 h 67"/>
                <a:gd name="T16" fmla="*/ 34 w 68"/>
                <a:gd name="T17" fmla="*/ 36 h 67"/>
                <a:gd name="T18" fmla="*/ 35 w 68"/>
                <a:gd name="T19" fmla="*/ 36 h 67"/>
                <a:gd name="T20" fmla="*/ 36 w 68"/>
                <a:gd name="T21" fmla="*/ 36 h 67"/>
                <a:gd name="T22" fmla="*/ 37 w 68"/>
                <a:gd name="T23" fmla="*/ 35 h 67"/>
                <a:gd name="T24" fmla="*/ 38 w 68"/>
                <a:gd name="T25" fmla="*/ 33 h 67"/>
                <a:gd name="T26" fmla="*/ 37 w 68"/>
                <a:gd name="T27" fmla="*/ 32 h 67"/>
                <a:gd name="T28" fmla="*/ 37 w 68"/>
                <a:gd name="T29" fmla="*/ 31 h 67"/>
                <a:gd name="T30" fmla="*/ 35 w 68"/>
                <a:gd name="T31" fmla="*/ 30 h 67"/>
                <a:gd name="T32" fmla="*/ 34 w 68"/>
                <a:gd name="T33" fmla="*/ 30 h 67"/>
                <a:gd name="T34" fmla="*/ 34 w 68"/>
                <a:gd name="T35" fmla="*/ 30 h 67"/>
                <a:gd name="T36" fmla="*/ 34 w 68"/>
                <a:gd name="T37" fmla="*/ 67 h 67"/>
                <a:gd name="T38" fmla="*/ 27 w 68"/>
                <a:gd name="T39" fmla="*/ 66 h 67"/>
                <a:gd name="T40" fmla="*/ 21 w 68"/>
                <a:gd name="T41" fmla="*/ 64 h 67"/>
                <a:gd name="T42" fmla="*/ 15 w 68"/>
                <a:gd name="T43" fmla="*/ 62 h 67"/>
                <a:gd name="T44" fmla="*/ 10 w 68"/>
                <a:gd name="T45" fmla="*/ 58 h 67"/>
                <a:gd name="T46" fmla="*/ 6 w 68"/>
                <a:gd name="T47" fmla="*/ 52 h 67"/>
                <a:gd name="T48" fmla="*/ 3 w 68"/>
                <a:gd name="T49" fmla="*/ 47 h 67"/>
                <a:gd name="T50" fmla="*/ 1 w 68"/>
                <a:gd name="T51" fmla="*/ 40 h 67"/>
                <a:gd name="T52" fmla="*/ 0 w 68"/>
                <a:gd name="T53" fmla="*/ 33 h 67"/>
                <a:gd name="T54" fmla="*/ 1 w 68"/>
                <a:gd name="T55" fmla="*/ 27 h 67"/>
                <a:gd name="T56" fmla="*/ 3 w 68"/>
                <a:gd name="T57" fmla="*/ 20 h 67"/>
                <a:gd name="T58" fmla="*/ 6 w 68"/>
                <a:gd name="T59" fmla="*/ 15 h 67"/>
                <a:gd name="T60" fmla="*/ 10 w 68"/>
                <a:gd name="T61" fmla="*/ 9 h 67"/>
                <a:gd name="T62" fmla="*/ 15 w 68"/>
                <a:gd name="T63" fmla="*/ 5 h 67"/>
                <a:gd name="T64" fmla="*/ 21 w 68"/>
                <a:gd name="T65" fmla="*/ 2 h 67"/>
                <a:gd name="T66" fmla="*/ 27 w 68"/>
                <a:gd name="T67" fmla="*/ 0 h 67"/>
                <a:gd name="T68" fmla="*/ 34 w 68"/>
                <a:gd name="T69" fmla="*/ 0 h 67"/>
                <a:gd name="T70" fmla="*/ 40 w 68"/>
                <a:gd name="T71" fmla="*/ 0 h 67"/>
                <a:gd name="T72" fmla="*/ 47 w 68"/>
                <a:gd name="T73" fmla="*/ 2 h 67"/>
                <a:gd name="T74" fmla="*/ 53 w 68"/>
                <a:gd name="T75" fmla="*/ 5 h 67"/>
                <a:gd name="T76" fmla="*/ 57 w 68"/>
                <a:gd name="T77" fmla="*/ 9 h 67"/>
                <a:gd name="T78" fmla="*/ 62 w 68"/>
                <a:gd name="T79" fmla="*/ 15 h 67"/>
                <a:gd name="T80" fmla="*/ 65 w 68"/>
                <a:gd name="T81" fmla="*/ 20 h 67"/>
                <a:gd name="T82" fmla="*/ 67 w 68"/>
                <a:gd name="T83" fmla="*/ 27 h 67"/>
                <a:gd name="T84" fmla="*/ 68 w 68"/>
                <a:gd name="T85" fmla="*/ 33 h 67"/>
                <a:gd name="T86" fmla="*/ 67 w 68"/>
                <a:gd name="T87" fmla="*/ 40 h 67"/>
                <a:gd name="T88" fmla="*/ 65 w 68"/>
                <a:gd name="T89" fmla="*/ 47 h 67"/>
                <a:gd name="T90" fmla="*/ 62 w 68"/>
                <a:gd name="T91" fmla="*/ 52 h 67"/>
                <a:gd name="T92" fmla="*/ 57 w 68"/>
                <a:gd name="T93" fmla="*/ 58 h 67"/>
                <a:gd name="T94" fmla="*/ 53 w 68"/>
                <a:gd name="T95" fmla="*/ 62 h 67"/>
                <a:gd name="T96" fmla="*/ 47 w 68"/>
                <a:gd name="T97" fmla="*/ 64 h 67"/>
                <a:gd name="T98" fmla="*/ 40 w 68"/>
                <a:gd name="T99" fmla="*/ 66 h 67"/>
                <a:gd name="T100" fmla="*/ 34 w 68"/>
                <a:gd name="T101" fmla="*/ 67 h 67"/>
                <a:gd name="T102" fmla="*/ 34 w 68"/>
                <a:gd name="T10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 h="67">
                  <a:moveTo>
                    <a:pt x="34" y="30"/>
                  </a:moveTo>
                  <a:lnTo>
                    <a:pt x="33" y="30"/>
                  </a:lnTo>
                  <a:lnTo>
                    <a:pt x="31" y="31"/>
                  </a:lnTo>
                  <a:lnTo>
                    <a:pt x="31" y="32"/>
                  </a:lnTo>
                  <a:lnTo>
                    <a:pt x="30" y="33"/>
                  </a:lnTo>
                  <a:lnTo>
                    <a:pt x="31" y="35"/>
                  </a:lnTo>
                  <a:lnTo>
                    <a:pt x="31" y="36"/>
                  </a:lnTo>
                  <a:lnTo>
                    <a:pt x="33" y="36"/>
                  </a:lnTo>
                  <a:lnTo>
                    <a:pt x="34" y="36"/>
                  </a:lnTo>
                  <a:lnTo>
                    <a:pt x="35" y="36"/>
                  </a:lnTo>
                  <a:lnTo>
                    <a:pt x="36" y="36"/>
                  </a:lnTo>
                  <a:lnTo>
                    <a:pt x="37" y="35"/>
                  </a:lnTo>
                  <a:lnTo>
                    <a:pt x="38" y="33"/>
                  </a:lnTo>
                  <a:lnTo>
                    <a:pt x="37" y="32"/>
                  </a:lnTo>
                  <a:lnTo>
                    <a:pt x="37" y="31"/>
                  </a:lnTo>
                  <a:lnTo>
                    <a:pt x="35" y="30"/>
                  </a:lnTo>
                  <a:lnTo>
                    <a:pt x="34" y="30"/>
                  </a:lnTo>
                  <a:lnTo>
                    <a:pt x="34" y="30"/>
                  </a:lnTo>
                  <a:close/>
                  <a:moveTo>
                    <a:pt x="34" y="67"/>
                  </a:moveTo>
                  <a:lnTo>
                    <a:pt x="27" y="66"/>
                  </a:lnTo>
                  <a:lnTo>
                    <a:pt x="21" y="64"/>
                  </a:lnTo>
                  <a:lnTo>
                    <a:pt x="15" y="62"/>
                  </a:lnTo>
                  <a:lnTo>
                    <a:pt x="10" y="58"/>
                  </a:lnTo>
                  <a:lnTo>
                    <a:pt x="6" y="52"/>
                  </a:lnTo>
                  <a:lnTo>
                    <a:pt x="3" y="47"/>
                  </a:lnTo>
                  <a:lnTo>
                    <a:pt x="1" y="40"/>
                  </a:lnTo>
                  <a:lnTo>
                    <a:pt x="0" y="33"/>
                  </a:lnTo>
                  <a:lnTo>
                    <a:pt x="1" y="27"/>
                  </a:lnTo>
                  <a:lnTo>
                    <a:pt x="3" y="20"/>
                  </a:lnTo>
                  <a:lnTo>
                    <a:pt x="6" y="15"/>
                  </a:lnTo>
                  <a:lnTo>
                    <a:pt x="10" y="9"/>
                  </a:lnTo>
                  <a:lnTo>
                    <a:pt x="15" y="5"/>
                  </a:lnTo>
                  <a:lnTo>
                    <a:pt x="21" y="2"/>
                  </a:lnTo>
                  <a:lnTo>
                    <a:pt x="27" y="0"/>
                  </a:lnTo>
                  <a:lnTo>
                    <a:pt x="34" y="0"/>
                  </a:lnTo>
                  <a:lnTo>
                    <a:pt x="40" y="0"/>
                  </a:lnTo>
                  <a:lnTo>
                    <a:pt x="47" y="2"/>
                  </a:lnTo>
                  <a:lnTo>
                    <a:pt x="53" y="5"/>
                  </a:lnTo>
                  <a:lnTo>
                    <a:pt x="57" y="9"/>
                  </a:lnTo>
                  <a:lnTo>
                    <a:pt x="62" y="15"/>
                  </a:lnTo>
                  <a:lnTo>
                    <a:pt x="65" y="20"/>
                  </a:lnTo>
                  <a:lnTo>
                    <a:pt x="67" y="27"/>
                  </a:lnTo>
                  <a:lnTo>
                    <a:pt x="68" y="33"/>
                  </a:lnTo>
                  <a:lnTo>
                    <a:pt x="67" y="40"/>
                  </a:lnTo>
                  <a:lnTo>
                    <a:pt x="65" y="47"/>
                  </a:lnTo>
                  <a:lnTo>
                    <a:pt x="62" y="52"/>
                  </a:lnTo>
                  <a:lnTo>
                    <a:pt x="57" y="58"/>
                  </a:lnTo>
                  <a:lnTo>
                    <a:pt x="53" y="62"/>
                  </a:lnTo>
                  <a:lnTo>
                    <a:pt x="47" y="64"/>
                  </a:lnTo>
                  <a:lnTo>
                    <a:pt x="40" y="66"/>
                  </a:lnTo>
                  <a:lnTo>
                    <a:pt x="34" y="67"/>
                  </a:lnTo>
                  <a:lnTo>
                    <a:pt x="34"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8767E"/>
                </a:solidFill>
                <a:effectLst/>
                <a:uLnTx/>
                <a:uFillTx/>
                <a:latin typeface="Arial" charset="0"/>
                <a:ea typeface="+mn-ea"/>
                <a:cs typeface="+mn-cs"/>
              </a:endParaRPr>
            </a:p>
          </p:txBody>
        </p:sp>
      </p:grpSp>
      <p:cxnSp>
        <p:nvCxnSpPr>
          <p:cNvPr id="42" name="Straight Connector 41">
            <a:extLst>
              <a:ext uri="{FF2B5EF4-FFF2-40B4-BE49-F238E27FC236}">
                <a16:creationId xmlns:a16="http://schemas.microsoft.com/office/drawing/2014/main" id="{9D0CB2C7-936F-4760-800C-72698E424787}"/>
              </a:ext>
            </a:extLst>
          </p:cNvPr>
          <p:cNvCxnSpPr/>
          <p:nvPr/>
        </p:nvCxnSpPr>
        <p:spPr>
          <a:xfrm>
            <a:off x="6216165" y="3162041"/>
            <a:ext cx="5137635"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E0D0DA-703A-407E-B945-286FA51596B1}"/>
              </a:ext>
            </a:extLst>
          </p:cNvPr>
          <p:cNvCxnSpPr/>
          <p:nvPr/>
        </p:nvCxnSpPr>
        <p:spPr>
          <a:xfrm>
            <a:off x="6216165" y="4773852"/>
            <a:ext cx="5137635"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44" name="Footer Placeholder 3">
            <a:extLst>
              <a:ext uri="{FF2B5EF4-FFF2-40B4-BE49-F238E27FC236}">
                <a16:creationId xmlns:a16="http://schemas.microsoft.com/office/drawing/2014/main" id="{4C9931FF-4AA6-4CC4-B7C9-A6FAC01A89A2}"/>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p>
        </p:txBody>
      </p:sp>
    </p:spTree>
    <p:extLst>
      <p:ext uri="{BB962C8B-B14F-4D97-AF65-F5344CB8AC3E}">
        <p14:creationId xmlns:p14="http://schemas.microsoft.com/office/powerpoint/2010/main" val="3653294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1D4D9057-53AF-4141-A233-072A8599C64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2" imgH="530" progId="TCLayout.ActiveDocument.1">
                  <p:embed/>
                </p:oleObj>
              </mc:Choice>
              <mc:Fallback>
                <p:oleObj name="think-cell Slide" r:id="rId4" imgW="532" imgH="530" progId="TCLayout.ActiveDocument.1">
                  <p:embed/>
                  <p:pic>
                    <p:nvPicPr>
                      <p:cNvPr id="16" name="Object 15" hidden="1">
                        <a:extLst>
                          <a:ext uri="{FF2B5EF4-FFF2-40B4-BE49-F238E27FC236}">
                            <a16:creationId xmlns:a16="http://schemas.microsoft.com/office/drawing/2014/main" id="{1D4D9057-53AF-4141-A233-072A8599C6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6" name="Isosceles Triangle 115">
            <a:extLst>
              <a:ext uri="{FF2B5EF4-FFF2-40B4-BE49-F238E27FC236}">
                <a16:creationId xmlns:a16="http://schemas.microsoft.com/office/drawing/2014/main" id="{17F187DA-B2BD-40D1-8C03-9BCDA72580FD}"/>
              </a:ext>
            </a:extLst>
          </p:cNvPr>
          <p:cNvSpPr/>
          <p:nvPr/>
        </p:nvSpPr>
        <p:spPr>
          <a:xfrm rot="10800000">
            <a:off x="3614055" y="5328539"/>
            <a:ext cx="371041" cy="462659"/>
          </a:xfrm>
          <a:prstGeom prst="triangle">
            <a:avLst>
              <a:gd name="adj" fmla="val 100000"/>
            </a:avLst>
          </a:prstGeom>
          <a:solidFill>
            <a:schemeClr val="tx2">
              <a:lumMod val="75000"/>
            </a:schemeClr>
          </a:solidFill>
          <a:ln>
            <a:noFill/>
          </a:ln>
        </p:spPr>
        <p:txBody>
          <a:bodyPr rtlCol="0" anchor="ctr">
            <a:noAutofit/>
          </a:bodyPr>
          <a:lstStyle/>
          <a:p>
            <a:pPr algn="ctr"/>
            <a:endParaRPr lang="da-DK" sz="7200" b="1" spc="-300" dirty="0">
              <a:solidFill>
                <a:schemeClr val="bg1"/>
              </a:solidFill>
            </a:endParaRPr>
          </a:p>
        </p:txBody>
      </p:sp>
      <p:sp>
        <p:nvSpPr>
          <p:cNvPr id="115" name="Isosceles Triangle 114">
            <a:extLst>
              <a:ext uri="{FF2B5EF4-FFF2-40B4-BE49-F238E27FC236}">
                <a16:creationId xmlns:a16="http://schemas.microsoft.com/office/drawing/2014/main" id="{C27E44A1-938F-4295-ABF1-4C55B9748710}"/>
              </a:ext>
            </a:extLst>
          </p:cNvPr>
          <p:cNvSpPr/>
          <p:nvPr/>
        </p:nvSpPr>
        <p:spPr>
          <a:xfrm>
            <a:off x="3614056" y="2075544"/>
            <a:ext cx="371041" cy="1004275"/>
          </a:xfrm>
          <a:prstGeom prst="triangle">
            <a:avLst>
              <a:gd name="adj" fmla="val 0"/>
            </a:avLst>
          </a:prstGeom>
          <a:solidFill>
            <a:schemeClr val="tx2">
              <a:lumMod val="75000"/>
            </a:schemeClr>
          </a:solidFill>
          <a:ln>
            <a:noFill/>
          </a:ln>
        </p:spPr>
        <p:txBody>
          <a:bodyPr rtlCol="0" anchor="ctr">
            <a:noAutofit/>
          </a:bodyPr>
          <a:lstStyle/>
          <a:p>
            <a:pPr algn="ctr"/>
            <a:endParaRPr lang="da-DK" sz="7200" b="1" spc="-300" dirty="0">
              <a:solidFill>
                <a:schemeClr val="bg1"/>
              </a:solidFill>
            </a:endParaRPr>
          </a:p>
        </p:txBody>
      </p:sp>
      <p:sp>
        <p:nvSpPr>
          <p:cNvPr id="2" name="Title 1">
            <a:extLst>
              <a:ext uri="{FF2B5EF4-FFF2-40B4-BE49-F238E27FC236}">
                <a16:creationId xmlns:a16="http://schemas.microsoft.com/office/drawing/2014/main" id="{EBFDFCA0-E5B5-4DA9-A6AB-F515A92FC2C6}"/>
              </a:ext>
            </a:extLst>
          </p:cNvPr>
          <p:cNvSpPr>
            <a:spLocks noGrp="1"/>
          </p:cNvSpPr>
          <p:nvPr>
            <p:ph type="title"/>
          </p:nvPr>
        </p:nvSpPr>
        <p:spPr/>
        <p:txBody>
          <a:bodyPr vert="horz"/>
          <a:lstStyle/>
          <a:p>
            <a:r>
              <a:rPr lang="en-US" dirty="0"/>
              <a:t>Provider Support</a:t>
            </a:r>
          </a:p>
        </p:txBody>
      </p:sp>
      <p:sp>
        <p:nvSpPr>
          <p:cNvPr id="4" name="Slide Number Placeholder 3">
            <a:extLst>
              <a:ext uri="{FF2B5EF4-FFF2-40B4-BE49-F238E27FC236}">
                <a16:creationId xmlns:a16="http://schemas.microsoft.com/office/drawing/2014/main" id="{31AF2170-5022-4AD8-9FF7-3CF6C5CEA4FD}"/>
              </a:ext>
            </a:extLst>
          </p:cNvPr>
          <p:cNvSpPr>
            <a:spLocks noGrp="1"/>
          </p:cNvSpPr>
          <p:nvPr>
            <p:ph type="sldNum" sz="quarter" idx="10"/>
          </p:nvPr>
        </p:nvSpPr>
        <p:spPr/>
        <p:txBody>
          <a:bodyPr/>
          <a:lstStyle/>
          <a:p>
            <a:fld id="{E1D6E511-78F2-1D4C-8218-60E971E66380}" type="slidenum">
              <a:rPr lang="en-US" altLang="en-US" smtClean="0"/>
              <a:pPr/>
              <a:t>26</a:t>
            </a:fld>
            <a:endParaRPr lang="en-US" altLang="en-US" dirty="0"/>
          </a:p>
        </p:txBody>
      </p:sp>
      <p:sp>
        <p:nvSpPr>
          <p:cNvPr id="46" name="Footer Placeholder 3">
            <a:extLst>
              <a:ext uri="{FF2B5EF4-FFF2-40B4-BE49-F238E27FC236}">
                <a16:creationId xmlns:a16="http://schemas.microsoft.com/office/drawing/2014/main" id="{26FD64B5-D1D4-4541-9D4B-B90FA30EC8AF}"/>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sz="800" dirty="0"/>
              <a:t>HMS a Gainwell Company Confidential. Do not Distribute.</a:t>
            </a:r>
          </a:p>
        </p:txBody>
      </p:sp>
      <p:sp>
        <p:nvSpPr>
          <p:cNvPr id="3" name="Rectangle 2">
            <a:extLst>
              <a:ext uri="{FF2B5EF4-FFF2-40B4-BE49-F238E27FC236}">
                <a16:creationId xmlns:a16="http://schemas.microsoft.com/office/drawing/2014/main" id="{3E36FE7B-77E0-4DD6-8D43-4147A83ACB8E}"/>
              </a:ext>
            </a:extLst>
          </p:cNvPr>
          <p:cNvSpPr/>
          <p:nvPr/>
        </p:nvSpPr>
        <p:spPr>
          <a:xfrm>
            <a:off x="943429" y="2077378"/>
            <a:ext cx="2670628" cy="3715656"/>
          </a:xfrm>
          <a:prstGeom prst="rect">
            <a:avLst/>
          </a:prstGeom>
          <a:solidFill>
            <a:srgbClr val="215D79"/>
          </a:solidFill>
          <a:ln>
            <a:noFill/>
          </a:ln>
        </p:spPr>
        <p:txBody>
          <a:bodyPr rtlCol="0" anchor="ctr">
            <a:noAutofit/>
          </a:bodyPr>
          <a:lstStyle/>
          <a:p>
            <a:pPr algn="ctr"/>
            <a:endParaRPr lang="da-DK" sz="7200" b="1" spc="-300" dirty="0">
              <a:solidFill>
                <a:srgbClr val="FFFFFF"/>
              </a:solidFill>
            </a:endParaRPr>
          </a:p>
        </p:txBody>
      </p:sp>
      <p:sp>
        <p:nvSpPr>
          <p:cNvPr id="49" name="Rectangle 48">
            <a:extLst>
              <a:ext uri="{FF2B5EF4-FFF2-40B4-BE49-F238E27FC236}">
                <a16:creationId xmlns:a16="http://schemas.microsoft.com/office/drawing/2014/main" id="{744C74D4-9E8C-4991-8C04-64532680336E}"/>
              </a:ext>
            </a:extLst>
          </p:cNvPr>
          <p:cNvSpPr/>
          <p:nvPr/>
        </p:nvSpPr>
        <p:spPr>
          <a:xfrm>
            <a:off x="1061462" y="2946370"/>
            <a:ext cx="2434562"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charset="0"/>
                <a:ea typeface="+mn-ea"/>
                <a:cs typeface="+mn-cs"/>
              </a:rPr>
              <a:t>HMS Provider Services Line</a:t>
            </a:r>
          </a:p>
        </p:txBody>
      </p:sp>
      <p:sp>
        <p:nvSpPr>
          <p:cNvPr id="50" name="Rectangle 49">
            <a:extLst>
              <a:ext uri="{FF2B5EF4-FFF2-40B4-BE49-F238E27FC236}">
                <a16:creationId xmlns:a16="http://schemas.microsoft.com/office/drawing/2014/main" id="{5DBB789E-6EA4-4F91-9093-BA90F569B44F}"/>
              </a:ext>
            </a:extLst>
          </p:cNvPr>
          <p:cNvSpPr/>
          <p:nvPr/>
        </p:nvSpPr>
        <p:spPr>
          <a:xfrm>
            <a:off x="1061462" y="3818487"/>
            <a:ext cx="2434562"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charset="0"/>
                <a:ea typeface="+mn-ea"/>
                <a:cs typeface="+mn-cs"/>
              </a:rPr>
              <a:t>(877) 640-3419 </a:t>
            </a:r>
          </a:p>
        </p:txBody>
      </p:sp>
      <p:sp>
        <p:nvSpPr>
          <p:cNvPr id="51" name="Rectangle 50">
            <a:extLst>
              <a:ext uri="{FF2B5EF4-FFF2-40B4-BE49-F238E27FC236}">
                <a16:creationId xmlns:a16="http://schemas.microsoft.com/office/drawing/2014/main" id="{9CAB3047-C1DE-4BA3-910F-7C41221E6468}"/>
              </a:ext>
            </a:extLst>
          </p:cNvPr>
          <p:cNvSpPr/>
          <p:nvPr/>
        </p:nvSpPr>
        <p:spPr>
          <a:xfrm>
            <a:off x="1061462" y="4413607"/>
            <a:ext cx="2358361" cy="10772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charset="0"/>
                <a:ea typeface="+mn-ea"/>
                <a:cs typeface="+mn-cs"/>
              </a:rPr>
              <a:t>Provider Education Website:  </a:t>
            </a:r>
            <a:r>
              <a:rPr kumimoji="0" lang="en-US" sz="1400" b="0" i="0" u="none" strike="noStrike" kern="1200" cap="none" spc="0" normalizeH="0" baseline="0" noProof="0" dirty="0">
                <a:ln>
                  <a:noFill/>
                </a:ln>
                <a:solidFill>
                  <a:schemeClr val="bg1"/>
                </a:solidFill>
                <a:effectLst/>
                <a:uLnTx/>
                <a:uFillTx/>
                <a:latin typeface="Arial" charset="0"/>
                <a:ea typeface="+mn-ea"/>
                <a:cs typeface="+mn-cs"/>
                <a:hlinkClick r:id="rId6">
                  <a:extLst>
                    <a:ext uri="{A12FA001-AC4F-418D-AE19-62706E023703}">
                      <ahyp:hlinkClr xmlns:ahyp="http://schemas.microsoft.com/office/drawing/2018/hyperlinkcolor" val="tx"/>
                    </a:ext>
                  </a:extLst>
                </a:hlinkClick>
              </a:rPr>
              <a:t>https://resources.hms.com/state/colorado/rac </a:t>
            </a:r>
            <a:endParaRPr kumimoji="0" lang="en-US" sz="1800" b="0" i="0" u="none" strike="noStrike" kern="1200" cap="none" spc="0" normalizeH="0" baseline="0" noProof="0" dirty="0">
              <a:ln>
                <a:noFill/>
              </a:ln>
              <a:solidFill>
                <a:schemeClr val="bg1"/>
              </a:solidFill>
              <a:effectLst/>
              <a:uLnTx/>
              <a:uFillTx/>
              <a:latin typeface="Arial" charset="0"/>
              <a:ea typeface="+mn-ea"/>
              <a:cs typeface="+mn-cs"/>
            </a:endParaRPr>
          </a:p>
        </p:txBody>
      </p:sp>
      <p:grpSp>
        <p:nvGrpSpPr>
          <p:cNvPr id="52" name="Group 51">
            <a:extLst>
              <a:ext uri="{FF2B5EF4-FFF2-40B4-BE49-F238E27FC236}">
                <a16:creationId xmlns:a16="http://schemas.microsoft.com/office/drawing/2014/main" id="{D87541CE-0E47-4D77-89AB-5F813574B0AE}"/>
              </a:ext>
            </a:extLst>
          </p:cNvPr>
          <p:cNvGrpSpPr/>
          <p:nvPr/>
        </p:nvGrpSpPr>
        <p:grpSpPr>
          <a:xfrm>
            <a:off x="1154461" y="2314365"/>
            <a:ext cx="519112" cy="519112"/>
            <a:chOff x="3398838" y="2894013"/>
            <a:chExt cx="346075" cy="346075"/>
          </a:xfrm>
        </p:grpSpPr>
        <p:sp>
          <p:nvSpPr>
            <p:cNvPr id="53" name="Freeform 15">
              <a:extLst>
                <a:ext uri="{FF2B5EF4-FFF2-40B4-BE49-F238E27FC236}">
                  <a16:creationId xmlns:a16="http://schemas.microsoft.com/office/drawing/2014/main" id="{2C0EC166-27E3-4BBB-8472-8D4606745EE8}"/>
                </a:ext>
              </a:extLst>
            </p:cNvPr>
            <p:cNvSpPr>
              <a:spLocks/>
            </p:cNvSpPr>
            <p:nvPr/>
          </p:nvSpPr>
          <p:spPr bwMode="auto">
            <a:xfrm>
              <a:off x="3462338" y="2959101"/>
              <a:ext cx="219075" cy="217488"/>
            </a:xfrm>
            <a:custGeom>
              <a:avLst/>
              <a:gdLst>
                <a:gd name="T0" fmla="*/ 22 w 58"/>
                <a:gd name="T1" fmla="*/ 17 h 58"/>
                <a:gd name="T2" fmla="*/ 22 w 58"/>
                <a:gd name="T3" fmla="*/ 8 h 58"/>
                <a:gd name="T4" fmla="*/ 16 w 58"/>
                <a:gd name="T5" fmla="*/ 2 h 58"/>
                <a:gd name="T6" fmla="*/ 7 w 58"/>
                <a:gd name="T7" fmla="*/ 3 h 58"/>
                <a:gd name="T8" fmla="*/ 4 w 58"/>
                <a:gd name="T9" fmla="*/ 6 h 58"/>
                <a:gd name="T10" fmla="*/ 2 w 58"/>
                <a:gd name="T11" fmla="*/ 18 h 58"/>
                <a:gd name="T12" fmla="*/ 40 w 58"/>
                <a:gd name="T13" fmla="*/ 56 h 58"/>
                <a:gd name="T14" fmla="*/ 52 w 58"/>
                <a:gd name="T15" fmla="*/ 54 h 58"/>
                <a:gd name="T16" fmla="*/ 55 w 58"/>
                <a:gd name="T17" fmla="*/ 51 h 58"/>
                <a:gd name="T18" fmla="*/ 56 w 58"/>
                <a:gd name="T19" fmla="*/ 42 h 58"/>
                <a:gd name="T20" fmla="*/ 50 w 58"/>
                <a:gd name="T21" fmla="*/ 36 h 58"/>
                <a:gd name="T22" fmla="*/ 41 w 58"/>
                <a:gd name="T23" fmla="*/ 36 h 58"/>
                <a:gd name="T24" fmla="*/ 39 w 58"/>
                <a:gd name="T25" fmla="*/ 38 h 58"/>
                <a:gd name="T26" fmla="*/ 20 w 58"/>
                <a:gd name="T27" fmla="*/ 19 h 58"/>
                <a:gd name="T28" fmla="*/ 22 w 58"/>
                <a:gd name="T29" fmla="*/ 1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58">
                  <a:moveTo>
                    <a:pt x="22" y="17"/>
                  </a:moveTo>
                  <a:cubicBezTo>
                    <a:pt x="24" y="15"/>
                    <a:pt x="25" y="11"/>
                    <a:pt x="22" y="8"/>
                  </a:cubicBezTo>
                  <a:cubicBezTo>
                    <a:pt x="16" y="2"/>
                    <a:pt x="16" y="2"/>
                    <a:pt x="16" y="2"/>
                  </a:cubicBezTo>
                  <a:cubicBezTo>
                    <a:pt x="14" y="0"/>
                    <a:pt x="10" y="0"/>
                    <a:pt x="7" y="3"/>
                  </a:cubicBezTo>
                  <a:cubicBezTo>
                    <a:pt x="4" y="6"/>
                    <a:pt x="4" y="6"/>
                    <a:pt x="4" y="6"/>
                  </a:cubicBezTo>
                  <a:cubicBezTo>
                    <a:pt x="0" y="10"/>
                    <a:pt x="0" y="15"/>
                    <a:pt x="2" y="18"/>
                  </a:cubicBezTo>
                  <a:cubicBezTo>
                    <a:pt x="11" y="33"/>
                    <a:pt x="25" y="47"/>
                    <a:pt x="40" y="56"/>
                  </a:cubicBezTo>
                  <a:cubicBezTo>
                    <a:pt x="43" y="58"/>
                    <a:pt x="48" y="58"/>
                    <a:pt x="52" y="54"/>
                  </a:cubicBezTo>
                  <a:cubicBezTo>
                    <a:pt x="55" y="51"/>
                    <a:pt x="55" y="51"/>
                    <a:pt x="55" y="51"/>
                  </a:cubicBezTo>
                  <a:cubicBezTo>
                    <a:pt x="58" y="48"/>
                    <a:pt x="58" y="44"/>
                    <a:pt x="56" y="42"/>
                  </a:cubicBezTo>
                  <a:cubicBezTo>
                    <a:pt x="50" y="36"/>
                    <a:pt x="50" y="36"/>
                    <a:pt x="50" y="36"/>
                  </a:cubicBezTo>
                  <a:cubicBezTo>
                    <a:pt x="47" y="33"/>
                    <a:pt x="43" y="34"/>
                    <a:pt x="41" y="36"/>
                  </a:cubicBezTo>
                  <a:cubicBezTo>
                    <a:pt x="39" y="38"/>
                    <a:pt x="39" y="38"/>
                    <a:pt x="39" y="38"/>
                  </a:cubicBezTo>
                  <a:cubicBezTo>
                    <a:pt x="32" y="33"/>
                    <a:pt x="25" y="26"/>
                    <a:pt x="20" y="19"/>
                  </a:cubicBezTo>
                  <a:lnTo>
                    <a:pt x="22" y="17"/>
                  </a:ln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4" name="Freeform 16">
              <a:extLst>
                <a:ext uri="{FF2B5EF4-FFF2-40B4-BE49-F238E27FC236}">
                  <a16:creationId xmlns:a16="http://schemas.microsoft.com/office/drawing/2014/main" id="{7ABF4BAA-6BB3-443F-B9E5-73F4E9D890D5}"/>
                </a:ext>
              </a:extLst>
            </p:cNvPr>
            <p:cNvSpPr>
              <a:spLocks/>
            </p:cNvSpPr>
            <p:nvPr/>
          </p:nvSpPr>
          <p:spPr bwMode="auto">
            <a:xfrm>
              <a:off x="3398838" y="2894013"/>
              <a:ext cx="346075" cy="346075"/>
            </a:xfrm>
            <a:custGeom>
              <a:avLst/>
              <a:gdLst>
                <a:gd name="T0" fmla="*/ 70 w 92"/>
                <a:gd name="T1" fmla="*/ 70 h 92"/>
                <a:gd name="T2" fmla="*/ 46 w 92"/>
                <a:gd name="T3" fmla="*/ 92 h 92"/>
                <a:gd name="T4" fmla="*/ 0 w 92"/>
                <a:gd name="T5" fmla="*/ 46 h 92"/>
                <a:gd name="T6" fmla="*/ 46 w 92"/>
                <a:gd name="T7" fmla="*/ 0 h 92"/>
                <a:gd name="T8" fmla="*/ 92 w 92"/>
                <a:gd name="T9" fmla="*/ 46 h 92"/>
                <a:gd name="T10" fmla="*/ 84 w 92"/>
                <a:gd name="T11" fmla="*/ 72 h 92"/>
              </a:gdLst>
              <a:ahLst/>
              <a:cxnLst>
                <a:cxn ang="0">
                  <a:pos x="T0" y="T1"/>
                </a:cxn>
                <a:cxn ang="0">
                  <a:pos x="T2" y="T3"/>
                </a:cxn>
                <a:cxn ang="0">
                  <a:pos x="T4" y="T5"/>
                </a:cxn>
                <a:cxn ang="0">
                  <a:pos x="T6" y="T7"/>
                </a:cxn>
                <a:cxn ang="0">
                  <a:pos x="T8" y="T9"/>
                </a:cxn>
                <a:cxn ang="0">
                  <a:pos x="T10" y="T11"/>
                </a:cxn>
              </a:cxnLst>
              <a:rect l="0" t="0" r="r" b="b"/>
              <a:pathLst>
                <a:path w="92" h="92">
                  <a:moveTo>
                    <a:pt x="70" y="70"/>
                  </a:moveTo>
                  <a:cubicBezTo>
                    <a:pt x="72" y="72"/>
                    <a:pt x="76" y="92"/>
                    <a:pt x="46" y="92"/>
                  </a:cubicBezTo>
                  <a:cubicBezTo>
                    <a:pt x="21" y="92"/>
                    <a:pt x="0" y="71"/>
                    <a:pt x="0" y="46"/>
                  </a:cubicBezTo>
                  <a:cubicBezTo>
                    <a:pt x="0" y="21"/>
                    <a:pt x="21" y="0"/>
                    <a:pt x="46" y="0"/>
                  </a:cubicBezTo>
                  <a:cubicBezTo>
                    <a:pt x="71" y="0"/>
                    <a:pt x="92" y="21"/>
                    <a:pt x="92" y="46"/>
                  </a:cubicBezTo>
                  <a:cubicBezTo>
                    <a:pt x="92" y="56"/>
                    <a:pt x="89" y="65"/>
                    <a:pt x="84" y="72"/>
                  </a:cubicBez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cxnSp>
        <p:nvCxnSpPr>
          <p:cNvPr id="55" name="Straight Connector 54">
            <a:extLst>
              <a:ext uri="{FF2B5EF4-FFF2-40B4-BE49-F238E27FC236}">
                <a16:creationId xmlns:a16="http://schemas.microsoft.com/office/drawing/2014/main" id="{EBE9394E-8F1C-4080-983F-80CCF8F9B959}"/>
              </a:ext>
            </a:extLst>
          </p:cNvPr>
          <p:cNvCxnSpPr>
            <a:cxnSpLocks/>
          </p:cNvCxnSpPr>
          <p:nvPr/>
        </p:nvCxnSpPr>
        <p:spPr>
          <a:xfrm>
            <a:off x="1159223" y="3705594"/>
            <a:ext cx="2260600"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D22F443-6BA5-4FF1-8051-080853B9968A}"/>
              </a:ext>
            </a:extLst>
          </p:cNvPr>
          <p:cNvCxnSpPr>
            <a:cxnSpLocks/>
          </p:cNvCxnSpPr>
          <p:nvPr/>
        </p:nvCxnSpPr>
        <p:spPr>
          <a:xfrm>
            <a:off x="1159223" y="4300712"/>
            <a:ext cx="2260600"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A958A9A7-9040-4AAA-AE78-66C242FB01EC}"/>
              </a:ext>
            </a:extLst>
          </p:cNvPr>
          <p:cNvSpPr/>
          <p:nvPr/>
        </p:nvSpPr>
        <p:spPr>
          <a:xfrm>
            <a:off x="3614057" y="3069724"/>
            <a:ext cx="8577943" cy="2258816"/>
          </a:xfrm>
          <a:prstGeom prst="rect">
            <a:avLst/>
          </a:prstGeom>
          <a:solidFill>
            <a:schemeClr val="bg1">
              <a:lumMod val="95000"/>
            </a:schemeClr>
          </a:solidFill>
          <a:ln>
            <a:noFill/>
          </a:ln>
        </p:spPr>
        <p:txBody>
          <a:bodyPr rtlCol="0" anchor="ctr">
            <a:noAutofit/>
          </a:bodyPr>
          <a:lstStyle/>
          <a:p>
            <a:pPr algn="ctr"/>
            <a:endParaRPr lang="da-DK" sz="7200" b="1" spc="-300" dirty="0">
              <a:solidFill>
                <a:srgbClr val="FFFFFF"/>
              </a:solidFill>
            </a:endParaRPr>
          </a:p>
        </p:txBody>
      </p:sp>
      <p:cxnSp>
        <p:nvCxnSpPr>
          <p:cNvPr id="59" name="Straight Connector 58">
            <a:extLst>
              <a:ext uri="{FF2B5EF4-FFF2-40B4-BE49-F238E27FC236}">
                <a16:creationId xmlns:a16="http://schemas.microsoft.com/office/drawing/2014/main" id="{B280537C-6D79-4D0F-84E3-029AB3A87986}"/>
              </a:ext>
            </a:extLst>
          </p:cNvPr>
          <p:cNvCxnSpPr>
            <a:cxnSpLocks/>
          </p:cNvCxnSpPr>
          <p:nvPr/>
        </p:nvCxnSpPr>
        <p:spPr>
          <a:xfrm>
            <a:off x="3614056" y="3069723"/>
            <a:ext cx="857794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AA7D97A7-E91A-42B6-9AB4-37E5FE445AF9}"/>
              </a:ext>
            </a:extLst>
          </p:cNvPr>
          <p:cNvSpPr/>
          <p:nvPr/>
        </p:nvSpPr>
        <p:spPr>
          <a:xfrm>
            <a:off x="4094805" y="2538205"/>
            <a:ext cx="1025034" cy="1025034"/>
          </a:xfrm>
          <a:prstGeom prst="ellipse">
            <a:avLst/>
          </a:prstGeom>
          <a:solidFill>
            <a:schemeClr val="bg1"/>
          </a:solidFill>
          <a:ln w="12700">
            <a:solidFill>
              <a:schemeClr val="tx2"/>
            </a:solidFill>
          </a:ln>
        </p:spPr>
        <p:txBody>
          <a:bodyPr wrap="square" rtlCol="0" anchor="ctr">
            <a:spAutoFit/>
          </a:bodyPr>
          <a:lstStyle/>
          <a:p>
            <a:pPr algn="ctr"/>
            <a:endParaRPr lang="en-US" sz="7200" b="1" spc="-300" dirty="0">
              <a:solidFill>
                <a:schemeClr val="bg1"/>
              </a:solidFill>
            </a:endParaRPr>
          </a:p>
        </p:txBody>
      </p:sp>
      <p:sp>
        <p:nvSpPr>
          <p:cNvPr id="65" name="Oval 64">
            <a:extLst>
              <a:ext uri="{FF2B5EF4-FFF2-40B4-BE49-F238E27FC236}">
                <a16:creationId xmlns:a16="http://schemas.microsoft.com/office/drawing/2014/main" id="{F84D0146-146D-488F-A19F-B851CCA32F16}"/>
              </a:ext>
            </a:extLst>
          </p:cNvPr>
          <p:cNvSpPr/>
          <p:nvPr/>
        </p:nvSpPr>
        <p:spPr>
          <a:xfrm>
            <a:off x="5709522" y="2538205"/>
            <a:ext cx="1025034" cy="1025034"/>
          </a:xfrm>
          <a:prstGeom prst="ellipse">
            <a:avLst/>
          </a:prstGeom>
          <a:solidFill>
            <a:schemeClr val="bg1"/>
          </a:solidFill>
          <a:ln w="12700">
            <a:solidFill>
              <a:schemeClr val="tx2"/>
            </a:solidFill>
          </a:ln>
        </p:spPr>
        <p:txBody>
          <a:bodyPr wrap="square" rtlCol="0" anchor="ctr">
            <a:spAutoFit/>
          </a:bodyPr>
          <a:lstStyle/>
          <a:p>
            <a:pPr algn="ctr"/>
            <a:endParaRPr lang="en-US" sz="7200" b="1" spc="-300" dirty="0">
              <a:solidFill>
                <a:schemeClr val="bg1"/>
              </a:solidFill>
            </a:endParaRPr>
          </a:p>
        </p:txBody>
      </p:sp>
      <p:sp>
        <p:nvSpPr>
          <p:cNvPr id="68" name="Oval 67">
            <a:extLst>
              <a:ext uri="{FF2B5EF4-FFF2-40B4-BE49-F238E27FC236}">
                <a16:creationId xmlns:a16="http://schemas.microsoft.com/office/drawing/2014/main" id="{74FFA960-9872-4EFC-9003-EBFE9C515991}"/>
              </a:ext>
            </a:extLst>
          </p:cNvPr>
          <p:cNvSpPr/>
          <p:nvPr/>
        </p:nvSpPr>
        <p:spPr>
          <a:xfrm>
            <a:off x="7487519" y="2538205"/>
            <a:ext cx="1025034" cy="1025034"/>
          </a:xfrm>
          <a:prstGeom prst="ellipse">
            <a:avLst/>
          </a:prstGeom>
          <a:solidFill>
            <a:schemeClr val="bg1"/>
          </a:solidFill>
          <a:ln w="12700">
            <a:solidFill>
              <a:schemeClr val="tx2"/>
            </a:solidFill>
          </a:ln>
        </p:spPr>
        <p:txBody>
          <a:bodyPr wrap="square" rtlCol="0" anchor="ctr">
            <a:spAutoFit/>
          </a:bodyPr>
          <a:lstStyle/>
          <a:p>
            <a:pPr algn="ctr"/>
            <a:endParaRPr lang="en-US" sz="7200" b="1" spc="-300" dirty="0">
              <a:solidFill>
                <a:schemeClr val="bg1"/>
              </a:solidFill>
            </a:endParaRPr>
          </a:p>
        </p:txBody>
      </p:sp>
      <p:sp>
        <p:nvSpPr>
          <p:cNvPr id="71" name="Oval 70">
            <a:extLst>
              <a:ext uri="{FF2B5EF4-FFF2-40B4-BE49-F238E27FC236}">
                <a16:creationId xmlns:a16="http://schemas.microsoft.com/office/drawing/2014/main" id="{CA77C3A2-8A61-4670-BF0B-6C771864473E}"/>
              </a:ext>
            </a:extLst>
          </p:cNvPr>
          <p:cNvSpPr/>
          <p:nvPr/>
        </p:nvSpPr>
        <p:spPr>
          <a:xfrm>
            <a:off x="9909776" y="2538205"/>
            <a:ext cx="1025034" cy="1025034"/>
          </a:xfrm>
          <a:prstGeom prst="ellipse">
            <a:avLst/>
          </a:prstGeom>
          <a:solidFill>
            <a:schemeClr val="bg1"/>
          </a:solidFill>
          <a:ln w="12700">
            <a:solidFill>
              <a:schemeClr val="tx2"/>
            </a:solidFill>
          </a:ln>
        </p:spPr>
        <p:txBody>
          <a:bodyPr wrap="square" rtlCol="0" anchor="ctr">
            <a:spAutoFit/>
          </a:bodyPr>
          <a:lstStyle/>
          <a:p>
            <a:pPr algn="ctr"/>
            <a:endParaRPr lang="en-US" sz="7200" b="1" spc="-300" dirty="0">
              <a:solidFill>
                <a:schemeClr val="bg1"/>
              </a:solidFill>
            </a:endParaRPr>
          </a:p>
        </p:txBody>
      </p:sp>
      <p:sp>
        <p:nvSpPr>
          <p:cNvPr id="61" name="Rectangle 60">
            <a:extLst>
              <a:ext uri="{FF2B5EF4-FFF2-40B4-BE49-F238E27FC236}">
                <a16:creationId xmlns:a16="http://schemas.microsoft.com/office/drawing/2014/main" id="{0D1C1BFC-3565-4554-9DB4-2498DD230B76}"/>
              </a:ext>
            </a:extLst>
          </p:cNvPr>
          <p:cNvSpPr/>
          <p:nvPr/>
        </p:nvSpPr>
        <p:spPr>
          <a:xfrm>
            <a:off x="3746390" y="3814969"/>
            <a:ext cx="1700093" cy="584775"/>
          </a:xfrm>
          <a:prstGeom prst="rect">
            <a:avLst/>
          </a:prstGeom>
        </p:spPr>
        <p:txBody>
          <a:bodyPr wrap="square" lIns="0" r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485359"/>
                </a:solidFill>
                <a:effectLst/>
                <a:uLnTx/>
                <a:uFillTx/>
                <a:latin typeface="Arial" charset="0"/>
                <a:ea typeface="+mn-ea"/>
                <a:cs typeface="+mn-cs"/>
              </a:rPr>
              <a:t>Letter</a:t>
            </a:r>
            <a:br>
              <a:rPr kumimoji="0" lang="en-US" sz="1600" b="1" i="0" u="none" strike="noStrike" kern="1200" cap="none" spc="0" normalizeH="0" baseline="0" noProof="0" dirty="0">
                <a:ln>
                  <a:noFill/>
                </a:ln>
                <a:solidFill>
                  <a:srgbClr val="485359"/>
                </a:solidFill>
                <a:effectLst/>
                <a:uLnTx/>
                <a:uFillTx/>
                <a:latin typeface="Arial" charset="0"/>
                <a:ea typeface="+mn-ea"/>
                <a:cs typeface="+mn-cs"/>
              </a:rPr>
            </a:br>
            <a:r>
              <a:rPr kumimoji="0" lang="en-US" sz="1600" b="1" i="0" u="none" strike="noStrike" kern="1200" cap="none" spc="0" normalizeH="0" baseline="0" noProof="0" dirty="0">
                <a:ln>
                  <a:noFill/>
                </a:ln>
                <a:solidFill>
                  <a:srgbClr val="485359"/>
                </a:solidFill>
                <a:effectLst/>
                <a:uLnTx/>
                <a:uFillTx/>
                <a:latin typeface="Arial" charset="0"/>
                <a:ea typeface="+mn-ea"/>
                <a:cs typeface="+mn-cs"/>
              </a:rPr>
              <a:t>inquiries</a:t>
            </a:r>
          </a:p>
        </p:txBody>
      </p:sp>
      <p:sp>
        <p:nvSpPr>
          <p:cNvPr id="66" name="Rectangle 65">
            <a:extLst>
              <a:ext uri="{FF2B5EF4-FFF2-40B4-BE49-F238E27FC236}">
                <a16:creationId xmlns:a16="http://schemas.microsoft.com/office/drawing/2014/main" id="{349A4068-F41D-4501-B8BD-81914BEE3FB4}"/>
              </a:ext>
            </a:extLst>
          </p:cNvPr>
          <p:cNvSpPr/>
          <p:nvPr/>
        </p:nvSpPr>
        <p:spPr>
          <a:xfrm>
            <a:off x="5371993" y="3814969"/>
            <a:ext cx="1700093" cy="584775"/>
          </a:xfrm>
          <a:prstGeom prst="rect">
            <a:avLst/>
          </a:prstGeom>
        </p:spPr>
        <p:txBody>
          <a:bodyPr wrap="square" lIns="0" r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485359"/>
                </a:solidFill>
                <a:effectLst/>
                <a:uLnTx/>
                <a:uFillTx/>
                <a:latin typeface="Arial" charset="0"/>
                <a:ea typeface="+mn-ea"/>
                <a:cs typeface="+mn-cs"/>
              </a:rPr>
              <a:t>Process questions</a:t>
            </a:r>
          </a:p>
        </p:txBody>
      </p:sp>
      <p:sp>
        <p:nvSpPr>
          <p:cNvPr id="69" name="Rectangle 68">
            <a:extLst>
              <a:ext uri="{FF2B5EF4-FFF2-40B4-BE49-F238E27FC236}">
                <a16:creationId xmlns:a16="http://schemas.microsoft.com/office/drawing/2014/main" id="{8FF5F5E4-66A0-4CE1-8F9F-4E00F0A4BCA9}"/>
              </a:ext>
            </a:extLst>
          </p:cNvPr>
          <p:cNvSpPr/>
          <p:nvPr/>
        </p:nvSpPr>
        <p:spPr>
          <a:xfrm>
            <a:off x="7149990" y="3814969"/>
            <a:ext cx="1700093" cy="584775"/>
          </a:xfrm>
          <a:prstGeom prst="rect">
            <a:avLst/>
          </a:prstGeom>
        </p:spPr>
        <p:txBody>
          <a:bodyPr wrap="square" lIns="0" r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485359"/>
                </a:solidFill>
                <a:effectLst/>
                <a:uLnTx/>
                <a:uFillTx/>
                <a:latin typeface="Arial" charset="0"/>
                <a:ea typeface="+mn-ea"/>
                <a:cs typeface="+mn-cs"/>
              </a:rPr>
              <a:t>Claim status verification</a:t>
            </a:r>
          </a:p>
        </p:txBody>
      </p:sp>
      <p:sp>
        <p:nvSpPr>
          <p:cNvPr id="72" name="Rectangle 71">
            <a:extLst>
              <a:ext uri="{FF2B5EF4-FFF2-40B4-BE49-F238E27FC236}">
                <a16:creationId xmlns:a16="http://schemas.microsoft.com/office/drawing/2014/main" id="{702F054C-D5D8-4CCD-967A-71E16A1EFB74}"/>
              </a:ext>
            </a:extLst>
          </p:cNvPr>
          <p:cNvSpPr/>
          <p:nvPr/>
        </p:nvSpPr>
        <p:spPr>
          <a:xfrm>
            <a:off x="9308993" y="3814969"/>
            <a:ext cx="2371367" cy="584775"/>
          </a:xfrm>
          <a:prstGeom prst="rect">
            <a:avLst/>
          </a:prstGeom>
        </p:spPr>
        <p:txBody>
          <a:bodyPr wrap="square" lIns="0" rIns="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485359"/>
                </a:solidFill>
                <a:effectLst/>
                <a:uLnTx/>
                <a:uFillTx/>
                <a:latin typeface="Arial" charset="0"/>
                <a:ea typeface="+mn-ea"/>
                <a:cs typeface="+mn-cs"/>
              </a:rPr>
              <a:t>Monday through Friday</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485359"/>
                </a:solidFill>
                <a:effectLst/>
                <a:uLnTx/>
                <a:uFillTx/>
                <a:latin typeface="Arial" charset="0"/>
                <a:ea typeface="+mn-ea"/>
                <a:cs typeface="+mn-cs"/>
              </a:rPr>
              <a:t>8 a.m. to 5:00 p.m. MST </a:t>
            </a:r>
          </a:p>
        </p:txBody>
      </p:sp>
      <p:grpSp>
        <p:nvGrpSpPr>
          <p:cNvPr id="75" name="Group 74">
            <a:extLst>
              <a:ext uri="{FF2B5EF4-FFF2-40B4-BE49-F238E27FC236}">
                <a16:creationId xmlns:a16="http://schemas.microsoft.com/office/drawing/2014/main" id="{F9DA0071-7831-4678-9CEC-044C022E1FCF}"/>
              </a:ext>
            </a:extLst>
          </p:cNvPr>
          <p:cNvGrpSpPr/>
          <p:nvPr/>
        </p:nvGrpSpPr>
        <p:grpSpPr>
          <a:xfrm>
            <a:off x="4382294" y="5143917"/>
            <a:ext cx="450056" cy="78276"/>
            <a:chOff x="2867729" y="3759200"/>
            <a:chExt cx="450056" cy="78276"/>
          </a:xfrm>
        </p:grpSpPr>
        <p:sp>
          <p:nvSpPr>
            <p:cNvPr id="76" name="Oval 75">
              <a:extLst>
                <a:ext uri="{FF2B5EF4-FFF2-40B4-BE49-F238E27FC236}">
                  <a16:creationId xmlns:a16="http://schemas.microsoft.com/office/drawing/2014/main" id="{A71775EB-FDF2-4594-96BF-C93A89AC5429}"/>
                </a:ext>
              </a:extLst>
            </p:cNvPr>
            <p:cNvSpPr/>
            <p:nvPr/>
          </p:nvSpPr>
          <p:spPr>
            <a:xfrm>
              <a:off x="2867729"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77" name="Oval 76">
              <a:extLst>
                <a:ext uri="{FF2B5EF4-FFF2-40B4-BE49-F238E27FC236}">
                  <a16:creationId xmlns:a16="http://schemas.microsoft.com/office/drawing/2014/main" id="{E71B9E82-19E2-466C-9C90-E11CA612E699}"/>
                </a:ext>
              </a:extLst>
            </p:cNvPr>
            <p:cNvSpPr/>
            <p:nvPr/>
          </p:nvSpPr>
          <p:spPr>
            <a:xfrm>
              <a:off x="2991656" y="3759200"/>
              <a:ext cx="78276" cy="78276"/>
            </a:xfrm>
            <a:prstGeom prst="ellipse">
              <a:avLst/>
            </a:prstGeom>
            <a:solidFill>
              <a:schemeClr val="bg1">
                <a:lumMod val="85000"/>
              </a:schemeClr>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78" name="Oval 77">
              <a:extLst>
                <a:ext uri="{FF2B5EF4-FFF2-40B4-BE49-F238E27FC236}">
                  <a16:creationId xmlns:a16="http://schemas.microsoft.com/office/drawing/2014/main" id="{5A52B3C9-0AC3-4D7B-942B-BF2CBEF18042}"/>
                </a:ext>
              </a:extLst>
            </p:cNvPr>
            <p:cNvSpPr/>
            <p:nvPr/>
          </p:nvSpPr>
          <p:spPr>
            <a:xfrm>
              <a:off x="3115583" y="3759200"/>
              <a:ext cx="78276" cy="78276"/>
            </a:xfrm>
            <a:prstGeom prst="ellipse">
              <a:avLst/>
            </a:prstGeom>
            <a:solidFill>
              <a:schemeClr val="bg1">
                <a:lumMod val="85000"/>
              </a:schemeClr>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79" name="Oval 78">
              <a:extLst>
                <a:ext uri="{FF2B5EF4-FFF2-40B4-BE49-F238E27FC236}">
                  <a16:creationId xmlns:a16="http://schemas.microsoft.com/office/drawing/2014/main" id="{A9C33D36-035E-4C35-8A92-23142FE4B6F4}"/>
                </a:ext>
              </a:extLst>
            </p:cNvPr>
            <p:cNvSpPr/>
            <p:nvPr/>
          </p:nvSpPr>
          <p:spPr>
            <a:xfrm>
              <a:off x="3239509" y="3759200"/>
              <a:ext cx="78276" cy="78276"/>
            </a:xfrm>
            <a:prstGeom prst="ellipse">
              <a:avLst/>
            </a:prstGeom>
            <a:solidFill>
              <a:schemeClr val="bg1">
                <a:lumMod val="85000"/>
              </a:schemeClr>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80" name="Group 79">
            <a:extLst>
              <a:ext uri="{FF2B5EF4-FFF2-40B4-BE49-F238E27FC236}">
                <a16:creationId xmlns:a16="http://schemas.microsoft.com/office/drawing/2014/main" id="{481251BA-2344-4570-8525-895E9F826F59}"/>
              </a:ext>
            </a:extLst>
          </p:cNvPr>
          <p:cNvGrpSpPr/>
          <p:nvPr/>
        </p:nvGrpSpPr>
        <p:grpSpPr>
          <a:xfrm>
            <a:off x="5997011" y="5143917"/>
            <a:ext cx="450056" cy="78276"/>
            <a:chOff x="2867729" y="3759200"/>
            <a:chExt cx="450056" cy="78276"/>
          </a:xfrm>
        </p:grpSpPr>
        <p:sp>
          <p:nvSpPr>
            <p:cNvPr id="81" name="Oval 80">
              <a:extLst>
                <a:ext uri="{FF2B5EF4-FFF2-40B4-BE49-F238E27FC236}">
                  <a16:creationId xmlns:a16="http://schemas.microsoft.com/office/drawing/2014/main" id="{EBD9BBE6-2157-43D0-9916-659ABA321F59}"/>
                </a:ext>
              </a:extLst>
            </p:cNvPr>
            <p:cNvSpPr/>
            <p:nvPr/>
          </p:nvSpPr>
          <p:spPr>
            <a:xfrm>
              <a:off x="2867729"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82" name="Oval 81">
              <a:extLst>
                <a:ext uri="{FF2B5EF4-FFF2-40B4-BE49-F238E27FC236}">
                  <a16:creationId xmlns:a16="http://schemas.microsoft.com/office/drawing/2014/main" id="{A764BD73-69B2-4915-ACD2-7CB0F3505F44}"/>
                </a:ext>
              </a:extLst>
            </p:cNvPr>
            <p:cNvSpPr/>
            <p:nvPr/>
          </p:nvSpPr>
          <p:spPr>
            <a:xfrm>
              <a:off x="2991656"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83" name="Oval 82">
              <a:extLst>
                <a:ext uri="{FF2B5EF4-FFF2-40B4-BE49-F238E27FC236}">
                  <a16:creationId xmlns:a16="http://schemas.microsoft.com/office/drawing/2014/main" id="{A4F377E6-140C-4995-B45B-771C06CDED1F}"/>
                </a:ext>
              </a:extLst>
            </p:cNvPr>
            <p:cNvSpPr/>
            <p:nvPr/>
          </p:nvSpPr>
          <p:spPr>
            <a:xfrm>
              <a:off x="3115583" y="3759200"/>
              <a:ext cx="78276" cy="78276"/>
            </a:xfrm>
            <a:prstGeom prst="ellipse">
              <a:avLst/>
            </a:prstGeom>
            <a:solidFill>
              <a:schemeClr val="bg1">
                <a:lumMod val="85000"/>
              </a:schemeClr>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84" name="Oval 83">
              <a:extLst>
                <a:ext uri="{FF2B5EF4-FFF2-40B4-BE49-F238E27FC236}">
                  <a16:creationId xmlns:a16="http://schemas.microsoft.com/office/drawing/2014/main" id="{A1DCC7F4-9578-41B6-AA7C-579681CE7B01}"/>
                </a:ext>
              </a:extLst>
            </p:cNvPr>
            <p:cNvSpPr/>
            <p:nvPr/>
          </p:nvSpPr>
          <p:spPr>
            <a:xfrm>
              <a:off x="3239509" y="3759200"/>
              <a:ext cx="78276" cy="78276"/>
            </a:xfrm>
            <a:prstGeom prst="ellipse">
              <a:avLst/>
            </a:prstGeom>
            <a:solidFill>
              <a:schemeClr val="bg1">
                <a:lumMod val="85000"/>
              </a:schemeClr>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85" name="Group 84">
            <a:extLst>
              <a:ext uri="{FF2B5EF4-FFF2-40B4-BE49-F238E27FC236}">
                <a16:creationId xmlns:a16="http://schemas.microsoft.com/office/drawing/2014/main" id="{9CA89DC7-24E4-4F3F-8EC8-93FBB9F28660}"/>
              </a:ext>
            </a:extLst>
          </p:cNvPr>
          <p:cNvGrpSpPr/>
          <p:nvPr/>
        </p:nvGrpSpPr>
        <p:grpSpPr>
          <a:xfrm>
            <a:off x="7775008" y="5143917"/>
            <a:ext cx="450056" cy="78276"/>
            <a:chOff x="2867729" y="3759200"/>
            <a:chExt cx="450056" cy="78276"/>
          </a:xfrm>
        </p:grpSpPr>
        <p:sp>
          <p:nvSpPr>
            <p:cNvPr id="86" name="Oval 85">
              <a:extLst>
                <a:ext uri="{FF2B5EF4-FFF2-40B4-BE49-F238E27FC236}">
                  <a16:creationId xmlns:a16="http://schemas.microsoft.com/office/drawing/2014/main" id="{6DD9580F-7714-4F4F-82DA-CAEE3E768599}"/>
                </a:ext>
              </a:extLst>
            </p:cNvPr>
            <p:cNvSpPr/>
            <p:nvPr/>
          </p:nvSpPr>
          <p:spPr>
            <a:xfrm>
              <a:off x="2867729"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87" name="Oval 86">
              <a:extLst>
                <a:ext uri="{FF2B5EF4-FFF2-40B4-BE49-F238E27FC236}">
                  <a16:creationId xmlns:a16="http://schemas.microsoft.com/office/drawing/2014/main" id="{1CEAACB5-18D5-4F1A-B380-4F5D056FC9D4}"/>
                </a:ext>
              </a:extLst>
            </p:cNvPr>
            <p:cNvSpPr/>
            <p:nvPr/>
          </p:nvSpPr>
          <p:spPr>
            <a:xfrm>
              <a:off x="2991656"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88" name="Oval 87">
              <a:extLst>
                <a:ext uri="{FF2B5EF4-FFF2-40B4-BE49-F238E27FC236}">
                  <a16:creationId xmlns:a16="http://schemas.microsoft.com/office/drawing/2014/main" id="{F136C98E-2944-46F6-8D69-21BB699CABB9}"/>
                </a:ext>
              </a:extLst>
            </p:cNvPr>
            <p:cNvSpPr/>
            <p:nvPr/>
          </p:nvSpPr>
          <p:spPr>
            <a:xfrm>
              <a:off x="3115583"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89" name="Oval 88">
              <a:extLst>
                <a:ext uri="{FF2B5EF4-FFF2-40B4-BE49-F238E27FC236}">
                  <a16:creationId xmlns:a16="http://schemas.microsoft.com/office/drawing/2014/main" id="{908450D7-C6AD-46D3-82D8-D29D52EC6669}"/>
                </a:ext>
              </a:extLst>
            </p:cNvPr>
            <p:cNvSpPr/>
            <p:nvPr/>
          </p:nvSpPr>
          <p:spPr>
            <a:xfrm>
              <a:off x="3239509" y="3759200"/>
              <a:ext cx="78276" cy="78276"/>
            </a:xfrm>
            <a:prstGeom prst="ellipse">
              <a:avLst/>
            </a:prstGeom>
            <a:solidFill>
              <a:schemeClr val="bg1">
                <a:lumMod val="85000"/>
              </a:schemeClr>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90" name="Group 89">
            <a:extLst>
              <a:ext uri="{FF2B5EF4-FFF2-40B4-BE49-F238E27FC236}">
                <a16:creationId xmlns:a16="http://schemas.microsoft.com/office/drawing/2014/main" id="{82A79FDD-1E0E-44C3-90A0-FF9FA525FFD8}"/>
              </a:ext>
            </a:extLst>
          </p:cNvPr>
          <p:cNvGrpSpPr/>
          <p:nvPr/>
        </p:nvGrpSpPr>
        <p:grpSpPr>
          <a:xfrm>
            <a:off x="10181657" y="5143917"/>
            <a:ext cx="450056" cy="78276"/>
            <a:chOff x="2867729" y="3759200"/>
            <a:chExt cx="450056" cy="78276"/>
          </a:xfrm>
          <a:solidFill>
            <a:schemeClr val="accent4"/>
          </a:solidFill>
        </p:grpSpPr>
        <p:sp>
          <p:nvSpPr>
            <p:cNvPr id="91" name="Oval 90">
              <a:extLst>
                <a:ext uri="{FF2B5EF4-FFF2-40B4-BE49-F238E27FC236}">
                  <a16:creationId xmlns:a16="http://schemas.microsoft.com/office/drawing/2014/main" id="{11FBCA9E-53B0-4C23-B67E-3EF864F63FD3}"/>
                </a:ext>
              </a:extLst>
            </p:cNvPr>
            <p:cNvSpPr/>
            <p:nvPr/>
          </p:nvSpPr>
          <p:spPr>
            <a:xfrm>
              <a:off x="2867729" y="3759200"/>
              <a:ext cx="78276" cy="78276"/>
            </a:xfrm>
            <a:prstGeom prst="ellipse">
              <a:avLst/>
            </a:prstGeom>
            <a:grp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92" name="Oval 91">
              <a:extLst>
                <a:ext uri="{FF2B5EF4-FFF2-40B4-BE49-F238E27FC236}">
                  <a16:creationId xmlns:a16="http://schemas.microsoft.com/office/drawing/2014/main" id="{19B7A6D5-8AAC-4A6D-80DA-C289F235470D}"/>
                </a:ext>
              </a:extLst>
            </p:cNvPr>
            <p:cNvSpPr/>
            <p:nvPr/>
          </p:nvSpPr>
          <p:spPr>
            <a:xfrm>
              <a:off x="2991656" y="3759200"/>
              <a:ext cx="78276" cy="78276"/>
            </a:xfrm>
            <a:prstGeom prst="ellipse">
              <a:avLst/>
            </a:prstGeom>
            <a:grp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93" name="Oval 92">
              <a:extLst>
                <a:ext uri="{FF2B5EF4-FFF2-40B4-BE49-F238E27FC236}">
                  <a16:creationId xmlns:a16="http://schemas.microsoft.com/office/drawing/2014/main" id="{0951E589-9015-4DC8-8F49-77A9EC3449FA}"/>
                </a:ext>
              </a:extLst>
            </p:cNvPr>
            <p:cNvSpPr/>
            <p:nvPr/>
          </p:nvSpPr>
          <p:spPr>
            <a:xfrm>
              <a:off x="3115583" y="3759200"/>
              <a:ext cx="78276" cy="78276"/>
            </a:xfrm>
            <a:prstGeom prst="ellipse">
              <a:avLst/>
            </a:prstGeom>
            <a:grp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94" name="Oval 93">
              <a:extLst>
                <a:ext uri="{FF2B5EF4-FFF2-40B4-BE49-F238E27FC236}">
                  <a16:creationId xmlns:a16="http://schemas.microsoft.com/office/drawing/2014/main" id="{4925993E-D374-421C-B58A-EBA4A6304026}"/>
                </a:ext>
              </a:extLst>
            </p:cNvPr>
            <p:cNvSpPr/>
            <p:nvPr/>
          </p:nvSpPr>
          <p:spPr>
            <a:xfrm>
              <a:off x="3239509" y="3759200"/>
              <a:ext cx="78276" cy="78276"/>
            </a:xfrm>
            <a:prstGeom prst="ellipse">
              <a:avLst/>
            </a:prstGeom>
            <a:grp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95" name="Group 94">
            <a:extLst>
              <a:ext uri="{FF2B5EF4-FFF2-40B4-BE49-F238E27FC236}">
                <a16:creationId xmlns:a16="http://schemas.microsoft.com/office/drawing/2014/main" id="{7490357F-D608-4033-93EC-3A9ABC629DD7}"/>
              </a:ext>
            </a:extLst>
          </p:cNvPr>
          <p:cNvGrpSpPr/>
          <p:nvPr/>
        </p:nvGrpSpPr>
        <p:grpSpPr>
          <a:xfrm>
            <a:off x="4387863" y="2831263"/>
            <a:ext cx="438918" cy="438918"/>
            <a:chOff x="4891088" y="2490788"/>
            <a:chExt cx="287338" cy="287338"/>
          </a:xfrm>
          <a:solidFill>
            <a:schemeClr val="accent4"/>
          </a:solidFill>
        </p:grpSpPr>
        <p:sp>
          <p:nvSpPr>
            <p:cNvPr id="96" name="Freeform 14">
              <a:extLst>
                <a:ext uri="{FF2B5EF4-FFF2-40B4-BE49-F238E27FC236}">
                  <a16:creationId xmlns:a16="http://schemas.microsoft.com/office/drawing/2014/main" id="{BE4362CA-EE80-4F91-8E8D-EEABA6F6D8C3}"/>
                </a:ext>
              </a:extLst>
            </p:cNvPr>
            <p:cNvSpPr>
              <a:spLocks noEditPoints="1"/>
            </p:cNvSpPr>
            <p:nvPr/>
          </p:nvSpPr>
          <p:spPr bwMode="auto">
            <a:xfrm>
              <a:off x="4891088" y="2490788"/>
              <a:ext cx="287338" cy="287338"/>
            </a:xfrm>
            <a:custGeom>
              <a:avLst/>
              <a:gdLst>
                <a:gd name="T0" fmla="*/ 64 w 902"/>
                <a:gd name="T1" fmla="*/ 871 h 902"/>
                <a:gd name="T2" fmla="*/ 43 w 902"/>
                <a:gd name="T3" fmla="*/ 861 h 902"/>
                <a:gd name="T4" fmla="*/ 31 w 902"/>
                <a:gd name="T5" fmla="*/ 839 h 902"/>
                <a:gd name="T6" fmla="*/ 234 w 902"/>
                <a:gd name="T7" fmla="*/ 597 h 902"/>
                <a:gd name="T8" fmla="*/ 246 w 902"/>
                <a:gd name="T9" fmla="*/ 599 h 902"/>
                <a:gd name="T10" fmla="*/ 255 w 902"/>
                <a:gd name="T11" fmla="*/ 593 h 902"/>
                <a:gd name="T12" fmla="*/ 258 w 902"/>
                <a:gd name="T13" fmla="*/ 584 h 902"/>
                <a:gd name="T14" fmla="*/ 255 w 902"/>
                <a:gd name="T15" fmla="*/ 575 h 902"/>
                <a:gd name="T16" fmla="*/ 181 w 902"/>
                <a:gd name="T17" fmla="*/ 524 h 902"/>
                <a:gd name="T18" fmla="*/ 722 w 902"/>
                <a:gd name="T19" fmla="*/ 524 h 902"/>
                <a:gd name="T20" fmla="*/ 647 w 902"/>
                <a:gd name="T21" fmla="*/ 575 h 902"/>
                <a:gd name="T22" fmla="*/ 645 w 902"/>
                <a:gd name="T23" fmla="*/ 584 h 902"/>
                <a:gd name="T24" fmla="*/ 647 w 902"/>
                <a:gd name="T25" fmla="*/ 593 h 902"/>
                <a:gd name="T26" fmla="*/ 657 w 902"/>
                <a:gd name="T27" fmla="*/ 599 h 902"/>
                <a:gd name="T28" fmla="*/ 669 w 902"/>
                <a:gd name="T29" fmla="*/ 597 h 902"/>
                <a:gd name="T30" fmla="*/ 871 w 902"/>
                <a:gd name="T31" fmla="*/ 839 h 902"/>
                <a:gd name="T32" fmla="*/ 861 w 902"/>
                <a:gd name="T33" fmla="*/ 861 h 902"/>
                <a:gd name="T34" fmla="*/ 839 w 902"/>
                <a:gd name="T35" fmla="*/ 871 h 902"/>
                <a:gd name="T36" fmla="*/ 43 w 902"/>
                <a:gd name="T37" fmla="*/ 432 h 902"/>
                <a:gd name="T38" fmla="*/ 861 w 902"/>
                <a:gd name="T39" fmla="*/ 432 h 902"/>
                <a:gd name="T40" fmla="*/ 861 w 902"/>
                <a:gd name="T41" fmla="*/ 432 h 902"/>
                <a:gd name="T42" fmla="*/ 902 w 902"/>
                <a:gd name="T43" fmla="*/ 430 h 902"/>
                <a:gd name="T44" fmla="*/ 900 w 902"/>
                <a:gd name="T45" fmla="*/ 424 h 902"/>
                <a:gd name="T46" fmla="*/ 899 w 902"/>
                <a:gd name="T47" fmla="*/ 423 h 902"/>
                <a:gd name="T48" fmla="*/ 896 w 902"/>
                <a:gd name="T49" fmla="*/ 420 h 902"/>
                <a:gd name="T50" fmla="*/ 752 w 902"/>
                <a:gd name="T51" fmla="*/ 322 h 902"/>
                <a:gd name="T52" fmla="*/ 751 w 902"/>
                <a:gd name="T53" fmla="*/ 9 h 902"/>
                <a:gd name="T54" fmla="*/ 746 w 902"/>
                <a:gd name="T55" fmla="*/ 3 h 902"/>
                <a:gd name="T56" fmla="*/ 737 w 902"/>
                <a:gd name="T57" fmla="*/ 0 h 902"/>
                <a:gd name="T58" fmla="*/ 159 w 902"/>
                <a:gd name="T59" fmla="*/ 1 h 902"/>
                <a:gd name="T60" fmla="*/ 153 w 902"/>
                <a:gd name="T61" fmla="*/ 6 h 902"/>
                <a:gd name="T62" fmla="*/ 151 w 902"/>
                <a:gd name="T63" fmla="*/ 15 h 902"/>
                <a:gd name="T64" fmla="*/ 7 w 902"/>
                <a:gd name="T65" fmla="*/ 420 h 902"/>
                <a:gd name="T66" fmla="*/ 5 w 902"/>
                <a:gd name="T67" fmla="*/ 421 h 902"/>
                <a:gd name="T68" fmla="*/ 3 w 902"/>
                <a:gd name="T69" fmla="*/ 424 h 902"/>
                <a:gd name="T70" fmla="*/ 1 w 902"/>
                <a:gd name="T71" fmla="*/ 426 h 902"/>
                <a:gd name="T72" fmla="*/ 1 w 902"/>
                <a:gd name="T73" fmla="*/ 430 h 902"/>
                <a:gd name="T74" fmla="*/ 0 w 902"/>
                <a:gd name="T75" fmla="*/ 831 h 902"/>
                <a:gd name="T76" fmla="*/ 3 w 902"/>
                <a:gd name="T77" fmla="*/ 852 h 902"/>
                <a:gd name="T78" fmla="*/ 13 w 902"/>
                <a:gd name="T79" fmla="*/ 870 h 902"/>
                <a:gd name="T80" fmla="*/ 26 w 902"/>
                <a:gd name="T81" fmla="*/ 886 h 902"/>
                <a:gd name="T82" fmla="*/ 44 w 902"/>
                <a:gd name="T83" fmla="*/ 897 h 902"/>
                <a:gd name="T84" fmla="*/ 65 w 902"/>
                <a:gd name="T85" fmla="*/ 902 h 902"/>
                <a:gd name="T86" fmla="*/ 838 w 902"/>
                <a:gd name="T87" fmla="*/ 902 h 902"/>
                <a:gd name="T88" fmla="*/ 858 w 902"/>
                <a:gd name="T89" fmla="*/ 897 h 902"/>
                <a:gd name="T90" fmla="*/ 877 w 902"/>
                <a:gd name="T91" fmla="*/ 886 h 902"/>
                <a:gd name="T92" fmla="*/ 891 w 902"/>
                <a:gd name="T93" fmla="*/ 870 h 902"/>
                <a:gd name="T94" fmla="*/ 899 w 902"/>
                <a:gd name="T95" fmla="*/ 852 h 902"/>
                <a:gd name="T96" fmla="*/ 902 w 902"/>
                <a:gd name="T97" fmla="*/ 831 h 902"/>
                <a:gd name="T98" fmla="*/ 902 w 902"/>
                <a:gd name="T99" fmla="*/ 430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2" h="902">
                  <a:moveTo>
                    <a:pt x="831" y="872"/>
                  </a:moveTo>
                  <a:lnTo>
                    <a:pt x="71" y="872"/>
                  </a:lnTo>
                  <a:lnTo>
                    <a:pt x="64" y="871"/>
                  </a:lnTo>
                  <a:lnTo>
                    <a:pt x="55" y="869"/>
                  </a:lnTo>
                  <a:lnTo>
                    <a:pt x="49" y="865"/>
                  </a:lnTo>
                  <a:lnTo>
                    <a:pt x="43" y="861"/>
                  </a:lnTo>
                  <a:lnTo>
                    <a:pt x="37" y="854"/>
                  </a:lnTo>
                  <a:lnTo>
                    <a:pt x="33" y="847"/>
                  </a:lnTo>
                  <a:lnTo>
                    <a:pt x="31" y="839"/>
                  </a:lnTo>
                  <a:lnTo>
                    <a:pt x="30" y="831"/>
                  </a:lnTo>
                  <a:lnTo>
                    <a:pt x="30" y="461"/>
                  </a:lnTo>
                  <a:lnTo>
                    <a:pt x="234" y="597"/>
                  </a:lnTo>
                  <a:lnTo>
                    <a:pt x="239" y="598"/>
                  </a:lnTo>
                  <a:lnTo>
                    <a:pt x="243" y="599"/>
                  </a:lnTo>
                  <a:lnTo>
                    <a:pt x="246" y="599"/>
                  </a:lnTo>
                  <a:lnTo>
                    <a:pt x="249" y="597"/>
                  </a:lnTo>
                  <a:lnTo>
                    <a:pt x="253" y="595"/>
                  </a:lnTo>
                  <a:lnTo>
                    <a:pt x="255" y="593"/>
                  </a:lnTo>
                  <a:lnTo>
                    <a:pt x="257" y="589"/>
                  </a:lnTo>
                  <a:lnTo>
                    <a:pt x="257" y="587"/>
                  </a:lnTo>
                  <a:lnTo>
                    <a:pt x="258" y="584"/>
                  </a:lnTo>
                  <a:lnTo>
                    <a:pt x="257" y="581"/>
                  </a:lnTo>
                  <a:lnTo>
                    <a:pt x="257" y="579"/>
                  </a:lnTo>
                  <a:lnTo>
                    <a:pt x="255" y="575"/>
                  </a:lnTo>
                  <a:lnTo>
                    <a:pt x="254" y="573"/>
                  </a:lnTo>
                  <a:lnTo>
                    <a:pt x="251" y="571"/>
                  </a:lnTo>
                  <a:lnTo>
                    <a:pt x="181" y="524"/>
                  </a:lnTo>
                  <a:lnTo>
                    <a:pt x="181" y="30"/>
                  </a:lnTo>
                  <a:lnTo>
                    <a:pt x="722" y="30"/>
                  </a:lnTo>
                  <a:lnTo>
                    <a:pt x="722" y="524"/>
                  </a:lnTo>
                  <a:lnTo>
                    <a:pt x="652" y="571"/>
                  </a:lnTo>
                  <a:lnTo>
                    <a:pt x="649" y="573"/>
                  </a:lnTo>
                  <a:lnTo>
                    <a:pt x="647" y="575"/>
                  </a:lnTo>
                  <a:lnTo>
                    <a:pt x="646" y="579"/>
                  </a:lnTo>
                  <a:lnTo>
                    <a:pt x="645" y="581"/>
                  </a:lnTo>
                  <a:lnTo>
                    <a:pt x="645" y="584"/>
                  </a:lnTo>
                  <a:lnTo>
                    <a:pt x="645" y="587"/>
                  </a:lnTo>
                  <a:lnTo>
                    <a:pt x="646" y="589"/>
                  </a:lnTo>
                  <a:lnTo>
                    <a:pt x="647" y="593"/>
                  </a:lnTo>
                  <a:lnTo>
                    <a:pt x="650" y="595"/>
                  </a:lnTo>
                  <a:lnTo>
                    <a:pt x="653" y="597"/>
                  </a:lnTo>
                  <a:lnTo>
                    <a:pt x="657" y="599"/>
                  </a:lnTo>
                  <a:lnTo>
                    <a:pt x="660" y="599"/>
                  </a:lnTo>
                  <a:lnTo>
                    <a:pt x="664" y="598"/>
                  </a:lnTo>
                  <a:lnTo>
                    <a:pt x="669" y="597"/>
                  </a:lnTo>
                  <a:lnTo>
                    <a:pt x="872" y="461"/>
                  </a:lnTo>
                  <a:lnTo>
                    <a:pt x="872" y="831"/>
                  </a:lnTo>
                  <a:lnTo>
                    <a:pt x="871" y="839"/>
                  </a:lnTo>
                  <a:lnTo>
                    <a:pt x="869" y="847"/>
                  </a:lnTo>
                  <a:lnTo>
                    <a:pt x="865" y="854"/>
                  </a:lnTo>
                  <a:lnTo>
                    <a:pt x="861" y="861"/>
                  </a:lnTo>
                  <a:lnTo>
                    <a:pt x="854" y="865"/>
                  </a:lnTo>
                  <a:lnTo>
                    <a:pt x="847" y="869"/>
                  </a:lnTo>
                  <a:lnTo>
                    <a:pt x="839" y="871"/>
                  </a:lnTo>
                  <a:lnTo>
                    <a:pt x="831" y="872"/>
                  </a:lnTo>
                  <a:close/>
                  <a:moveTo>
                    <a:pt x="151" y="505"/>
                  </a:moveTo>
                  <a:lnTo>
                    <a:pt x="43" y="432"/>
                  </a:lnTo>
                  <a:lnTo>
                    <a:pt x="151" y="359"/>
                  </a:lnTo>
                  <a:lnTo>
                    <a:pt x="151" y="505"/>
                  </a:lnTo>
                  <a:close/>
                  <a:moveTo>
                    <a:pt x="861" y="432"/>
                  </a:moveTo>
                  <a:lnTo>
                    <a:pt x="752" y="505"/>
                  </a:lnTo>
                  <a:lnTo>
                    <a:pt x="752" y="359"/>
                  </a:lnTo>
                  <a:lnTo>
                    <a:pt x="861" y="432"/>
                  </a:lnTo>
                  <a:close/>
                  <a:moveTo>
                    <a:pt x="902" y="430"/>
                  </a:moveTo>
                  <a:lnTo>
                    <a:pt x="902" y="430"/>
                  </a:lnTo>
                  <a:lnTo>
                    <a:pt x="902" y="430"/>
                  </a:lnTo>
                  <a:lnTo>
                    <a:pt x="901" y="426"/>
                  </a:lnTo>
                  <a:lnTo>
                    <a:pt x="900" y="424"/>
                  </a:lnTo>
                  <a:lnTo>
                    <a:pt x="900" y="424"/>
                  </a:lnTo>
                  <a:lnTo>
                    <a:pt x="900" y="424"/>
                  </a:lnTo>
                  <a:lnTo>
                    <a:pt x="900" y="423"/>
                  </a:lnTo>
                  <a:lnTo>
                    <a:pt x="899" y="423"/>
                  </a:lnTo>
                  <a:lnTo>
                    <a:pt x="898" y="421"/>
                  </a:lnTo>
                  <a:lnTo>
                    <a:pt x="896" y="420"/>
                  </a:lnTo>
                  <a:lnTo>
                    <a:pt x="896" y="420"/>
                  </a:lnTo>
                  <a:lnTo>
                    <a:pt x="896" y="420"/>
                  </a:lnTo>
                  <a:lnTo>
                    <a:pt x="896" y="420"/>
                  </a:lnTo>
                  <a:lnTo>
                    <a:pt x="752" y="322"/>
                  </a:lnTo>
                  <a:lnTo>
                    <a:pt x="752" y="15"/>
                  </a:lnTo>
                  <a:lnTo>
                    <a:pt x="752" y="11"/>
                  </a:lnTo>
                  <a:lnTo>
                    <a:pt x="751" y="9"/>
                  </a:lnTo>
                  <a:lnTo>
                    <a:pt x="749" y="6"/>
                  </a:lnTo>
                  <a:lnTo>
                    <a:pt x="748" y="4"/>
                  </a:lnTo>
                  <a:lnTo>
                    <a:pt x="746" y="3"/>
                  </a:lnTo>
                  <a:lnTo>
                    <a:pt x="743" y="1"/>
                  </a:lnTo>
                  <a:lnTo>
                    <a:pt x="741" y="0"/>
                  </a:lnTo>
                  <a:lnTo>
                    <a:pt x="737" y="0"/>
                  </a:lnTo>
                  <a:lnTo>
                    <a:pt x="166" y="0"/>
                  </a:lnTo>
                  <a:lnTo>
                    <a:pt x="163" y="0"/>
                  </a:lnTo>
                  <a:lnTo>
                    <a:pt x="159" y="1"/>
                  </a:lnTo>
                  <a:lnTo>
                    <a:pt x="157" y="3"/>
                  </a:lnTo>
                  <a:lnTo>
                    <a:pt x="155" y="4"/>
                  </a:lnTo>
                  <a:lnTo>
                    <a:pt x="153" y="6"/>
                  </a:lnTo>
                  <a:lnTo>
                    <a:pt x="152" y="9"/>
                  </a:lnTo>
                  <a:lnTo>
                    <a:pt x="151" y="11"/>
                  </a:lnTo>
                  <a:lnTo>
                    <a:pt x="151" y="15"/>
                  </a:lnTo>
                  <a:lnTo>
                    <a:pt x="151" y="322"/>
                  </a:lnTo>
                  <a:lnTo>
                    <a:pt x="7" y="420"/>
                  </a:lnTo>
                  <a:lnTo>
                    <a:pt x="7" y="420"/>
                  </a:lnTo>
                  <a:lnTo>
                    <a:pt x="7" y="420"/>
                  </a:lnTo>
                  <a:lnTo>
                    <a:pt x="6" y="420"/>
                  </a:lnTo>
                  <a:lnTo>
                    <a:pt x="5" y="421"/>
                  </a:lnTo>
                  <a:lnTo>
                    <a:pt x="3" y="423"/>
                  </a:lnTo>
                  <a:lnTo>
                    <a:pt x="3" y="423"/>
                  </a:lnTo>
                  <a:lnTo>
                    <a:pt x="3" y="424"/>
                  </a:lnTo>
                  <a:lnTo>
                    <a:pt x="3" y="424"/>
                  </a:lnTo>
                  <a:lnTo>
                    <a:pt x="2" y="424"/>
                  </a:lnTo>
                  <a:lnTo>
                    <a:pt x="1" y="426"/>
                  </a:lnTo>
                  <a:lnTo>
                    <a:pt x="1" y="430"/>
                  </a:lnTo>
                  <a:lnTo>
                    <a:pt x="1" y="430"/>
                  </a:lnTo>
                  <a:lnTo>
                    <a:pt x="1" y="430"/>
                  </a:lnTo>
                  <a:lnTo>
                    <a:pt x="0" y="431"/>
                  </a:lnTo>
                  <a:lnTo>
                    <a:pt x="0" y="432"/>
                  </a:lnTo>
                  <a:lnTo>
                    <a:pt x="0" y="831"/>
                  </a:lnTo>
                  <a:lnTo>
                    <a:pt x="1" y="838"/>
                  </a:lnTo>
                  <a:lnTo>
                    <a:pt x="2" y="845"/>
                  </a:lnTo>
                  <a:lnTo>
                    <a:pt x="3" y="852"/>
                  </a:lnTo>
                  <a:lnTo>
                    <a:pt x="6" y="858"/>
                  </a:lnTo>
                  <a:lnTo>
                    <a:pt x="8" y="865"/>
                  </a:lnTo>
                  <a:lnTo>
                    <a:pt x="13" y="870"/>
                  </a:lnTo>
                  <a:lnTo>
                    <a:pt x="17" y="877"/>
                  </a:lnTo>
                  <a:lnTo>
                    <a:pt x="21" y="881"/>
                  </a:lnTo>
                  <a:lnTo>
                    <a:pt x="26" y="886"/>
                  </a:lnTo>
                  <a:lnTo>
                    <a:pt x="32" y="891"/>
                  </a:lnTo>
                  <a:lnTo>
                    <a:pt x="37" y="894"/>
                  </a:lnTo>
                  <a:lnTo>
                    <a:pt x="44" y="897"/>
                  </a:lnTo>
                  <a:lnTo>
                    <a:pt x="50" y="899"/>
                  </a:lnTo>
                  <a:lnTo>
                    <a:pt x="58" y="901"/>
                  </a:lnTo>
                  <a:lnTo>
                    <a:pt x="65" y="902"/>
                  </a:lnTo>
                  <a:lnTo>
                    <a:pt x="71" y="902"/>
                  </a:lnTo>
                  <a:lnTo>
                    <a:pt x="831" y="902"/>
                  </a:lnTo>
                  <a:lnTo>
                    <a:pt x="838" y="902"/>
                  </a:lnTo>
                  <a:lnTo>
                    <a:pt x="846" y="901"/>
                  </a:lnTo>
                  <a:lnTo>
                    <a:pt x="852" y="899"/>
                  </a:lnTo>
                  <a:lnTo>
                    <a:pt x="858" y="897"/>
                  </a:lnTo>
                  <a:lnTo>
                    <a:pt x="865" y="894"/>
                  </a:lnTo>
                  <a:lnTo>
                    <a:pt x="871" y="891"/>
                  </a:lnTo>
                  <a:lnTo>
                    <a:pt x="877" y="886"/>
                  </a:lnTo>
                  <a:lnTo>
                    <a:pt x="881" y="881"/>
                  </a:lnTo>
                  <a:lnTo>
                    <a:pt x="886" y="877"/>
                  </a:lnTo>
                  <a:lnTo>
                    <a:pt x="891" y="870"/>
                  </a:lnTo>
                  <a:lnTo>
                    <a:pt x="894" y="865"/>
                  </a:lnTo>
                  <a:lnTo>
                    <a:pt x="897" y="858"/>
                  </a:lnTo>
                  <a:lnTo>
                    <a:pt x="899" y="852"/>
                  </a:lnTo>
                  <a:lnTo>
                    <a:pt x="901" y="846"/>
                  </a:lnTo>
                  <a:lnTo>
                    <a:pt x="902" y="838"/>
                  </a:lnTo>
                  <a:lnTo>
                    <a:pt x="902" y="831"/>
                  </a:lnTo>
                  <a:lnTo>
                    <a:pt x="902" y="432"/>
                  </a:lnTo>
                  <a:lnTo>
                    <a:pt x="902" y="431"/>
                  </a:lnTo>
                  <a:lnTo>
                    <a:pt x="902" y="4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5">
              <a:extLst>
                <a:ext uri="{FF2B5EF4-FFF2-40B4-BE49-F238E27FC236}">
                  <a16:creationId xmlns:a16="http://schemas.microsoft.com/office/drawing/2014/main" id="{4299D5F7-D26B-4F74-963B-B359FB683894}"/>
                </a:ext>
              </a:extLst>
            </p:cNvPr>
            <p:cNvSpPr>
              <a:spLocks/>
            </p:cNvSpPr>
            <p:nvPr/>
          </p:nvSpPr>
          <p:spPr bwMode="auto">
            <a:xfrm>
              <a:off x="4926013" y="2682875"/>
              <a:ext cx="219075" cy="61913"/>
            </a:xfrm>
            <a:custGeom>
              <a:avLst/>
              <a:gdLst>
                <a:gd name="T0" fmla="*/ 491 w 691"/>
                <a:gd name="T1" fmla="*/ 4 h 196"/>
                <a:gd name="T2" fmla="*/ 486 w 691"/>
                <a:gd name="T3" fmla="*/ 1 h 196"/>
                <a:gd name="T4" fmla="*/ 481 w 691"/>
                <a:gd name="T5" fmla="*/ 0 h 196"/>
                <a:gd name="T6" fmla="*/ 210 w 691"/>
                <a:gd name="T7" fmla="*/ 0 h 196"/>
                <a:gd name="T8" fmla="*/ 205 w 691"/>
                <a:gd name="T9" fmla="*/ 1 h 196"/>
                <a:gd name="T10" fmla="*/ 200 w 691"/>
                <a:gd name="T11" fmla="*/ 4 h 196"/>
                <a:gd name="T12" fmla="*/ 4 w 691"/>
                <a:gd name="T13" fmla="*/ 170 h 196"/>
                <a:gd name="T14" fmla="*/ 2 w 691"/>
                <a:gd name="T15" fmla="*/ 172 h 196"/>
                <a:gd name="T16" fmla="*/ 1 w 691"/>
                <a:gd name="T17" fmla="*/ 174 h 196"/>
                <a:gd name="T18" fmla="*/ 0 w 691"/>
                <a:gd name="T19" fmla="*/ 177 h 196"/>
                <a:gd name="T20" fmla="*/ 0 w 691"/>
                <a:gd name="T21" fmla="*/ 180 h 196"/>
                <a:gd name="T22" fmla="*/ 0 w 691"/>
                <a:gd name="T23" fmla="*/ 182 h 196"/>
                <a:gd name="T24" fmla="*/ 0 w 691"/>
                <a:gd name="T25" fmla="*/ 186 h 196"/>
                <a:gd name="T26" fmla="*/ 1 w 691"/>
                <a:gd name="T27" fmla="*/ 189 h 196"/>
                <a:gd name="T28" fmla="*/ 3 w 691"/>
                <a:gd name="T29" fmla="*/ 191 h 196"/>
                <a:gd name="T30" fmla="*/ 5 w 691"/>
                <a:gd name="T31" fmla="*/ 193 h 196"/>
                <a:gd name="T32" fmla="*/ 7 w 691"/>
                <a:gd name="T33" fmla="*/ 194 h 196"/>
                <a:gd name="T34" fmla="*/ 11 w 691"/>
                <a:gd name="T35" fmla="*/ 195 h 196"/>
                <a:gd name="T36" fmla="*/ 13 w 691"/>
                <a:gd name="T37" fmla="*/ 196 h 196"/>
                <a:gd name="T38" fmla="*/ 16 w 691"/>
                <a:gd name="T39" fmla="*/ 196 h 196"/>
                <a:gd name="T40" fmla="*/ 19 w 691"/>
                <a:gd name="T41" fmla="*/ 195 h 196"/>
                <a:gd name="T42" fmla="*/ 21 w 691"/>
                <a:gd name="T43" fmla="*/ 194 h 196"/>
                <a:gd name="T44" fmla="*/ 24 w 691"/>
                <a:gd name="T45" fmla="*/ 193 h 196"/>
                <a:gd name="T46" fmla="*/ 215 w 691"/>
                <a:gd name="T47" fmla="*/ 31 h 196"/>
                <a:gd name="T48" fmla="*/ 475 w 691"/>
                <a:gd name="T49" fmla="*/ 31 h 196"/>
                <a:gd name="T50" fmla="*/ 667 w 691"/>
                <a:gd name="T51" fmla="*/ 193 h 196"/>
                <a:gd name="T52" fmla="*/ 671 w 691"/>
                <a:gd name="T53" fmla="*/ 195 h 196"/>
                <a:gd name="T54" fmla="*/ 676 w 691"/>
                <a:gd name="T55" fmla="*/ 196 h 196"/>
                <a:gd name="T56" fmla="*/ 680 w 691"/>
                <a:gd name="T57" fmla="*/ 196 h 196"/>
                <a:gd name="T58" fmla="*/ 683 w 691"/>
                <a:gd name="T59" fmla="*/ 195 h 196"/>
                <a:gd name="T60" fmla="*/ 685 w 691"/>
                <a:gd name="T61" fmla="*/ 193 h 196"/>
                <a:gd name="T62" fmla="*/ 688 w 691"/>
                <a:gd name="T63" fmla="*/ 191 h 196"/>
                <a:gd name="T64" fmla="*/ 689 w 691"/>
                <a:gd name="T65" fmla="*/ 189 h 196"/>
                <a:gd name="T66" fmla="*/ 690 w 691"/>
                <a:gd name="T67" fmla="*/ 186 h 196"/>
                <a:gd name="T68" fmla="*/ 691 w 691"/>
                <a:gd name="T69" fmla="*/ 182 h 196"/>
                <a:gd name="T70" fmla="*/ 691 w 691"/>
                <a:gd name="T71" fmla="*/ 180 h 196"/>
                <a:gd name="T72" fmla="*/ 690 w 691"/>
                <a:gd name="T73" fmla="*/ 177 h 196"/>
                <a:gd name="T74" fmla="*/ 689 w 691"/>
                <a:gd name="T75" fmla="*/ 174 h 196"/>
                <a:gd name="T76" fmla="*/ 688 w 691"/>
                <a:gd name="T77" fmla="*/ 172 h 196"/>
                <a:gd name="T78" fmla="*/ 686 w 691"/>
                <a:gd name="T79" fmla="*/ 170 h 196"/>
                <a:gd name="T80" fmla="*/ 491 w 691"/>
                <a:gd name="T81" fmla="*/ 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1" h="196">
                  <a:moveTo>
                    <a:pt x="491" y="4"/>
                  </a:moveTo>
                  <a:lnTo>
                    <a:pt x="486" y="1"/>
                  </a:lnTo>
                  <a:lnTo>
                    <a:pt x="481" y="0"/>
                  </a:lnTo>
                  <a:lnTo>
                    <a:pt x="210" y="0"/>
                  </a:lnTo>
                  <a:lnTo>
                    <a:pt x="205" y="1"/>
                  </a:lnTo>
                  <a:lnTo>
                    <a:pt x="200" y="4"/>
                  </a:lnTo>
                  <a:lnTo>
                    <a:pt x="4" y="170"/>
                  </a:lnTo>
                  <a:lnTo>
                    <a:pt x="2" y="172"/>
                  </a:lnTo>
                  <a:lnTo>
                    <a:pt x="1" y="174"/>
                  </a:lnTo>
                  <a:lnTo>
                    <a:pt x="0" y="177"/>
                  </a:lnTo>
                  <a:lnTo>
                    <a:pt x="0" y="180"/>
                  </a:lnTo>
                  <a:lnTo>
                    <a:pt x="0" y="182"/>
                  </a:lnTo>
                  <a:lnTo>
                    <a:pt x="0" y="186"/>
                  </a:lnTo>
                  <a:lnTo>
                    <a:pt x="1" y="189"/>
                  </a:lnTo>
                  <a:lnTo>
                    <a:pt x="3" y="191"/>
                  </a:lnTo>
                  <a:lnTo>
                    <a:pt x="5" y="193"/>
                  </a:lnTo>
                  <a:lnTo>
                    <a:pt x="7" y="194"/>
                  </a:lnTo>
                  <a:lnTo>
                    <a:pt x="11" y="195"/>
                  </a:lnTo>
                  <a:lnTo>
                    <a:pt x="13" y="196"/>
                  </a:lnTo>
                  <a:lnTo>
                    <a:pt x="16" y="196"/>
                  </a:lnTo>
                  <a:lnTo>
                    <a:pt x="19" y="195"/>
                  </a:lnTo>
                  <a:lnTo>
                    <a:pt x="21" y="194"/>
                  </a:lnTo>
                  <a:lnTo>
                    <a:pt x="24" y="193"/>
                  </a:lnTo>
                  <a:lnTo>
                    <a:pt x="215" y="31"/>
                  </a:lnTo>
                  <a:lnTo>
                    <a:pt x="475" y="31"/>
                  </a:lnTo>
                  <a:lnTo>
                    <a:pt x="667" y="193"/>
                  </a:lnTo>
                  <a:lnTo>
                    <a:pt x="671" y="195"/>
                  </a:lnTo>
                  <a:lnTo>
                    <a:pt x="676" y="196"/>
                  </a:lnTo>
                  <a:lnTo>
                    <a:pt x="680" y="196"/>
                  </a:lnTo>
                  <a:lnTo>
                    <a:pt x="683" y="195"/>
                  </a:lnTo>
                  <a:lnTo>
                    <a:pt x="685" y="193"/>
                  </a:lnTo>
                  <a:lnTo>
                    <a:pt x="688" y="191"/>
                  </a:lnTo>
                  <a:lnTo>
                    <a:pt x="689" y="189"/>
                  </a:lnTo>
                  <a:lnTo>
                    <a:pt x="690" y="186"/>
                  </a:lnTo>
                  <a:lnTo>
                    <a:pt x="691" y="182"/>
                  </a:lnTo>
                  <a:lnTo>
                    <a:pt x="691" y="180"/>
                  </a:lnTo>
                  <a:lnTo>
                    <a:pt x="690" y="177"/>
                  </a:lnTo>
                  <a:lnTo>
                    <a:pt x="689" y="174"/>
                  </a:lnTo>
                  <a:lnTo>
                    <a:pt x="688" y="172"/>
                  </a:lnTo>
                  <a:lnTo>
                    <a:pt x="686" y="170"/>
                  </a:lnTo>
                  <a:lnTo>
                    <a:pt x="49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6">
              <a:extLst>
                <a:ext uri="{FF2B5EF4-FFF2-40B4-BE49-F238E27FC236}">
                  <a16:creationId xmlns:a16="http://schemas.microsoft.com/office/drawing/2014/main" id="{56187A95-6554-4558-9326-D636CCD9E8D0}"/>
                </a:ext>
              </a:extLst>
            </p:cNvPr>
            <p:cNvSpPr>
              <a:spLocks/>
            </p:cNvSpPr>
            <p:nvPr/>
          </p:nvSpPr>
          <p:spPr bwMode="auto">
            <a:xfrm>
              <a:off x="4978400" y="2528888"/>
              <a:ext cx="33338" cy="11113"/>
            </a:xfrm>
            <a:custGeom>
              <a:avLst/>
              <a:gdLst>
                <a:gd name="T0" fmla="*/ 15 w 105"/>
                <a:gd name="T1" fmla="*/ 31 h 31"/>
                <a:gd name="T2" fmla="*/ 90 w 105"/>
                <a:gd name="T3" fmla="*/ 31 h 31"/>
                <a:gd name="T4" fmla="*/ 93 w 105"/>
                <a:gd name="T5" fmla="*/ 30 h 31"/>
                <a:gd name="T6" fmla="*/ 95 w 105"/>
                <a:gd name="T7" fmla="*/ 29 h 31"/>
                <a:gd name="T8" fmla="*/ 99 w 105"/>
                <a:gd name="T9" fmla="*/ 28 h 31"/>
                <a:gd name="T10" fmla="*/ 101 w 105"/>
                <a:gd name="T11" fmla="*/ 25 h 31"/>
                <a:gd name="T12" fmla="*/ 103 w 105"/>
                <a:gd name="T13" fmla="*/ 23 h 31"/>
                <a:gd name="T14" fmla="*/ 104 w 105"/>
                <a:gd name="T15" fmla="*/ 21 h 31"/>
                <a:gd name="T16" fmla="*/ 105 w 105"/>
                <a:gd name="T17" fmla="*/ 18 h 31"/>
                <a:gd name="T18" fmla="*/ 105 w 105"/>
                <a:gd name="T19" fmla="*/ 15 h 31"/>
                <a:gd name="T20" fmla="*/ 105 w 105"/>
                <a:gd name="T21" fmla="*/ 13 h 31"/>
                <a:gd name="T22" fmla="*/ 104 w 105"/>
                <a:gd name="T23" fmla="*/ 9 h 31"/>
                <a:gd name="T24" fmla="*/ 103 w 105"/>
                <a:gd name="T25" fmla="*/ 7 h 31"/>
                <a:gd name="T26" fmla="*/ 101 w 105"/>
                <a:gd name="T27" fmla="*/ 5 h 31"/>
                <a:gd name="T28" fmla="*/ 99 w 105"/>
                <a:gd name="T29" fmla="*/ 3 h 31"/>
                <a:gd name="T30" fmla="*/ 95 w 105"/>
                <a:gd name="T31" fmla="*/ 2 h 31"/>
                <a:gd name="T32" fmla="*/ 93 w 105"/>
                <a:gd name="T33" fmla="*/ 1 h 31"/>
                <a:gd name="T34" fmla="*/ 90 w 105"/>
                <a:gd name="T35" fmla="*/ 0 h 31"/>
                <a:gd name="T36" fmla="*/ 15 w 105"/>
                <a:gd name="T37" fmla="*/ 0 h 31"/>
                <a:gd name="T38" fmla="*/ 12 w 105"/>
                <a:gd name="T39" fmla="*/ 1 h 31"/>
                <a:gd name="T40" fmla="*/ 8 w 105"/>
                <a:gd name="T41" fmla="*/ 2 h 31"/>
                <a:gd name="T42" fmla="*/ 6 w 105"/>
                <a:gd name="T43" fmla="*/ 3 h 31"/>
                <a:gd name="T44" fmla="*/ 4 w 105"/>
                <a:gd name="T45" fmla="*/ 5 h 31"/>
                <a:gd name="T46" fmla="*/ 2 w 105"/>
                <a:gd name="T47" fmla="*/ 7 h 31"/>
                <a:gd name="T48" fmla="*/ 1 w 105"/>
                <a:gd name="T49" fmla="*/ 9 h 31"/>
                <a:gd name="T50" fmla="*/ 0 w 105"/>
                <a:gd name="T51" fmla="*/ 13 h 31"/>
                <a:gd name="T52" fmla="*/ 0 w 105"/>
                <a:gd name="T53" fmla="*/ 15 h 31"/>
                <a:gd name="T54" fmla="*/ 0 w 105"/>
                <a:gd name="T55" fmla="*/ 18 h 31"/>
                <a:gd name="T56" fmla="*/ 1 w 105"/>
                <a:gd name="T57" fmla="*/ 21 h 31"/>
                <a:gd name="T58" fmla="*/ 2 w 105"/>
                <a:gd name="T59" fmla="*/ 23 h 31"/>
                <a:gd name="T60" fmla="*/ 4 w 105"/>
                <a:gd name="T61" fmla="*/ 25 h 31"/>
                <a:gd name="T62" fmla="*/ 6 w 105"/>
                <a:gd name="T63" fmla="*/ 28 h 31"/>
                <a:gd name="T64" fmla="*/ 8 w 105"/>
                <a:gd name="T65" fmla="*/ 29 h 31"/>
                <a:gd name="T66" fmla="*/ 12 w 105"/>
                <a:gd name="T67" fmla="*/ 30 h 31"/>
                <a:gd name="T68" fmla="*/ 15 w 105"/>
                <a:gd name="T6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31">
                  <a:moveTo>
                    <a:pt x="15" y="31"/>
                  </a:moveTo>
                  <a:lnTo>
                    <a:pt x="90" y="31"/>
                  </a:lnTo>
                  <a:lnTo>
                    <a:pt x="93" y="30"/>
                  </a:lnTo>
                  <a:lnTo>
                    <a:pt x="95" y="29"/>
                  </a:lnTo>
                  <a:lnTo>
                    <a:pt x="99" y="28"/>
                  </a:lnTo>
                  <a:lnTo>
                    <a:pt x="101" y="25"/>
                  </a:lnTo>
                  <a:lnTo>
                    <a:pt x="103" y="23"/>
                  </a:lnTo>
                  <a:lnTo>
                    <a:pt x="104" y="21"/>
                  </a:lnTo>
                  <a:lnTo>
                    <a:pt x="105" y="18"/>
                  </a:lnTo>
                  <a:lnTo>
                    <a:pt x="105" y="15"/>
                  </a:lnTo>
                  <a:lnTo>
                    <a:pt x="105" y="13"/>
                  </a:lnTo>
                  <a:lnTo>
                    <a:pt x="104" y="9"/>
                  </a:lnTo>
                  <a:lnTo>
                    <a:pt x="103" y="7"/>
                  </a:lnTo>
                  <a:lnTo>
                    <a:pt x="101" y="5"/>
                  </a:lnTo>
                  <a:lnTo>
                    <a:pt x="99" y="3"/>
                  </a:lnTo>
                  <a:lnTo>
                    <a:pt x="95" y="2"/>
                  </a:lnTo>
                  <a:lnTo>
                    <a:pt x="93" y="1"/>
                  </a:lnTo>
                  <a:lnTo>
                    <a:pt x="90" y="0"/>
                  </a:lnTo>
                  <a:lnTo>
                    <a:pt x="15" y="0"/>
                  </a:lnTo>
                  <a:lnTo>
                    <a:pt x="12" y="1"/>
                  </a:lnTo>
                  <a:lnTo>
                    <a:pt x="8" y="2"/>
                  </a:lnTo>
                  <a:lnTo>
                    <a:pt x="6" y="3"/>
                  </a:lnTo>
                  <a:lnTo>
                    <a:pt x="4" y="5"/>
                  </a:lnTo>
                  <a:lnTo>
                    <a:pt x="2" y="7"/>
                  </a:lnTo>
                  <a:lnTo>
                    <a:pt x="1" y="9"/>
                  </a:lnTo>
                  <a:lnTo>
                    <a:pt x="0" y="13"/>
                  </a:lnTo>
                  <a:lnTo>
                    <a:pt x="0" y="15"/>
                  </a:lnTo>
                  <a:lnTo>
                    <a:pt x="0" y="18"/>
                  </a:lnTo>
                  <a:lnTo>
                    <a:pt x="1" y="21"/>
                  </a:lnTo>
                  <a:lnTo>
                    <a:pt x="2" y="23"/>
                  </a:lnTo>
                  <a:lnTo>
                    <a:pt x="4" y="25"/>
                  </a:lnTo>
                  <a:lnTo>
                    <a:pt x="6" y="28"/>
                  </a:lnTo>
                  <a:lnTo>
                    <a:pt x="8" y="29"/>
                  </a:lnTo>
                  <a:lnTo>
                    <a:pt x="12" y="30"/>
                  </a:lnTo>
                  <a:lnTo>
                    <a:pt x="15"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
              <a:extLst>
                <a:ext uri="{FF2B5EF4-FFF2-40B4-BE49-F238E27FC236}">
                  <a16:creationId xmlns:a16="http://schemas.microsoft.com/office/drawing/2014/main" id="{CB2E1602-92F8-46F6-96FA-90321EE0C082}"/>
                </a:ext>
              </a:extLst>
            </p:cNvPr>
            <p:cNvSpPr>
              <a:spLocks/>
            </p:cNvSpPr>
            <p:nvPr/>
          </p:nvSpPr>
          <p:spPr bwMode="auto">
            <a:xfrm>
              <a:off x="5002213" y="2559050"/>
              <a:ext cx="90488" cy="9525"/>
            </a:xfrm>
            <a:custGeom>
              <a:avLst/>
              <a:gdLst>
                <a:gd name="T0" fmla="*/ 0 w 286"/>
                <a:gd name="T1" fmla="*/ 15 h 30"/>
                <a:gd name="T2" fmla="*/ 0 w 286"/>
                <a:gd name="T3" fmla="*/ 17 h 30"/>
                <a:gd name="T4" fmla="*/ 1 w 286"/>
                <a:gd name="T5" fmla="*/ 20 h 30"/>
                <a:gd name="T6" fmla="*/ 2 w 286"/>
                <a:gd name="T7" fmla="*/ 22 h 30"/>
                <a:gd name="T8" fmla="*/ 4 w 286"/>
                <a:gd name="T9" fmla="*/ 26 h 30"/>
                <a:gd name="T10" fmla="*/ 6 w 286"/>
                <a:gd name="T11" fmla="*/ 27 h 30"/>
                <a:gd name="T12" fmla="*/ 10 w 286"/>
                <a:gd name="T13" fmla="*/ 29 h 30"/>
                <a:gd name="T14" fmla="*/ 12 w 286"/>
                <a:gd name="T15" fmla="*/ 29 h 30"/>
                <a:gd name="T16" fmla="*/ 15 w 286"/>
                <a:gd name="T17" fmla="*/ 30 h 30"/>
                <a:gd name="T18" fmla="*/ 271 w 286"/>
                <a:gd name="T19" fmla="*/ 30 h 30"/>
                <a:gd name="T20" fmla="*/ 273 w 286"/>
                <a:gd name="T21" fmla="*/ 29 h 30"/>
                <a:gd name="T22" fmla="*/ 277 w 286"/>
                <a:gd name="T23" fmla="*/ 29 h 30"/>
                <a:gd name="T24" fmla="*/ 279 w 286"/>
                <a:gd name="T25" fmla="*/ 27 h 30"/>
                <a:gd name="T26" fmla="*/ 281 w 286"/>
                <a:gd name="T27" fmla="*/ 26 h 30"/>
                <a:gd name="T28" fmla="*/ 283 w 286"/>
                <a:gd name="T29" fmla="*/ 22 h 30"/>
                <a:gd name="T30" fmla="*/ 285 w 286"/>
                <a:gd name="T31" fmla="*/ 20 h 30"/>
                <a:gd name="T32" fmla="*/ 285 w 286"/>
                <a:gd name="T33" fmla="*/ 17 h 30"/>
                <a:gd name="T34" fmla="*/ 286 w 286"/>
                <a:gd name="T35" fmla="*/ 15 h 30"/>
                <a:gd name="T36" fmla="*/ 285 w 286"/>
                <a:gd name="T37" fmla="*/ 12 h 30"/>
                <a:gd name="T38" fmla="*/ 285 w 286"/>
                <a:gd name="T39" fmla="*/ 8 h 30"/>
                <a:gd name="T40" fmla="*/ 283 w 286"/>
                <a:gd name="T41" fmla="*/ 6 h 30"/>
                <a:gd name="T42" fmla="*/ 281 w 286"/>
                <a:gd name="T43" fmla="*/ 4 h 30"/>
                <a:gd name="T44" fmla="*/ 279 w 286"/>
                <a:gd name="T45" fmla="*/ 2 h 30"/>
                <a:gd name="T46" fmla="*/ 277 w 286"/>
                <a:gd name="T47" fmla="*/ 1 h 30"/>
                <a:gd name="T48" fmla="*/ 273 w 286"/>
                <a:gd name="T49" fmla="*/ 0 h 30"/>
                <a:gd name="T50" fmla="*/ 271 w 286"/>
                <a:gd name="T51" fmla="*/ 0 h 30"/>
                <a:gd name="T52" fmla="*/ 15 w 286"/>
                <a:gd name="T53" fmla="*/ 0 h 30"/>
                <a:gd name="T54" fmla="*/ 12 w 286"/>
                <a:gd name="T55" fmla="*/ 0 h 30"/>
                <a:gd name="T56" fmla="*/ 10 w 286"/>
                <a:gd name="T57" fmla="*/ 1 h 30"/>
                <a:gd name="T58" fmla="*/ 6 w 286"/>
                <a:gd name="T59" fmla="*/ 2 h 30"/>
                <a:gd name="T60" fmla="*/ 4 w 286"/>
                <a:gd name="T61" fmla="*/ 4 h 30"/>
                <a:gd name="T62" fmla="*/ 2 w 286"/>
                <a:gd name="T63" fmla="*/ 6 h 30"/>
                <a:gd name="T64" fmla="*/ 1 w 286"/>
                <a:gd name="T65" fmla="*/ 8 h 30"/>
                <a:gd name="T66" fmla="*/ 0 w 286"/>
                <a:gd name="T67" fmla="*/ 12 h 30"/>
                <a:gd name="T68" fmla="*/ 0 w 286"/>
                <a:gd name="T69"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6" h="30">
                  <a:moveTo>
                    <a:pt x="0" y="15"/>
                  </a:moveTo>
                  <a:lnTo>
                    <a:pt x="0" y="17"/>
                  </a:lnTo>
                  <a:lnTo>
                    <a:pt x="1" y="20"/>
                  </a:lnTo>
                  <a:lnTo>
                    <a:pt x="2" y="22"/>
                  </a:lnTo>
                  <a:lnTo>
                    <a:pt x="4" y="26"/>
                  </a:lnTo>
                  <a:lnTo>
                    <a:pt x="6" y="27"/>
                  </a:lnTo>
                  <a:lnTo>
                    <a:pt x="10" y="29"/>
                  </a:lnTo>
                  <a:lnTo>
                    <a:pt x="12" y="29"/>
                  </a:lnTo>
                  <a:lnTo>
                    <a:pt x="15" y="30"/>
                  </a:lnTo>
                  <a:lnTo>
                    <a:pt x="271" y="30"/>
                  </a:lnTo>
                  <a:lnTo>
                    <a:pt x="273" y="29"/>
                  </a:lnTo>
                  <a:lnTo>
                    <a:pt x="277" y="29"/>
                  </a:lnTo>
                  <a:lnTo>
                    <a:pt x="279" y="27"/>
                  </a:lnTo>
                  <a:lnTo>
                    <a:pt x="281" y="26"/>
                  </a:lnTo>
                  <a:lnTo>
                    <a:pt x="283" y="22"/>
                  </a:lnTo>
                  <a:lnTo>
                    <a:pt x="285" y="20"/>
                  </a:lnTo>
                  <a:lnTo>
                    <a:pt x="285" y="17"/>
                  </a:lnTo>
                  <a:lnTo>
                    <a:pt x="286" y="15"/>
                  </a:lnTo>
                  <a:lnTo>
                    <a:pt x="285" y="12"/>
                  </a:lnTo>
                  <a:lnTo>
                    <a:pt x="285" y="8"/>
                  </a:lnTo>
                  <a:lnTo>
                    <a:pt x="283" y="6"/>
                  </a:lnTo>
                  <a:lnTo>
                    <a:pt x="281" y="4"/>
                  </a:lnTo>
                  <a:lnTo>
                    <a:pt x="279" y="2"/>
                  </a:lnTo>
                  <a:lnTo>
                    <a:pt x="277" y="1"/>
                  </a:lnTo>
                  <a:lnTo>
                    <a:pt x="273" y="0"/>
                  </a:lnTo>
                  <a:lnTo>
                    <a:pt x="271" y="0"/>
                  </a:lnTo>
                  <a:lnTo>
                    <a:pt x="15" y="0"/>
                  </a:lnTo>
                  <a:lnTo>
                    <a:pt x="12" y="0"/>
                  </a:lnTo>
                  <a:lnTo>
                    <a:pt x="10" y="1"/>
                  </a:lnTo>
                  <a:lnTo>
                    <a:pt x="6" y="2"/>
                  </a:lnTo>
                  <a:lnTo>
                    <a:pt x="4" y="4"/>
                  </a:lnTo>
                  <a:lnTo>
                    <a:pt x="2" y="6"/>
                  </a:lnTo>
                  <a:lnTo>
                    <a:pt x="1" y="8"/>
                  </a:lnTo>
                  <a:lnTo>
                    <a:pt x="0" y="12"/>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8">
              <a:extLst>
                <a:ext uri="{FF2B5EF4-FFF2-40B4-BE49-F238E27FC236}">
                  <a16:creationId xmlns:a16="http://schemas.microsoft.com/office/drawing/2014/main" id="{8D65D96F-1D50-4A03-849A-952626E597B2}"/>
                </a:ext>
              </a:extLst>
            </p:cNvPr>
            <p:cNvSpPr>
              <a:spLocks/>
            </p:cNvSpPr>
            <p:nvPr/>
          </p:nvSpPr>
          <p:spPr bwMode="auto">
            <a:xfrm>
              <a:off x="4978400" y="2597150"/>
              <a:ext cx="114300" cy="9525"/>
            </a:xfrm>
            <a:custGeom>
              <a:avLst/>
              <a:gdLst>
                <a:gd name="T0" fmla="*/ 15 w 361"/>
                <a:gd name="T1" fmla="*/ 30 h 30"/>
                <a:gd name="T2" fmla="*/ 346 w 361"/>
                <a:gd name="T3" fmla="*/ 30 h 30"/>
                <a:gd name="T4" fmla="*/ 348 w 361"/>
                <a:gd name="T5" fmla="*/ 30 h 30"/>
                <a:gd name="T6" fmla="*/ 352 w 361"/>
                <a:gd name="T7" fmla="*/ 29 h 30"/>
                <a:gd name="T8" fmla="*/ 354 w 361"/>
                <a:gd name="T9" fmla="*/ 28 h 30"/>
                <a:gd name="T10" fmla="*/ 356 w 361"/>
                <a:gd name="T11" fmla="*/ 26 h 30"/>
                <a:gd name="T12" fmla="*/ 358 w 361"/>
                <a:gd name="T13" fmla="*/ 24 h 30"/>
                <a:gd name="T14" fmla="*/ 360 w 361"/>
                <a:gd name="T15" fmla="*/ 20 h 30"/>
                <a:gd name="T16" fmla="*/ 360 w 361"/>
                <a:gd name="T17" fmla="*/ 18 h 30"/>
                <a:gd name="T18" fmla="*/ 361 w 361"/>
                <a:gd name="T19" fmla="*/ 15 h 30"/>
                <a:gd name="T20" fmla="*/ 360 w 361"/>
                <a:gd name="T21" fmla="*/ 12 h 30"/>
                <a:gd name="T22" fmla="*/ 360 w 361"/>
                <a:gd name="T23" fmla="*/ 9 h 30"/>
                <a:gd name="T24" fmla="*/ 358 w 361"/>
                <a:gd name="T25" fmla="*/ 6 h 30"/>
                <a:gd name="T26" fmla="*/ 356 w 361"/>
                <a:gd name="T27" fmla="*/ 4 h 30"/>
                <a:gd name="T28" fmla="*/ 354 w 361"/>
                <a:gd name="T29" fmla="*/ 2 h 30"/>
                <a:gd name="T30" fmla="*/ 352 w 361"/>
                <a:gd name="T31" fmla="*/ 1 h 30"/>
                <a:gd name="T32" fmla="*/ 348 w 361"/>
                <a:gd name="T33" fmla="*/ 0 h 30"/>
                <a:gd name="T34" fmla="*/ 346 w 361"/>
                <a:gd name="T35" fmla="*/ 0 h 30"/>
                <a:gd name="T36" fmla="*/ 15 w 361"/>
                <a:gd name="T37" fmla="*/ 0 h 30"/>
                <a:gd name="T38" fmla="*/ 12 w 361"/>
                <a:gd name="T39" fmla="*/ 0 h 30"/>
                <a:gd name="T40" fmla="*/ 8 w 361"/>
                <a:gd name="T41" fmla="*/ 1 h 30"/>
                <a:gd name="T42" fmla="*/ 6 w 361"/>
                <a:gd name="T43" fmla="*/ 2 h 30"/>
                <a:gd name="T44" fmla="*/ 4 w 361"/>
                <a:gd name="T45" fmla="*/ 4 h 30"/>
                <a:gd name="T46" fmla="*/ 2 w 361"/>
                <a:gd name="T47" fmla="*/ 6 h 30"/>
                <a:gd name="T48" fmla="*/ 1 w 361"/>
                <a:gd name="T49" fmla="*/ 9 h 30"/>
                <a:gd name="T50" fmla="*/ 0 w 361"/>
                <a:gd name="T51" fmla="*/ 12 h 30"/>
                <a:gd name="T52" fmla="*/ 0 w 361"/>
                <a:gd name="T53" fmla="*/ 15 h 30"/>
                <a:gd name="T54" fmla="*/ 0 w 361"/>
                <a:gd name="T55" fmla="*/ 18 h 30"/>
                <a:gd name="T56" fmla="*/ 1 w 361"/>
                <a:gd name="T57" fmla="*/ 20 h 30"/>
                <a:gd name="T58" fmla="*/ 2 w 361"/>
                <a:gd name="T59" fmla="*/ 24 h 30"/>
                <a:gd name="T60" fmla="*/ 4 w 361"/>
                <a:gd name="T61" fmla="*/ 26 h 30"/>
                <a:gd name="T62" fmla="*/ 6 w 361"/>
                <a:gd name="T63" fmla="*/ 28 h 30"/>
                <a:gd name="T64" fmla="*/ 8 w 361"/>
                <a:gd name="T65" fmla="*/ 29 h 30"/>
                <a:gd name="T66" fmla="*/ 12 w 361"/>
                <a:gd name="T67" fmla="*/ 30 h 30"/>
                <a:gd name="T68" fmla="*/ 15 w 361"/>
                <a:gd name="T6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1" h="30">
                  <a:moveTo>
                    <a:pt x="15" y="30"/>
                  </a:moveTo>
                  <a:lnTo>
                    <a:pt x="346" y="30"/>
                  </a:lnTo>
                  <a:lnTo>
                    <a:pt x="348" y="30"/>
                  </a:lnTo>
                  <a:lnTo>
                    <a:pt x="352" y="29"/>
                  </a:lnTo>
                  <a:lnTo>
                    <a:pt x="354" y="28"/>
                  </a:lnTo>
                  <a:lnTo>
                    <a:pt x="356" y="26"/>
                  </a:lnTo>
                  <a:lnTo>
                    <a:pt x="358" y="24"/>
                  </a:lnTo>
                  <a:lnTo>
                    <a:pt x="360" y="20"/>
                  </a:lnTo>
                  <a:lnTo>
                    <a:pt x="360" y="18"/>
                  </a:lnTo>
                  <a:lnTo>
                    <a:pt x="361" y="15"/>
                  </a:lnTo>
                  <a:lnTo>
                    <a:pt x="360" y="12"/>
                  </a:lnTo>
                  <a:lnTo>
                    <a:pt x="360" y="9"/>
                  </a:lnTo>
                  <a:lnTo>
                    <a:pt x="358" y="6"/>
                  </a:lnTo>
                  <a:lnTo>
                    <a:pt x="356" y="4"/>
                  </a:lnTo>
                  <a:lnTo>
                    <a:pt x="354" y="2"/>
                  </a:lnTo>
                  <a:lnTo>
                    <a:pt x="352" y="1"/>
                  </a:lnTo>
                  <a:lnTo>
                    <a:pt x="348" y="0"/>
                  </a:lnTo>
                  <a:lnTo>
                    <a:pt x="346" y="0"/>
                  </a:lnTo>
                  <a:lnTo>
                    <a:pt x="15" y="0"/>
                  </a:lnTo>
                  <a:lnTo>
                    <a:pt x="12" y="0"/>
                  </a:lnTo>
                  <a:lnTo>
                    <a:pt x="8" y="1"/>
                  </a:lnTo>
                  <a:lnTo>
                    <a:pt x="6" y="2"/>
                  </a:lnTo>
                  <a:lnTo>
                    <a:pt x="4" y="4"/>
                  </a:lnTo>
                  <a:lnTo>
                    <a:pt x="2" y="6"/>
                  </a:lnTo>
                  <a:lnTo>
                    <a:pt x="1" y="9"/>
                  </a:lnTo>
                  <a:lnTo>
                    <a:pt x="0" y="12"/>
                  </a:lnTo>
                  <a:lnTo>
                    <a:pt x="0" y="15"/>
                  </a:lnTo>
                  <a:lnTo>
                    <a:pt x="0" y="18"/>
                  </a:lnTo>
                  <a:lnTo>
                    <a:pt x="1" y="20"/>
                  </a:lnTo>
                  <a:lnTo>
                    <a:pt x="2" y="24"/>
                  </a:lnTo>
                  <a:lnTo>
                    <a:pt x="4" y="26"/>
                  </a:lnTo>
                  <a:lnTo>
                    <a:pt x="6" y="28"/>
                  </a:lnTo>
                  <a:lnTo>
                    <a:pt x="8" y="29"/>
                  </a:lnTo>
                  <a:lnTo>
                    <a:pt x="12"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19">
              <a:extLst>
                <a:ext uri="{FF2B5EF4-FFF2-40B4-BE49-F238E27FC236}">
                  <a16:creationId xmlns:a16="http://schemas.microsoft.com/office/drawing/2014/main" id="{3605A92E-2A48-43D9-9C96-1FFE7BD65A5B}"/>
                </a:ext>
              </a:extLst>
            </p:cNvPr>
            <p:cNvSpPr>
              <a:spLocks/>
            </p:cNvSpPr>
            <p:nvPr/>
          </p:nvSpPr>
          <p:spPr bwMode="auto">
            <a:xfrm>
              <a:off x="4978400" y="2635250"/>
              <a:ext cx="114300" cy="9525"/>
            </a:xfrm>
            <a:custGeom>
              <a:avLst/>
              <a:gdLst>
                <a:gd name="T0" fmla="*/ 15 w 361"/>
                <a:gd name="T1" fmla="*/ 30 h 30"/>
                <a:gd name="T2" fmla="*/ 346 w 361"/>
                <a:gd name="T3" fmla="*/ 30 h 30"/>
                <a:gd name="T4" fmla="*/ 348 w 361"/>
                <a:gd name="T5" fmla="*/ 30 h 30"/>
                <a:gd name="T6" fmla="*/ 352 w 361"/>
                <a:gd name="T7" fmla="*/ 29 h 30"/>
                <a:gd name="T8" fmla="*/ 354 w 361"/>
                <a:gd name="T9" fmla="*/ 28 h 30"/>
                <a:gd name="T10" fmla="*/ 356 w 361"/>
                <a:gd name="T11" fmla="*/ 26 h 30"/>
                <a:gd name="T12" fmla="*/ 358 w 361"/>
                <a:gd name="T13" fmla="*/ 24 h 30"/>
                <a:gd name="T14" fmla="*/ 360 w 361"/>
                <a:gd name="T15" fmla="*/ 21 h 30"/>
                <a:gd name="T16" fmla="*/ 360 w 361"/>
                <a:gd name="T17" fmla="*/ 18 h 30"/>
                <a:gd name="T18" fmla="*/ 361 w 361"/>
                <a:gd name="T19" fmla="*/ 15 h 30"/>
                <a:gd name="T20" fmla="*/ 360 w 361"/>
                <a:gd name="T21" fmla="*/ 12 h 30"/>
                <a:gd name="T22" fmla="*/ 360 w 361"/>
                <a:gd name="T23" fmla="*/ 10 h 30"/>
                <a:gd name="T24" fmla="*/ 358 w 361"/>
                <a:gd name="T25" fmla="*/ 6 h 30"/>
                <a:gd name="T26" fmla="*/ 356 w 361"/>
                <a:gd name="T27" fmla="*/ 4 h 30"/>
                <a:gd name="T28" fmla="*/ 354 w 361"/>
                <a:gd name="T29" fmla="*/ 3 h 30"/>
                <a:gd name="T30" fmla="*/ 352 w 361"/>
                <a:gd name="T31" fmla="*/ 1 h 30"/>
                <a:gd name="T32" fmla="*/ 348 w 361"/>
                <a:gd name="T33" fmla="*/ 0 h 30"/>
                <a:gd name="T34" fmla="*/ 346 w 361"/>
                <a:gd name="T35" fmla="*/ 0 h 30"/>
                <a:gd name="T36" fmla="*/ 15 w 361"/>
                <a:gd name="T37" fmla="*/ 0 h 30"/>
                <a:gd name="T38" fmla="*/ 12 w 361"/>
                <a:gd name="T39" fmla="*/ 0 h 30"/>
                <a:gd name="T40" fmla="*/ 8 w 361"/>
                <a:gd name="T41" fmla="*/ 1 h 30"/>
                <a:gd name="T42" fmla="*/ 6 w 361"/>
                <a:gd name="T43" fmla="*/ 3 h 30"/>
                <a:gd name="T44" fmla="*/ 4 w 361"/>
                <a:gd name="T45" fmla="*/ 4 h 30"/>
                <a:gd name="T46" fmla="*/ 2 w 361"/>
                <a:gd name="T47" fmla="*/ 6 h 30"/>
                <a:gd name="T48" fmla="*/ 1 w 361"/>
                <a:gd name="T49" fmla="*/ 10 h 30"/>
                <a:gd name="T50" fmla="*/ 0 w 361"/>
                <a:gd name="T51" fmla="*/ 12 h 30"/>
                <a:gd name="T52" fmla="*/ 0 w 361"/>
                <a:gd name="T53" fmla="*/ 15 h 30"/>
                <a:gd name="T54" fmla="*/ 0 w 361"/>
                <a:gd name="T55" fmla="*/ 18 h 30"/>
                <a:gd name="T56" fmla="*/ 1 w 361"/>
                <a:gd name="T57" fmla="*/ 21 h 30"/>
                <a:gd name="T58" fmla="*/ 2 w 361"/>
                <a:gd name="T59" fmla="*/ 24 h 30"/>
                <a:gd name="T60" fmla="*/ 4 w 361"/>
                <a:gd name="T61" fmla="*/ 26 h 30"/>
                <a:gd name="T62" fmla="*/ 6 w 361"/>
                <a:gd name="T63" fmla="*/ 28 h 30"/>
                <a:gd name="T64" fmla="*/ 8 w 361"/>
                <a:gd name="T65" fmla="*/ 29 h 30"/>
                <a:gd name="T66" fmla="*/ 12 w 361"/>
                <a:gd name="T67" fmla="*/ 30 h 30"/>
                <a:gd name="T68" fmla="*/ 15 w 361"/>
                <a:gd name="T6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1" h="30">
                  <a:moveTo>
                    <a:pt x="15" y="30"/>
                  </a:moveTo>
                  <a:lnTo>
                    <a:pt x="346" y="30"/>
                  </a:lnTo>
                  <a:lnTo>
                    <a:pt x="348" y="30"/>
                  </a:lnTo>
                  <a:lnTo>
                    <a:pt x="352" y="29"/>
                  </a:lnTo>
                  <a:lnTo>
                    <a:pt x="354" y="28"/>
                  </a:lnTo>
                  <a:lnTo>
                    <a:pt x="356" y="26"/>
                  </a:lnTo>
                  <a:lnTo>
                    <a:pt x="358" y="24"/>
                  </a:lnTo>
                  <a:lnTo>
                    <a:pt x="360" y="21"/>
                  </a:lnTo>
                  <a:lnTo>
                    <a:pt x="360" y="18"/>
                  </a:lnTo>
                  <a:lnTo>
                    <a:pt x="361" y="15"/>
                  </a:lnTo>
                  <a:lnTo>
                    <a:pt x="360" y="12"/>
                  </a:lnTo>
                  <a:lnTo>
                    <a:pt x="360" y="10"/>
                  </a:lnTo>
                  <a:lnTo>
                    <a:pt x="358" y="6"/>
                  </a:lnTo>
                  <a:lnTo>
                    <a:pt x="356" y="4"/>
                  </a:lnTo>
                  <a:lnTo>
                    <a:pt x="354" y="3"/>
                  </a:lnTo>
                  <a:lnTo>
                    <a:pt x="352" y="1"/>
                  </a:lnTo>
                  <a:lnTo>
                    <a:pt x="348" y="0"/>
                  </a:lnTo>
                  <a:lnTo>
                    <a:pt x="346" y="0"/>
                  </a:lnTo>
                  <a:lnTo>
                    <a:pt x="15" y="0"/>
                  </a:lnTo>
                  <a:lnTo>
                    <a:pt x="12" y="0"/>
                  </a:lnTo>
                  <a:lnTo>
                    <a:pt x="8" y="1"/>
                  </a:lnTo>
                  <a:lnTo>
                    <a:pt x="6" y="3"/>
                  </a:lnTo>
                  <a:lnTo>
                    <a:pt x="4" y="4"/>
                  </a:lnTo>
                  <a:lnTo>
                    <a:pt x="2" y="6"/>
                  </a:lnTo>
                  <a:lnTo>
                    <a:pt x="1" y="10"/>
                  </a:lnTo>
                  <a:lnTo>
                    <a:pt x="0" y="12"/>
                  </a:lnTo>
                  <a:lnTo>
                    <a:pt x="0" y="15"/>
                  </a:lnTo>
                  <a:lnTo>
                    <a:pt x="0" y="18"/>
                  </a:lnTo>
                  <a:lnTo>
                    <a:pt x="1" y="21"/>
                  </a:lnTo>
                  <a:lnTo>
                    <a:pt x="2" y="24"/>
                  </a:lnTo>
                  <a:lnTo>
                    <a:pt x="4" y="26"/>
                  </a:lnTo>
                  <a:lnTo>
                    <a:pt x="6" y="28"/>
                  </a:lnTo>
                  <a:lnTo>
                    <a:pt x="8" y="29"/>
                  </a:lnTo>
                  <a:lnTo>
                    <a:pt x="12"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2" name="Group 101">
            <a:extLst>
              <a:ext uri="{FF2B5EF4-FFF2-40B4-BE49-F238E27FC236}">
                <a16:creationId xmlns:a16="http://schemas.microsoft.com/office/drawing/2014/main" id="{2480D411-78DD-4E44-887E-B6D3C6CDB568}"/>
              </a:ext>
            </a:extLst>
          </p:cNvPr>
          <p:cNvGrpSpPr/>
          <p:nvPr/>
        </p:nvGrpSpPr>
        <p:grpSpPr>
          <a:xfrm>
            <a:off x="5969997" y="2800329"/>
            <a:ext cx="504084" cy="500786"/>
            <a:chOff x="2079041" y="6520603"/>
            <a:chExt cx="228694" cy="227198"/>
          </a:xfrm>
          <a:solidFill>
            <a:schemeClr val="accent4"/>
          </a:solidFill>
        </p:grpSpPr>
        <p:sp>
          <p:nvSpPr>
            <p:cNvPr id="103" name="Freeform 105">
              <a:extLst>
                <a:ext uri="{FF2B5EF4-FFF2-40B4-BE49-F238E27FC236}">
                  <a16:creationId xmlns:a16="http://schemas.microsoft.com/office/drawing/2014/main" id="{8AB0B67B-8FFF-40FC-9C08-D3DC749429CB}"/>
                </a:ext>
              </a:extLst>
            </p:cNvPr>
            <p:cNvSpPr>
              <a:spLocks/>
            </p:cNvSpPr>
            <p:nvPr/>
          </p:nvSpPr>
          <p:spPr bwMode="auto">
            <a:xfrm>
              <a:off x="2185167" y="6682034"/>
              <a:ext cx="17937" cy="19432"/>
            </a:xfrm>
            <a:custGeom>
              <a:avLst/>
              <a:gdLst>
                <a:gd name="T0" fmla="*/ 25 w 51"/>
                <a:gd name="T1" fmla="*/ 0 h 52"/>
                <a:gd name="T2" fmla="*/ 20 w 51"/>
                <a:gd name="T3" fmla="*/ 1 h 52"/>
                <a:gd name="T4" fmla="*/ 15 w 51"/>
                <a:gd name="T5" fmla="*/ 2 h 52"/>
                <a:gd name="T6" fmla="*/ 11 w 51"/>
                <a:gd name="T7" fmla="*/ 4 h 52"/>
                <a:gd name="T8" fmla="*/ 8 w 51"/>
                <a:gd name="T9" fmla="*/ 8 h 52"/>
                <a:gd name="T10" fmla="*/ 4 w 51"/>
                <a:gd name="T11" fmla="*/ 12 h 52"/>
                <a:gd name="T12" fmla="*/ 2 w 51"/>
                <a:gd name="T13" fmla="*/ 16 h 52"/>
                <a:gd name="T14" fmla="*/ 0 w 51"/>
                <a:gd name="T15" fmla="*/ 21 h 52"/>
                <a:gd name="T16" fmla="*/ 0 w 51"/>
                <a:gd name="T17" fmla="*/ 26 h 52"/>
                <a:gd name="T18" fmla="*/ 0 w 51"/>
                <a:gd name="T19" fmla="*/ 31 h 52"/>
                <a:gd name="T20" fmla="*/ 2 w 51"/>
                <a:gd name="T21" fmla="*/ 37 h 52"/>
                <a:gd name="T22" fmla="*/ 4 w 51"/>
                <a:gd name="T23" fmla="*/ 41 h 52"/>
                <a:gd name="T24" fmla="*/ 8 w 51"/>
                <a:gd name="T25" fmla="*/ 44 h 52"/>
                <a:gd name="T26" fmla="*/ 11 w 51"/>
                <a:gd name="T27" fmla="*/ 47 h 52"/>
                <a:gd name="T28" fmla="*/ 15 w 51"/>
                <a:gd name="T29" fmla="*/ 49 h 52"/>
                <a:gd name="T30" fmla="*/ 20 w 51"/>
                <a:gd name="T31" fmla="*/ 51 h 52"/>
                <a:gd name="T32" fmla="*/ 25 w 51"/>
                <a:gd name="T33" fmla="*/ 52 h 52"/>
                <a:gd name="T34" fmla="*/ 30 w 51"/>
                <a:gd name="T35" fmla="*/ 51 h 52"/>
                <a:gd name="T36" fmla="*/ 35 w 51"/>
                <a:gd name="T37" fmla="*/ 49 h 52"/>
                <a:gd name="T38" fmla="*/ 40 w 51"/>
                <a:gd name="T39" fmla="*/ 47 h 52"/>
                <a:gd name="T40" fmla="*/ 43 w 51"/>
                <a:gd name="T41" fmla="*/ 44 h 52"/>
                <a:gd name="T42" fmla="*/ 46 w 51"/>
                <a:gd name="T43" fmla="*/ 41 h 52"/>
                <a:gd name="T44" fmla="*/ 48 w 51"/>
                <a:gd name="T45" fmla="*/ 37 h 52"/>
                <a:gd name="T46" fmla="*/ 51 w 51"/>
                <a:gd name="T47" fmla="*/ 31 h 52"/>
                <a:gd name="T48" fmla="*/ 51 w 51"/>
                <a:gd name="T49" fmla="*/ 26 h 52"/>
                <a:gd name="T50" fmla="*/ 51 w 51"/>
                <a:gd name="T51" fmla="*/ 21 h 52"/>
                <a:gd name="T52" fmla="*/ 48 w 51"/>
                <a:gd name="T53" fmla="*/ 16 h 52"/>
                <a:gd name="T54" fmla="*/ 46 w 51"/>
                <a:gd name="T55" fmla="*/ 12 h 52"/>
                <a:gd name="T56" fmla="*/ 43 w 51"/>
                <a:gd name="T57" fmla="*/ 8 h 52"/>
                <a:gd name="T58" fmla="*/ 40 w 51"/>
                <a:gd name="T59" fmla="*/ 4 h 52"/>
                <a:gd name="T60" fmla="*/ 35 w 51"/>
                <a:gd name="T61" fmla="*/ 2 h 52"/>
                <a:gd name="T62" fmla="*/ 30 w 51"/>
                <a:gd name="T63" fmla="*/ 1 h 52"/>
                <a:gd name="T64" fmla="*/ 25 w 51"/>
                <a:gd name="T6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52">
                  <a:moveTo>
                    <a:pt x="25" y="0"/>
                  </a:moveTo>
                  <a:lnTo>
                    <a:pt x="20" y="1"/>
                  </a:lnTo>
                  <a:lnTo>
                    <a:pt x="15" y="2"/>
                  </a:lnTo>
                  <a:lnTo>
                    <a:pt x="11" y="4"/>
                  </a:lnTo>
                  <a:lnTo>
                    <a:pt x="8" y="8"/>
                  </a:lnTo>
                  <a:lnTo>
                    <a:pt x="4" y="12"/>
                  </a:lnTo>
                  <a:lnTo>
                    <a:pt x="2" y="16"/>
                  </a:lnTo>
                  <a:lnTo>
                    <a:pt x="0" y="21"/>
                  </a:lnTo>
                  <a:lnTo>
                    <a:pt x="0" y="26"/>
                  </a:lnTo>
                  <a:lnTo>
                    <a:pt x="0" y="31"/>
                  </a:lnTo>
                  <a:lnTo>
                    <a:pt x="2" y="37"/>
                  </a:lnTo>
                  <a:lnTo>
                    <a:pt x="4" y="41"/>
                  </a:lnTo>
                  <a:lnTo>
                    <a:pt x="8" y="44"/>
                  </a:lnTo>
                  <a:lnTo>
                    <a:pt x="11" y="47"/>
                  </a:lnTo>
                  <a:lnTo>
                    <a:pt x="15" y="49"/>
                  </a:lnTo>
                  <a:lnTo>
                    <a:pt x="20" y="51"/>
                  </a:lnTo>
                  <a:lnTo>
                    <a:pt x="25" y="52"/>
                  </a:lnTo>
                  <a:lnTo>
                    <a:pt x="30" y="51"/>
                  </a:lnTo>
                  <a:lnTo>
                    <a:pt x="35" y="49"/>
                  </a:lnTo>
                  <a:lnTo>
                    <a:pt x="40" y="47"/>
                  </a:lnTo>
                  <a:lnTo>
                    <a:pt x="43" y="44"/>
                  </a:lnTo>
                  <a:lnTo>
                    <a:pt x="46" y="41"/>
                  </a:lnTo>
                  <a:lnTo>
                    <a:pt x="48" y="37"/>
                  </a:lnTo>
                  <a:lnTo>
                    <a:pt x="51" y="31"/>
                  </a:lnTo>
                  <a:lnTo>
                    <a:pt x="51" y="26"/>
                  </a:lnTo>
                  <a:lnTo>
                    <a:pt x="51" y="21"/>
                  </a:lnTo>
                  <a:lnTo>
                    <a:pt x="48" y="16"/>
                  </a:lnTo>
                  <a:lnTo>
                    <a:pt x="46" y="12"/>
                  </a:lnTo>
                  <a:lnTo>
                    <a:pt x="43" y="8"/>
                  </a:lnTo>
                  <a:lnTo>
                    <a:pt x="40" y="4"/>
                  </a:lnTo>
                  <a:lnTo>
                    <a:pt x="35" y="2"/>
                  </a:lnTo>
                  <a:lnTo>
                    <a:pt x="30" y="1"/>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Freeform 106">
              <a:extLst>
                <a:ext uri="{FF2B5EF4-FFF2-40B4-BE49-F238E27FC236}">
                  <a16:creationId xmlns:a16="http://schemas.microsoft.com/office/drawing/2014/main" id="{447BF22F-3687-4E5B-B43B-6384C8F8B167}"/>
                </a:ext>
              </a:extLst>
            </p:cNvPr>
            <p:cNvSpPr>
              <a:spLocks noEditPoints="1"/>
            </p:cNvSpPr>
            <p:nvPr/>
          </p:nvSpPr>
          <p:spPr bwMode="auto">
            <a:xfrm>
              <a:off x="2079041" y="6520603"/>
              <a:ext cx="228694" cy="227198"/>
            </a:xfrm>
            <a:custGeom>
              <a:avLst/>
              <a:gdLst>
                <a:gd name="T0" fmla="*/ 249 w 611"/>
                <a:gd name="T1" fmla="*/ 580 h 611"/>
                <a:gd name="T2" fmla="*/ 183 w 611"/>
                <a:gd name="T3" fmla="*/ 559 h 611"/>
                <a:gd name="T4" fmla="*/ 128 w 611"/>
                <a:gd name="T5" fmla="*/ 522 h 611"/>
                <a:gd name="T6" fmla="*/ 80 w 611"/>
                <a:gd name="T7" fmla="*/ 474 h 611"/>
                <a:gd name="T8" fmla="*/ 47 w 611"/>
                <a:gd name="T9" fmla="*/ 416 h 611"/>
                <a:gd name="T10" fmla="*/ 29 w 611"/>
                <a:gd name="T11" fmla="*/ 349 h 611"/>
                <a:gd name="T12" fmla="*/ 27 w 611"/>
                <a:gd name="T13" fmla="*/ 277 h 611"/>
                <a:gd name="T14" fmla="*/ 42 w 611"/>
                <a:gd name="T15" fmla="*/ 210 h 611"/>
                <a:gd name="T16" fmla="*/ 73 w 611"/>
                <a:gd name="T17" fmla="*/ 150 h 611"/>
                <a:gd name="T18" fmla="*/ 117 w 611"/>
                <a:gd name="T19" fmla="*/ 99 h 611"/>
                <a:gd name="T20" fmla="*/ 172 w 611"/>
                <a:gd name="T21" fmla="*/ 61 h 611"/>
                <a:gd name="T22" fmla="*/ 235 w 611"/>
                <a:gd name="T23" fmla="*/ 35 h 611"/>
                <a:gd name="T24" fmla="*/ 305 w 611"/>
                <a:gd name="T25" fmla="*/ 26 h 611"/>
                <a:gd name="T26" fmla="*/ 376 w 611"/>
                <a:gd name="T27" fmla="*/ 35 h 611"/>
                <a:gd name="T28" fmla="*/ 439 w 611"/>
                <a:gd name="T29" fmla="*/ 61 h 611"/>
                <a:gd name="T30" fmla="*/ 494 w 611"/>
                <a:gd name="T31" fmla="*/ 99 h 611"/>
                <a:gd name="T32" fmla="*/ 538 w 611"/>
                <a:gd name="T33" fmla="*/ 150 h 611"/>
                <a:gd name="T34" fmla="*/ 568 w 611"/>
                <a:gd name="T35" fmla="*/ 210 h 611"/>
                <a:gd name="T36" fmla="*/ 584 w 611"/>
                <a:gd name="T37" fmla="*/ 277 h 611"/>
                <a:gd name="T38" fmla="*/ 582 w 611"/>
                <a:gd name="T39" fmla="*/ 349 h 611"/>
                <a:gd name="T40" fmla="*/ 564 w 611"/>
                <a:gd name="T41" fmla="*/ 416 h 611"/>
                <a:gd name="T42" fmla="*/ 529 w 611"/>
                <a:gd name="T43" fmla="*/ 474 h 611"/>
                <a:gd name="T44" fmla="*/ 483 w 611"/>
                <a:gd name="T45" fmla="*/ 522 h 611"/>
                <a:gd name="T46" fmla="*/ 426 w 611"/>
                <a:gd name="T47" fmla="*/ 559 h 611"/>
                <a:gd name="T48" fmla="*/ 362 w 611"/>
                <a:gd name="T49" fmla="*/ 580 h 611"/>
                <a:gd name="T50" fmla="*/ 305 w 611"/>
                <a:gd name="T51" fmla="*/ 0 h 611"/>
                <a:gd name="T52" fmla="*/ 229 w 611"/>
                <a:gd name="T53" fmla="*/ 10 h 611"/>
                <a:gd name="T54" fmla="*/ 160 w 611"/>
                <a:gd name="T55" fmla="*/ 38 h 611"/>
                <a:gd name="T56" fmla="*/ 100 w 611"/>
                <a:gd name="T57" fmla="*/ 80 h 611"/>
                <a:gd name="T58" fmla="*/ 52 w 611"/>
                <a:gd name="T59" fmla="*/ 136 h 611"/>
                <a:gd name="T60" fmla="*/ 18 w 611"/>
                <a:gd name="T61" fmla="*/ 201 h 611"/>
                <a:gd name="T62" fmla="*/ 1 w 611"/>
                <a:gd name="T63" fmla="*/ 275 h 611"/>
                <a:gd name="T64" fmla="*/ 3 w 611"/>
                <a:gd name="T65" fmla="*/ 353 h 611"/>
                <a:gd name="T66" fmla="*/ 23 w 611"/>
                <a:gd name="T67" fmla="*/ 426 h 611"/>
                <a:gd name="T68" fmla="*/ 60 w 611"/>
                <a:gd name="T69" fmla="*/ 489 h 611"/>
                <a:gd name="T70" fmla="*/ 111 w 611"/>
                <a:gd name="T71" fmla="*/ 543 h 611"/>
                <a:gd name="T72" fmla="*/ 173 w 611"/>
                <a:gd name="T73" fmla="*/ 581 h 611"/>
                <a:gd name="T74" fmla="*/ 244 w 611"/>
                <a:gd name="T75" fmla="*/ 606 h 611"/>
                <a:gd name="T76" fmla="*/ 321 w 611"/>
                <a:gd name="T77" fmla="*/ 611 h 611"/>
                <a:gd name="T78" fmla="*/ 396 w 611"/>
                <a:gd name="T79" fmla="*/ 598 h 611"/>
                <a:gd name="T80" fmla="*/ 464 w 611"/>
                <a:gd name="T81" fmla="*/ 567 h 611"/>
                <a:gd name="T82" fmla="*/ 522 w 611"/>
                <a:gd name="T83" fmla="*/ 522 h 611"/>
                <a:gd name="T84" fmla="*/ 567 w 611"/>
                <a:gd name="T85" fmla="*/ 465 h 611"/>
                <a:gd name="T86" fmla="*/ 597 w 611"/>
                <a:gd name="T87" fmla="*/ 398 h 611"/>
                <a:gd name="T88" fmla="*/ 611 w 611"/>
                <a:gd name="T89" fmla="*/ 323 h 611"/>
                <a:gd name="T90" fmla="*/ 604 w 611"/>
                <a:gd name="T91" fmla="*/ 245 h 611"/>
                <a:gd name="T92" fmla="*/ 581 w 611"/>
                <a:gd name="T93" fmla="*/ 174 h 611"/>
                <a:gd name="T94" fmla="*/ 541 w 611"/>
                <a:gd name="T95" fmla="*/ 112 h 611"/>
                <a:gd name="T96" fmla="*/ 488 w 611"/>
                <a:gd name="T97" fmla="*/ 62 h 611"/>
                <a:gd name="T98" fmla="*/ 424 w 611"/>
                <a:gd name="T99" fmla="*/ 25 h 611"/>
                <a:gd name="T100" fmla="*/ 352 w 611"/>
                <a:gd name="T101" fmla="*/ 4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1" h="611">
                  <a:moveTo>
                    <a:pt x="305" y="587"/>
                  </a:moveTo>
                  <a:lnTo>
                    <a:pt x="291" y="586"/>
                  </a:lnTo>
                  <a:lnTo>
                    <a:pt x="277" y="585"/>
                  </a:lnTo>
                  <a:lnTo>
                    <a:pt x="263" y="583"/>
                  </a:lnTo>
                  <a:lnTo>
                    <a:pt x="249" y="580"/>
                  </a:lnTo>
                  <a:lnTo>
                    <a:pt x="235" y="578"/>
                  </a:lnTo>
                  <a:lnTo>
                    <a:pt x="222" y="574"/>
                  </a:lnTo>
                  <a:lnTo>
                    <a:pt x="209" y="569"/>
                  </a:lnTo>
                  <a:lnTo>
                    <a:pt x="196" y="564"/>
                  </a:lnTo>
                  <a:lnTo>
                    <a:pt x="183" y="559"/>
                  </a:lnTo>
                  <a:lnTo>
                    <a:pt x="172" y="552"/>
                  </a:lnTo>
                  <a:lnTo>
                    <a:pt x="160" y="546"/>
                  </a:lnTo>
                  <a:lnTo>
                    <a:pt x="149" y="538"/>
                  </a:lnTo>
                  <a:lnTo>
                    <a:pt x="137" y="531"/>
                  </a:lnTo>
                  <a:lnTo>
                    <a:pt x="128" y="522"/>
                  </a:lnTo>
                  <a:lnTo>
                    <a:pt x="117" y="514"/>
                  </a:lnTo>
                  <a:lnTo>
                    <a:pt x="107" y="505"/>
                  </a:lnTo>
                  <a:lnTo>
                    <a:pt x="98" y="494"/>
                  </a:lnTo>
                  <a:lnTo>
                    <a:pt x="89" y="485"/>
                  </a:lnTo>
                  <a:lnTo>
                    <a:pt x="80" y="474"/>
                  </a:lnTo>
                  <a:lnTo>
                    <a:pt x="73" y="463"/>
                  </a:lnTo>
                  <a:lnTo>
                    <a:pt x="65" y="451"/>
                  </a:lnTo>
                  <a:lnTo>
                    <a:pt x="59" y="440"/>
                  </a:lnTo>
                  <a:lnTo>
                    <a:pt x="52" y="428"/>
                  </a:lnTo>
                  <a:lnTo>
                    <a:pt x="47" y="416"/>
                  </a:lnTo>
                  <a:lnTo>
                    <a:pt x="42" y="403"/>
                  </a:lnTo>
                  <a:lnTo>
                    <a:pt x="37" y="390"/>
                  </a:lnTo>
                  <a:lnTo>
                    <a:pt x="34" y="376"/>
                  </a:lnTo>
                  <a:lnTo>
                    <a:pt x="31" y="363"/>
                  </a:lnTo>
                  <a:lnTo>
                    <a:pt x="29" y="349"/>
                  </a:lnTo>
                  <a:lnTo>
                    <a:pt x="27" y="335"/>
                  </a:lnTo>
                  <a:lnTo>
                    <a:pt x="26" y="320"/>
                  </a:lnTo>
                  <a:lnTo>
                    <a:pt x="26" y="306"/>
                  </a:lnTo>
                  <a:lnTo>
                    <a:pt x="26" y="291"/>
                  </a:lnTo>
                  <a:lnTo>
                    <a:pt x="27" y="277"/>
                  </a:lnTo>
                  <a:lnTo>
                    <a:pt x="29" y="263"/>
                  </a:lnTo>
                  <a:lnTo>
                    <a:pt x="31" y="249"/>
                  </a:lnTo>
                  <a:lnTo>
                    <a:pt x="34" y="237"/>
                  </a:lnTo>
                  <a:lnTo>
                    <a:pt x="37" y="223"/>
                  </a:lnTo>
                  <a:lnTo>
                    <a:pt x="42" y="210"/>
                  </a:lnTo>
                  <a:lnTo>
                    <a:pt x="47" y="198"/>
                  </a:lnTo>
                  <a:lnTo>
                    <a:pt x="52" y="185"/>
                  </a:lnTo>
                  <a:lnTo>
                    <a:pt x="59" y="173"/>
                  </a:lnTo>
                  <a:lnTo>
                    <a:pt x="65" y="161"/>
                  </a:lnTo>
                  <a:lnTo>
                    <a:pt x="73" y="150"/>
                  </a:lnTo>
                  <a:lnTo>
                    <a:pt x="80" y="139"/>
                  </a:lnTo>
                  <a:lnTo>
                    <a:pt x="89" y="128"/>
                  </a:lnTo>
                  <a:lnTo>
                    <a:pt x="98" y="118"/>
                  </a:lnTo>
                  <a:lnTo>
                    <a:pt x="107" y="109"/>
                  </a:lnTo>
                  <a:lnTo>
                    <a:pt x="117" y="99"/>
                  </a:lnTo>
                  <a:lnTo>
                    <a:pt x="128" y="91"/>
                  </a:lnTo>
                  <a:lnTo>
                    <a:pt x="137" y="82"/>
                  </a:lnTo>
                  <a:lnTo>
                    <a:pt x="149" y="74"/>
                  </a:lnTo>
                  <a:lnTo>
                    <a:pt x="160" y="67"/>
                  </a:lnTo>
                  <a:lnTo>
                    <a:pt x="172" y="61"/>
                  </a:lnTo>
                  <a:lnTo>
                    <a:pt x="183" y="54"/>
                  </a:lnTo>
                  <a:lnTo>
                    <a:pt x="196" y="49"/>
                  </a:lnTo>
                  <a:lnTo>
                    <a:pt x="209" y="43"/>
                  </a:lnTo>
                  <a:lnTo>
                    <a:pt x="222" y="39"/>
                  </a:lnTo>
                  <a:lnTo>
                    <a:pt x="235" y="35"/>
                  </a:lnTo>
                  <a:lnTo>
                    <a:pt x="249" y="32"/>
                  </a:lnTo>
                  <a:lnTo>
                    <a:pt x="263" y="29"/>
                  </a:lnTo>
                  <a:lnTo>
                    <a:pt x="277" y="27"/>
                  </a:lnTo>
                  <a:lnTo>
                    <a:pt x="291" y="26"/>
                  </a:lnTo>
                  <a:lnTo>
                    <a:pt x="305" y="26"/>
                  </a:lnTo>
                  <a:lnTo>
                    <a:pt x="320" y="26"/>
                  </a:lnTo>
                  <a:lnTo>
                    <a:pt x="334" y="27"/>
                  </a:lnTo>
                  <a:lnTo>
                    <a:pt x="348" y="29"/>
                  </a:lnTo>
                  <a:lnTo>
                    <a:pt x="362" y="32"/>
                  </a:lnTo>
                  <a:lnTo>
                    <a:pt x="376" y="35"/>
                  </a:lnTo>
                  <a:lnTo>
                    <a:pt x="388" y="39"/>
                  </a:lnTo>
                  <a:lnTo>
                    <a:pt x="401" y="43"/>
                  </a:lnTo>
                  <a:lnTo>
                    <a:pt x="414" y="49"/>
                  </a:lnTo>
                  <a:lnTo>
                    <a:pt x="426" y="54"/>
                  </a:lnTo>
                  <a:lnTo>
                    <a:pt x="439" y="61"/>
                  </a:lnTo>
                  <a:lnTo>
                    <a:pt x="451" y="67"/>
                  </a:lnTo>
                  <a:lnTo>
                    <a:pt x="462" y="74"/>
                  </a:lnTo>
                  <a:lnTo>
                    <a:pt x="472" y="82"/>
                  </a:lnTo>
                  <a:lnTo>
                    <a:pt x="483" y="91"/>
                  </a:lnTo>
                  <a:lnTo>
                    <a:pt x="494" y="99"/>
                  </a:lnTo>
                  <a:lnTo>
                    <a:pt x="503" y="109"/>
                  </a:lnTo>
                  <a:lnTo>
                    <a:pt x="512" y="118"/>
                  </a:lnTo>
                  <a:lnTo>
                    <a:pt x="522" y="128"/>
                  </a:lnTo>
                  <a:lnTo>
                    <a:pt x="529" y="139"/>
                  </a:lnTo>
                  <a:lnTo>
                    <a:pt x="538" y="150"/>
                  </a:lnTo>
                  <a:lnTo>
                    <a:pt x="545" y="161"/>
                  </a:lnTo>
                  <a:lnTo>
                    <a:pt x="552" y="173"/>
                  </a:lnTo>
                  <a:lnTo>
                    <a:pt x="558" y="185"/>
                  </a:lnTo>
                  <a:lnTo>
                    <a:pt x="564" y="198"/>
                  </a:lnTo>
                  <a:lnTo>
                    <a:pt x="568" y="210"/>
                  </a:lnTo>
                  <a:lnTo>
                    <a:pt x="573" y="223"/>
                  </a:lnTo>
                  <a:lnTo>
                    <a:pt x="576" y="237"/>
                  </a:lnTo>
                  <a:lnTo>
                    <a:pt x="580" y="249"/>
                  </a:lnTo>
                  <a:lnTo>
                    <a:pt x="582" y="263"/>
                  </a:lnTo>
                  <a:lnTo>
                    <a:pt x="584" y="277"/>
                  </a:lnTo>
                  <a:lnTo>
                    <a:pt x="585" y="291"/>
                  </a:lnTo>
                  <a:lnTo>
                    <a:pt x="585" y="306"/>
                  </a:lnTo>
                  <a:lnTo>
                    <a:pt x="585" y="320"/>
                  </a:lnTo>
                  <a:lnTo>
                    <a:pt x="584" y="335"/>
                  </a:lnTo>
                  <a:lnTo>
                    <a:pt x="582" y="349"/>
                  </a:lnTo>
                  <a:lnTo>
                    <a:pt x="580" y="363"/>
                  </a:lnTo>
                  <a:lnTo>
                    <a:pt x="576" y="376"/>
                  </a:lnTo>
                  <a:lnTo>
                    <a:pt x="573" y="390"/>
                  </a:lnTo>
                  <a:lnTo>
                    <a:pt x="568" y="403"/>
                  </a:lnTo>
                  <a:lnTo>
                    <a:pt x="564" y="416"/>
                  </a:lnTo>
                  <a:lnTo>
                    <a:pt x="558" y="428"/>
                  </a:lnTo>
                  <a:lnTo>
                    <a:pt x="552" y="440"/>
                  </a:lnTo>
                  <a:lnTo>
                    <a:pt x="545" y="451"/>
                  </a:lnTo>
                  <a:lnTo>
                    <a:pt x="538" y="463"/>
                  </a:lnTo>
                  <a:lnTo>
                    <a:pt x="529" y="474"/>
                  </a:lnTo>
                  <a:lnTo>
                    <a:pt x="522" y="485"/>
                  </a:lnTo>
                  <a:lnTo>
                    <a:pt x="512" y="494"/>
                  </a:lnTo>
                  <a:lnTo>
                    <a:pt x="503" y="505"/>
                  </a:lnTo>
                  <a:lnTo>
                    <a:pt x="494" y="514"/>
                  </a:lnTo>
                  <a:lnTo>
                    <a:pt x="483" y="522"/>
                  </a:lnTo>
                  <a:lnTo>
                    <a:pt x="472" y="531"/>
                  </a:lnTo>
                  <a:lnTo>
                    <a:pt x="462" y="538"/>
                  </a:lnTo>
                  <a:lnTo>
                    <a:pt x="451" y="546"/>
                  </a:lnTo>
                  <a:lnTo>
                    <a:pt x="439" y="552"/>
                  </a:lnTo>
                  <a:lnTo>
                    <a:pt x="426" y="559"/>
                  </a:lnTo>
                  <a:lnTo>
                    <a:pt x="414" y="564"/>
                  </a:lnTo>
                  <a:lnTo>
                    <a:pt x="401" y="569"/>
                  </a:lnTo>
                  <a:lnTo>
                    <a:pt x="388" y="574"/>
                  </a:lnTo>
                  <a:lnTo>
                    <a:pt x="376" y="578"/>
                  </a:lnTo>
                  <a:lnTo>
                    <a:pt x="362" y="580"/>
                  </a:lnTo>
                  <a:lnTo>
                    <a:pt x="348" y="583"/>
                  </a:lnTo>
                  <a:lnTo>
                    <a:pt x="334" y="585"/>
                  </a:lnTo>
                  <a:lnTo>
                    <a:pt x="320" y="586"/>
                  </a:lnTo>
                  <a:lnTo>
                    <a:pt x="305" y="587"/>
                  </a:lnTo>
                  <a:close/>
                  <a:moveTo>
                    <a:pt x="305" y="0"/>
                  </a:moveTo>
                  <a:lnTo>
                    <a:pt x="290" y="1"/>
                  </a:lnTo>
                  <a:lnTo>
                    <a:pt x="274" y="3"/>
                  </a:lnTo>
                  <a:lnTo>
                    <a:pt x="259" y="4"/>
                  </a:lnTo>
                  <a:lnTo>
                    <a:pt x="244" y="7"/>
                  </a:lnTo>
                  <a:lnTo>
                    <a:pt x="229" y="10"/>
                  </a:lnTo>
                  <a:lnTo>
                    <a:pt x="215" y="14"/>
                  </a:lnTo>
                  <a:lnTo>
                    <a:pt x="201" y="20"/>
                  </a:lnTo>
                  <a:lnTo>
                    <a:pt x="187" y="25"/>
                  </a:lnTo>
                  <a:lnTo>
                    <a:pt x="173" y="30"/>
                  </a:lnTo>
                  <a:lnTo>
                    <a:pt x="160" y="38"/>
                  </a:lnTo>
                  <a:lnTo>
                    <a:pt x="147" y="45"/>
                  </a:lnTo>
                  <a:lnTo>
                    <a:pt x="134" y="53"/>
                  </a:lnTo>
                  <a:lnTo>
                    <a:pt x="122" y="62"/>
                  </a:lnTo>
                  <a:lnTo>
                    <a:pt x="111" y="70"/>
                  </a:lnTo>
                  <a:lnTo>
                    <a:pt x="100" y="80"/>
                  </a:lnTo>
                  <a:lnTo>
                    <a:pt x="89" y="91"/>
                  </a:lnTo>
                  <a:lnTo>
                    <a:pt x="79" y="101"/>
                  </a:lnTo>
                  <a:lnTo>
                    <a:pt x="70" y="112"/>
                  </a:lnTo>
                  <a:lnTo>
                    <a:pt x="60" y="124"/>
                  </a:lnTo>
                  <a:lnTo>
                    <a:pt x="52" y="136"/>
                  </a:lnTo>
                  <a:lnTo>
                    <a:pt x="44" y="149"/>
                  </a:lnTo>
                  <a:lnTo>
                    <a:pt x="36" y="160"/>
                  </a:lnTo>
                  <a:lnTo>
                    <a:pt x="30" y="174"/>
                  </a:lnTo>
                  <a:lnTo>
                    <a:pt x="23" y="187"/>
                  </a:lnTo>
                  <a:lnTo>
                    <a:pt x="18" y="201"/>
                  </a:lnTo>
                  <a:lnTo>
                    <a:pt x="14" y="215"/>
                  </a:lnTo>
                  <a:lnTo>
                    <a:pt x="9" y="230"/>
                  </a:lnTo>
                  <a:lnTo>
                    <a:pt x="6" y="245"/>
                  </a:lnTo>
                  <a:lnTo>
                    <a:pt x="3" y="260"/>
                  </a:lnTo>
                  <a:lnTo>
                    <a:pt x="1" y="275"/>
                  </a:lnTo>
                  <a:lnTo>
                    <a:pt x="0" y="290"/>
                  </a:lnTo>
                  <a:lnTo>
                    <a:pt x="0" y="306"/>
                  </a:lnTo>
                  <a:lnTo>
                    <a:pt x="0" y="323"/>
                  </a:lnTo>
                  <a:lnTo>
                    <a:pt x="1" y="338"/>
                  </a:lnTo>
                  <a:lnTo>
                    <a:pt x="3" y="353"/>
                  </a:lnTo>
                  <a:lnTo>
                    <a:pt x="6" y="368"/>
                  </a:lnTo>
                  <a:lnTo>
                    <a:pt x="9" y="383"/>
                  </a:lnTo>
                  <a:lnTo>
                    <a:pt x="14" y="398"/>
                  </a:lnTo>
                  <a:lnTo>
                    <a:pt x="18" y="412"/>
                  </a:lnTo>
                  <a:lnTo>
                    <a:pt x="23" y="426"/>
                  </a:lnTo>
                  <a:lnTo>
                    <a:pt x="30" y="438"/>
                  </a:lnTo>
                  <a:lnTo>
                    <a:pt x="36" y="452"/>
                  </a:lnTo>
                  <a:lnTo>
                    <a:pt x="44" y="465"/>
                  </a:lnTo>
                  <a:lnTo>
                    <a:pt x="52" y="477"/>
                  </a:lnTo>
                  <a:lnTo>
                    <a:pt x="60" y="489"/>
                  </a:lnTo>
                  <a:lnTo>
                    <a:pt x="70" y="501"/>
                  </a:lnTo>
                  <a:lnTo>
                    <a:pt x="79" y="511"/>
                  </a:lnTo>
                  <a:lnTo>
                    <a:pt x="89" y="522"/>
                  </a:lnTo>
                  <a:lnTo>
                    <a:pt x="100" y="533"/>
                  </a:lnTo>
                  <a:lnTo>
                    <a:pt x="111" y="543"/>
                  </a:lnTo>
                  <a:lnTo>
                    <a:pt x="122" y="551"/>
                  </a:lnTo>
                  <a:lnTo>
                    <a:pt x="134" y="560"/>
                  </a:lnTo>
                  <a:lnTo>
                    <a:pt x="147" y="567"/>
                  </a:lnTo>
                  <a:lnTo>
                    <a:pt x="160" y="575"/>
                  </a:lnTo>
                  <a:lnTo>
                    <a:pt x="173" y="581"/>
                  </a:lnTo>
                  <a:lnTo>
                    <a:pt x="187" y="588"/>
                  </a:lnTo>
                  <a:lnTo>
                    <a:pt x="201" y="593"/>
                  </a:lnTo>
                  <a:lnTo>
                    <a:pt x="215" y="598"/>
                  </a:lnTo>
                  <a:lnTo>
                    <a:pt x="229" y="602"/>
                  </a:lnTo>
                  <a:lnTo>
                    <a:pt x="244" y="606"/>
                  </a:lnTo>
                  <a:lnTo>
                    <a:pt x="259" y="608"/>
                  </a:lnTo>
                  <a:lnTo>
                    <a:pt x="274" y="610"/>
                  </a:lnTo>
                  <a:lnTo>
                    <a:pt x="290" y="611"/>
                  </a:lnTo>
                  <a:lnTo>
                    <a:pt x="305" y="611"/>
                  </a:lnTo>
                  <a:lnTo>
                    <a:pt x="321" y="611"/>
                  </a:lnTo>
                  <a:lnTo>
                    <a:pt x="337" y="610"/>
                  </a:lnTo>
                  <a:lnTo>
                    <a:pt x="352" y="608"/>
                  </a:lnTo>
                  <a:lnTo>
                    <a:pt x="367" y="606"/>
                  </a:lnTo>
                  <a:lnTo>
                    <a:pt x="381" y="602"/>
                  </a:lnTo>
                  <a:lnTo>
                    <a:pt x="396" y="598"/>
                  </a:lnTo>
                  <a:lnTo>
                    <a:pt x="410" y="593"/>
                  </a:lnTo>
                  <a:lnTo>
                    <a:pt x="424" y="588"/>
                  </a:lnTo>
                  <a:lnTo>
                    <a:pt x="438" y="581"/>
                  </a:lnTo>
                  <a:lnTo>
                    <a:pt x="451" y="575"/>
                  </a:lnTo>
                  <a:lnTo>
                    <a:pt x="464" y="567"/>
                  </a:lnTo>
                  <a:lnTo>
                    <a:pt x="475" y="560"/>
                  </a:lnTo>
                  <a:lnTo>
                    <a:pt x="488" y="551"/>
                  </a:lnTo>
                  <a:lnTo>
                    <a:pt x="499" y="543"/>
                  </a:lnTo>
                  <a:lnTo>
                    <a:pt x="511" y="533"/>
                  </a:lnTo>
                  <a:lnTo>
                    <a:pt x="522" y="522"/>
                  </a:lnTo>
                  <a:lnTo>
                    <a:pt x="531" y="511"/>
                  </a:lnTo>
                  <a:lnTo>
                    <a:pt x="541" y="501"/>
                  </a:lnTo>
                  <a:lnTo>
                    <a:pt x="550" y="489"/>
                  </a:lnTo>
                  <a:lnTo>
                    <a:pt x="558" y="477"/>
                  </a:lnTo>
                  <a:lnTo>
                    <a:pt x="567" y="465"/>
                  </a:lnTo>
                  <a:lnTo>
                    <a:pt x="574" y="452"/>
                  </a:lnTo>
                  <a:lnTo>
                    <a:pt x="581" y="438"/>
                  </a:lnTo>
                  <a:lnTo>
                    <a:pt x="587" y="426"/>
                  </a:lnTo>
                  <a:lnTo>
                    <a:pt x="592" y="412"/>
                  </a:lnTo>
                  <a:lnTo>
                    <a:pt x="597" y="398"/>
                  </a:lnTo>
                  <a:lnTo>
                    <a:pt x="601" y="383"/>
                  </a:lnTo>
                  <a:lnTo>
                    <a:pt x="604" y="368"/>
                  </a:lnTo>
                  <a:lnTo>
                    <a:pt x="608" y="353"/>
                  </a:lnTo>
                  <a:lnTo>
                    <a:pt x="610" y="338"/>
                  </a:lnTo>
                  <a:lnTo>
                    <a:pt x="611" y="323"/>
                  </a:lnTo>
                  <a:lnTo>
                    <a:pt x="611" y="306"/>
                  </a:lnTo>
                  <a:lnTo>
                    <a:pt x="611" y="290"/>
                  </a:lnTo>
                  <a:lnTo>
                    <a:pt x="610" y="275"/>
                  </a:lnTo>
                  <a:lnTo>
                    <a:pt x="608" y="260"/>
                  </a:lnTo>
                  <a:lnTo>
                    <a:pt x="604" y="245"/>
                  </a:lnTo>
                  <a:lnTo>
                    <a:pt x="601" y="230"/>
                  </a:lnTo>
                  <a:lnTo>
                    <a:pt x="597" y="215"/>
                  </a:lnTo>
                  <a:lnTo>
                    <a:pt x="592" y="201"/>
                  </a:lnTo>
                  <a:lnTo>
                    <a:pt x="587" y="187"/>
                  </a:lnTo>
                  <a:lnTo>
                    <a:pt x="581" y="174"/>
                  </a:lnTo>
                  <a:lnTo>
                    <a:pt x="574" y="160"/>
                  </a:lnTo>
                  <a:lnTo>
                    <a:pt x="567" y="149"/>
                  </a:lnTo>
                  <a:lnTo>
                    <a:pt x="558" y="136"/>
                  </a:lnTo>
                  <a:lnTo>
                    <a:pt x="550" y="124"/>
                  </a:lnTo>
                  <a:lnTo>
                    <a:pt x="541" y="112"/>
                  </a:lnTo>
                  <a:lnTo>
                    <a:pt x="531" y="101"/>
                  </a:lnTo>
                  <a:lnTo>
                    <a:pt x="522" y="91"/>
                  </a:lnTo>
                  <a:lnTo>
                    <a:pt x="511" y="80"/>
                  </a:lnTo>
                  <a:lnTo>
                    <a:pt x="499" y="70"/>
                  </a:lnTo>
                  <a:lnTo>
                    <a:pt x="488" y="62"/>
                  </a:lnTo>
                  <a:lnTo>
                    <a:pt x="475" y="53"/>
                  </a:lnTo>
                  <a:lnTo>
                    <a:pt x="464" y="45"/>
                  </a:lnTo>
                  <a:lnTo>
                    <a:pt x="451" y="38"/>
                  </a:lnTo>
                  <a:lnTo>
                    <a:pt x="438" y="30"/>
                  </a:lnTo>
                  <a:lnTo>
                    <a:pt x="424" y="25"/>
                  </a:lnTo>
                  <a:lnTo>
                    <a:pt x="410" y="20"/>
                  </a:lnTo>
                  <a:lnTo>
                    <a:pt x="396" y="14"/>
                  </a:lnTo>
                  <a:lnTo>
                    <a:pt x="381" y="10"/>
                  </a:lnTo>
                  <a:lnTo>
                    <a:pt x="367" y="7"/>
                  </a:lnTo>
                  <a:lnTo>
                    <a:pt x="352" y="4"/>
                  </a:lnTo>
                  <a:lnTo>
                    <a:pt x="337" y="3"/>
                  </a:lnTo>
                  <a:lnTo>
                    <a:pt x="321" y="1"/>
                  </a:lnTo>
                  <a:lnTo>
                    <a:pt x="3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107">
              <a:extLst>
                <a:ext uri="{FF2B5EF4-FFF2-40B4-BE49-F238E27FC236}">
                  <a16:creationId xmlns:a16="http://schemas.microsoft.com/office/drawing/2014/main" id="{B2EC3EE8-0BA6-4519-A6E5-DD3E6B660223}"/>
                </a:ext>
              </a:extLst>
            </p:cNvPr>
            <p:cNvSpPr>
              <a:spLocks/>
            </p:cNvSpPr>
            <p:nvPr/>
          </p:nvSpPr>
          <p:spPr bwMode="auto">
            <a:xfrm>
              <a:off x="2159757" y="6577403"/>
              <a:ext cx="67263" cy="95662"/>
            </a:xfrm>
            <a:custGeom>
              <a:avLst/>
              <a:gdLst>
                <a:gd name="T0" fmla="*/ 80 w 178"/>
                <a:gd name="T1" fmla="*/ 0 h 254"/>
                <a:gd name="T2" fmla="*/ 63 w 178"/>
                <a:gd name="T3" fmla="*/ 3 h 254"/>
                <a:gd name="T4" fmla="*/ 47 w 178"/>
                <a:gd name="T5" fmla="*/ 11 h 254"/>
                <a:gd name="T6" fmla="*/ 33 w 178"/>
                <a:gd name="T7" fmla="*/ 20 h 254"/>
                <a:gd name="T8" fmla="*/ 20 w 178"/>
                <a:gd name="T9" fmla="*/ 32 h 254"/>
                <a:gd name="T10" fmla="*/ 10 w 178"/>
                <a:gd name="T11" fmla="*/ 46 h 254"/>
                <a:gd name="T12" fmla="*/ 4 w 178"/>
                <a:gd name="T13" fmla="*/ 62 h 254"/>
                <a:gd name="T14" fmla="*/ 1 w 178"/>
                <a:gd name="T15" fmla="*/ 79 h 254"/>
                <a:gd name="T16" fmla="*/ 1 w 178"/>
                <a:gd name="T17" fmla="*/ 93 h 254"/>
                <a:gd name="T18" fmla="*/ 8 w 178"/>
                <a:gd name="T19" fmla="*/ 101 h 254"/>
                <a:gd name="T20" fmla="*/ 18 w 178"/>
                <a:gd name="T21" fmla="*/ 101 h 254"/>
                <a:gd name="T22" fmla="*/ 24 w 178"/>
                <a:gd name="T23" fmla="*/ 93 h 254"/>
                <a:gd name="T24" fmla="*/ 25 w 178"/>
                <a:gd name="T25" fmla="*/ 83 h 254"/>
                <a:gd name="T26" fmla="*/ 29 w 178"/>
                <a:gd name="T27" fmla="*/ 70 h 254"/>
                <a:gd name="T28" fmla="*/ 33 w 178"/>
                <a:gd name="T29" fmla="*/ 59 h 254"/>
                <a:gd name="T30" fmla="*/ 40 w 178"/>
                <a:gd name="T31" fmla="*/ 48 h 254"/>
                <a:gd name="T32" fmla="*/ 49 w 178"/>
                <a:gd name="T33" fmla="*/ 40 h 254"/>
                <a:gd name="T34" fmla="*/ 59 w 178"/>
                <a:gd name="T35" fmla="*/ 33 h 254"/>
                <a:gd name="T36" fmla="*/ 71 w 178"/>
                <a:gd name="T37" fmla="*/ 28 h 254"/>
                <a:gd name="T38" fmla="*/ 82 w 178"/>
                <a:gd name="T39" fmla="*/ 26 h 254"/>
                <a:gd name="T40" fmla="*/ 95 w 178"/>
                <a:gd name="T41" fmla="*/ 26 h 254"/>
                <a:gd name="T42" fmla="*/ 108 w 178"/>
                <a:gd name="T43" fmla="*/ 28 h 254"/>
                <a:gd name="T44" fmla="*/ 120 w 178"/>
                <a:gd name="T45" fmla="*/ 33 h 254"/>
                <a:gd name="T46" fmla="*/ 130 w 178"/>
                <a:gd name="T47" fmla="*/ 40 h 254"/>
                <a:gd name="T48" fmla="*/ 138 w 178"/>
                <a:gd name="T49" fmla="*/ 48 h 254"/>
                <a:gd name="T50" fmla="*/ 146 w 178"/>
                <a:gd name="T51" fmla="*/ 59 h 254"/>
                <a:gd name="T52" fmla="*/ 150 w 178"/>
                <a:gd name="T53" fmla="*/ 70 h 254"/>
                <a:gd name="T54" fmla="*/ 152 w 178"/>
                <a:gd name="T55" fmla="*/ 83 h 254"/>
                <a:gd name="T56" fmla="*/ 152 w 178"/>
                <a:gd name="T57" fmla="*/ 95 h 254"/>
                <a:gd name="T58" fmla="*/ 150 w 178"/>
                <a:gd name="T59" fmla="*/ 107 h 254"/>
                <a:gd name="T60" fmla="*/ 146 w 178"/>
                <a:gd name="T61" fmla="*/ 119 h 254"/>
                <a:gd name="T62" fmla="*/ 138 w 178"/>
                <a:gd name="T63" fmla="*/ 129 h 254"/>
                <a:gd name="T64" fmla="*/ 130 w 178"/>
                <a:gd name="T65" fmla="*/ 137 h 254"/>
                <a:gd name="T66" fmla="*/ 120 w 178"/>
                <a:gd name="T67" fmla="*/ 145 h 254"/>
                <a:gd name="T68" fmla="*/ 108 w 178"/>
                <a:gd name="T69" fmla="*/ 149 h 254"/>
                <a:gd name="T70" fmla="*/ 95 w 178"/>
                <a:gd name="T71" fmla="*/ 152 h 254"/>
                <a:gd name="T72" fmla="*/ 84 w 178"/>
                <a:gd name="T73" fmla="*/ 153 h 254"/>
                <a:gd name="T74" fmla="*/ 78 w 178"/>
                <a:gd name="T75" fmla="*/ 160 h 254"/>
                <a:gd name="T76" fmla="*/ 77 w 178"/>
                <a:gd name="T77" fmla="*/ 242 h 254"/>
                <a:gd name="T78" fmla="*/ 80 w 178"/>
                <a:gd name="T79" fmla="*/ 250 h 254"/>
                <a:gd name="T80" fmla="*/ 89 w 178"/>
                <a:gd name="T81" fmla="*/ 254 h 254"/>
                <a:gd name="T82" fmla="*/ 98 w 178"/>
                <a:gd name="T83" fmla="*/ 250 h 254"/>
                <a:gd name="T84" fmla="*/ 102 w 178"/>
                <a:gd name="T85" fmla="*/ 242 h 254"/>
                <a:gd name="T86" fmla="*/ 110 w 178"/>
                <a:gd name="T87" fmla="*/ 176 h 254"/>
                <a:gd name="T88" fmla="*/ 125 w 178"/>
                <a:gd name="T89" fmla="*/ 171 h 254"/>
                <a:gd name="T90" fmla="*/ 139 w 178"/>
                <a:gd name="T91" fmla="*/ 163 h 254"/>
                <a:gd name="T92" fmla="*/ 151 w 178"/>
                <a:gd name="T93" fmla="*/ 153 h 254"/>
                <a:gd name="T94" fmla="*/ 161 w 178"/>
                <a:gd name="T95" fmla="*/ 142 h 254"/>
                <a:gd name="T96" fmla="*/ 169 w 178"/>
                <a:gd name="T97" fmla="*/ 128 h 254"/>
                <a:gd name="T98" fmla="*/ 175 w 178"/>
                <a:gd name="T99" fmla="*/ 114 h 254"/>
                <a:gd name="T100" fmla="*/ 178 w 178"/>
                <a:gd name="T101" fmla="*/ 97 h 254"/>
                <a:gd name="T102" fmla="*/ 178 w 178"/>
                <a:gd name="T103" fmla="*/ 79 h 254"/>
                <a:gd name="T104" fmla="*/ 175 w 178"/>
                <a:gd name="T105" fmla="*/ 62 h 254"/>
                <a:gd name="T106" fmla="*/ 167 w 178"/>
                <a:gd name="T107" fmla="*/ 46 h 254"/>
                <a:gd name="T108" fmla="*/ 157 w 178"/>
                <a:gd name="T109" fmla="*/ 32 h 254"/>
                <a:gd name="T110" fmla="*/ 146 w 178"/>
                <a:gd name="T111" fmla="*/ 20 h 254"/>
                <a:gd name="T112" fmla="*/ 132 w 178"/>
                <a:gd name="T113" fmla="*/ 11 h 254"/>
                <a:gd name="T114" fmla="*/ 116 w 178"/>
                <a:gd name="T115" fmla="*/ 3 h 254"/>
                <a:gd name="T116" fmla="*/ 98 w 178"/>
                <a:gd name="T11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8" h="254">
                  <a:moveTo>
                    <a:pt x="89" y="0"/>
                  </a:moveTo>
                  <a:lnTo>
                    <a:pt x="80" y="0"/>
                  </a:lnTo>
                  <a:lnTo>
                    <a:pt x="72" y="1"/>
                  </a:lnTo>
                  <a:lnTo>
                    <a:pt x="63" y="3"/>
                  </a:lnTo>
                  <a:lnTo>
                    <a:pt x="54" y="6"/>
                  </a:lnTo>
                  <a:lnTo>
                    <a:pt x="47" y="11"/>
                  </a:lnTo>
                  <a:lnTo>
                    <a:pt x="39" y="15"/>
                  </a:lnTo>
                  <a:lnTo>
                    <a:pt x="33" y="20"/>
                  </a:lnTo>
                  <a:lnTo>
                    <a:pt x="26" y="26"/>
                  </a:lnTo>
                  <a:lnTo>
                    <a:pt x="20" y="32"/>
                  </a:lnTo>
                  <a:lnTo>
                    <a:pt x="16" y="39"/>
                  </a:lnTo>
                  <a:lnTo>
                    <a:pt x="10" y="46"/>
                  </a:lnTo>
                  <a:lnTo>
                    <a:pt x="7" y="55"/>
                  </a:lnTo>
                  <a:lnTo>
                    <a:pt x="4" y="62"/>
                  </a:lnTo>
                  <a:lnTo>
                    <a:pt x="2" y="71"/>
                  </a:lnTo>
                  <a:lnTo>
                    <a:pt x="1" y="79"/>
                  </a:lnTo>
                  <a:lnTo>
                    <a:pt x="0" y="89"/>
                  </a:lnTo>
                  <a:lnTo>
                    <a:pt x="1" y="93"/>
                  </a:lnTo>
                  <a:lnTo>
                    <a:pt x="4" y="98"/>
                  </a:lnTo>
                  <a:lnTo>
                    <a:pt x="8" y="101"/>
                  </a:lnTo>
                  <a:lnTo>
                    <a:pt x="13" y="101"/>
                  </a:lnTo>
                  <a:lnTo>
                    <a:pt x="18" y="101"/>
                  </a:lnTo>
                  <a:lnTo>
                    <a:pt x="22" y="98"/>
                  </a:lnTo>
                  <a:lnTo>
                    <a:pt x="24" y="93"/>
                  </a:lnTo>
                  <a:lnTo>
                    <a:pt x="25" y="89"/>
                  </a:lnTo>
                  <a:lnTo>
                    <a:pt x="25" y="83"/>
                  </a:lnTo>
                  <a:lnTo>
                    <a:pt x="26" y="76"/>
                  </a:lnTo>
                  <a:lnTo>
                    <a:pt x="29" y="70"/>
                  </a:lnTo>
                  <a:lnTo>
                    <a:pt x="31" y="64"/>
                  </a:lnTo>
                  <a:lnTo>
                    <a:pt x="33" y="59"/>
                  </a:lnTo>
                  <a:lnTo>
                    <a:pt x="36" y="54"/>
                  </a:lnTo>
                  <a:lnTo>
                    <a:pt x="40" y="48"/>
                  </a:lnTo>
                  <a:lnTo>
                    <a:pt x="45" y="44"/>
                  </a:lnTo>
                  <a:lnTo>
                    <a:pt x="49" y="40"/>
                  </a:lnTo>
                  <a:lnTo>
                    <a:pt x="53" y="36"/>
                  </a:lnTo>
                  <a:lnTo>
                    <a:pt x="59" y="33"/>
                  </a:lnTo>
                  <a:lnTo>
                    <a:pt x="64" y="30"/>
                  </a:lnTo>
                  <a:lnTo>
                    <a:pt x="71" y="28"/>
                  </a:lnTo>
                  <a:lnTo>
                    <a:pt x="77" y="26"/>
                  </a:lnTo>
                  <a:lnTo>
                    <a:pt x="82" y="26"/>
                  </a:lnTo>
                  <a:lnTo>
                    <a:pt x="89" y="25"/>
                  </a:lnTo>
                  <a:lnTo>
                    <a:pt x="95" y="26"/>
                  </a:lnTo>
                  <a:lnTo>
                    <a:pt x="102" y="26"/>
                  </a:lnTo>
                  <a:lnTo>
                    <a:pt x="108" y="28"/>
                  </a:lnTo>
                  <a:lnTo>
                    <a:pt x="115" y="30"/>
                  </a:lnTo>
                  <a:lnTo>
                    <a:pt x="120" y="33"/>
                  </a:lnTo>
                  <a:lnTo>
                    <a:pt x="125" y="36"/>
                  </a:lnTo>
                  <a:lnTo>
                    <a:pt x="130" y="40"/>
                  </a:lnTo>
                  <a:lnTo>
                    <a:pt x="134" y="44"/>
                  </a:lnTo>
                  <a:lnTo>
                    <a:pt x="138" y="48"/>
                  </a:lnTo>
                  <a:lnTo>
                    <a:pt x="142" y="54"/>
                  </a:lnTo>
                  <a:lnTo>
                    <a:pt x="146" y="59"/>
                  </a:lnTo>
                  <a:lnTo>
                    <a:pt x="148" y="64"/>
                  </a:lnTo>
                  <a:lnTo>
                    <a:pt x="150" y="70"/>
                  </a:lnTo>
                  <a:lnTo>
                    <a:pt x="152" y="76"/>
                  </a:lnTo>
                  <a:lnTo>
                    <a:pt x="152" y="83"/>
                  </a:lnTo>
                  <a:lnTo>
                    <a:pt x="153" y="89"/>
                  </a:lnTo>
                  <a:lnTo>
                    <a:pt x="152" y="95"/>
                  </a:lnTo>
                  <a:lnTo>
                    <a:pt x="152" y="102"/>
                  </a:lnTo>
                  <a:lnTo>
                    <a:pt x="150" y="107"/>
                  </a:lnTo>
                  <a:lnTo>
                    <a:pt x="148" y="114"/>
                  </a:lnTo>
                  <a:lnTo>
                    <a:pt x="146" y="119"/>
                  </a:lnTo>
                  <a:lnTo>
                    <a:pt x="142" y="124"/>
                  </a:lnTo>
                  <a:lnTo>
                    <a:pt x="138" y="129"/>
                  </a:lnTo>
                  <a:lnTo>
                    <a:pt x="134" y="134"/>
                  </a:lnTo>
                  <a:lnTo>
                    <a:pt x="130" y="137"/>
                  </a:lnTo>
                  <a:lnTo>
                    <a:pt x="125" y="142"/>
                  </a:lnTo>
                  <a:lnTo>
                    <a:pt x="120" y="145"/>
                  </a:lnTo>
                  <a:lnTo>
                    <a:pt x="115" y="147"/>
                  </a:lnTo>
                  <a:lnTo>
                    <a:pt x="108" y="149"/>
                  </a:lnTo>
                  <a:lnTo>
                    <a:pt x="102" y="151"/>
                  </a:lnTo>
                  <a:lnTo>
                    <a:pt x="95" y="152"/>
                  </a:lnTo>
                  <a:lnTo>
                    <a:pt x="89" y="152"/>
                  </a:lnTo>
                  <a:lnTo>
                    <a:pt x="84" y="153"/>
                  </a:lnTo>
                  <a:lnTo>
                    <a:pt x="80" y="157"/>
                  </a:lnTo>
                  <a:lnTo>
                    <a:pt x="78" y="160"/>
                  </a:lnTo>
                  <a:lnTo>
                    <a:pt x="77" y="165"/>
                  </a:lnTo>
                  <a:lnTo>
                    <a:pt x="77" y="242"/>
                  </a:lnTo>
                  <a:lnTo>
                    <a:pt x="78" y="247"/>
                  </a:lnTo>
                  <a:lnTo>
                    <a:pt x="80" y="250"/>
                  </a:lnTo>
                  <a:lnTo>
                    <a:pt x="84" y="253"/>
                  </a:lnTo>
                  <a:lnTo>
                    <a:pt x="89" y="254"/>
                  </a:lnTo>
                  <a:lnTo>
                    <a:pt x="94" y="253"/>
                  </a:lnTo>
                  <a:lnTo>
                    <a:pt x="98" y="250"/>
                  </a:lnTo>
                  <a:lnTo>
                    <a:pt x="101" y="247"/>
                  </a:lnTo>
                  <a:lnTo>
                    <a:pt x="102" y="242"/>
                  </a:lnTo>
                  <a:lnTo>
                    <a:pt x="102" y="178"/>
                  </a:lnTo>
                  <a:lnTo>
                    <a:pt x="110" y="176"/>
                  </a:lnTo>
                  <a:lnTo>
                    <a:pt x="118" y="174"/>
                  </a:lnTo>
                  <a:lnTo>
                    <a:pt x="125" y="171"/>
                  </a:lnTo>
                  <a:lnTo>
                    <a:pt x="132" y="167"/>
                  </a:lnTo>
                  <a:lnTo>
                    <a:pt x="139" y="163"/>
                  </a:lnTo>
                  <a:lnTo>
                    <a:pt x="145" y="159"/>
                  </a:lnTo>
                  <a:lnTo>
                    <a:pt x="151" y="153"/>
                  </a:lnTo>
                  <a:lnTo>
                    <a:pt x="156" y="148"/>
                  </a:lnTo>
                  <a:lnTo>
                    <a:pt x="161" y="142"/>
                  </a:lnTo>
                  <a:lnTo>
                    <a:pt x="166" y="135"/>
                  </a:lnTo>
                  <a:lnTo>
                    <a:pt x="169" y="128"/>
                  </a:lnTo>
                  <a:lnTo>
                    <a:pt x="172" y="121"/>
                  </a:lnTo>
                  <a:lnTo>
                    <a:pt x="175" y="114"/>
                  </a:lnTo>
                  <a:lnTo>
                    <a:pt x="177" y="105"/>
                  </a:lnTo>
                  <a:lnTo>
                    <a:pt x="178" y="97"/>
                  </a:lnTo>
                  <a:lnTo>
                    <a:pt x="178" y="89"/>
                  </a:lnTo>
                  <a:lnTo>
                    <a:pt x="178" y="79"/>
                  </a:lnTo>
                  <a:lnTo>
                    <a:pt x="177" y="71"/>
                  </a:lnTo>
                  <a:lnTo>
                    <a:pt x="175" y="62"/>
                  </a:lnTo>
                  <a:lnTo>
                    <a:pt x="171" y="55"/>
                  </a:lnTo>
                  <a:lnTo>
                    <a:pt x="167" y="46"/>
                  </a:lnTo>
                  <a:lnTo>
                    <a:pt x="163" y="39"/>
                  </a:lnTo>
                  <a:lnTo>
                    <a:pt x="157" y="32"/>
                  </a:lnTo>
                  <a:lnTo>
                    <a:pt x="152" y="26"/>
                  </a:lnTo>
                  <a:lnTo>
                    <a:pt x="146" y="20"/>
                  </a:lnTo>
                  <a:lnTo>
                    <a:pt x="139" y="15"/>
                  </a:lnTo>
                  <a:lnTo>
                    <a:pt x="132" y="11"/>
                  </a:lnTo>
                  <a:lnTo>
                    <a:pt x="124" y="6"/>
                  </a:lnTo>
                  <a:lnTo>
                    <a:pt x="116" y="3"/>
                  </a:lnTo>
                  <a:lnTo>
                    <a:pt x="107" y="1"/>
                  </a:lnTo>
                  <a:lnTo>
                    <a:pt x="98" y="0"/>
                  </a:lnTo>
                  <a:lnTo>
                    <a:pt x="8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6" name="Group 105">
            <a:extLst>
              <a:ext uri="{FF2B5EF4-FFF2-40B4-BE49-F238E27FC236}">
                <a16:creationId xmlns:a16="http://schemas.microsoft.com/office/drawing/2014/main" id="{67EC3014-679D-48D6-8FD5-F8134B5323DA}"/>
              </a:ext>
            </a:extLst>
          </p:cNvPr>
          <p:cNvGrpSpPr/>
          <p:nvPr/>
        </p:nvGrpSpPr>
        <p:grpSpPr>
          <a:xfrm>
            <a:off x="7736781" y="2787467"/>
            <a:ext cx="526511" cy="526511"/>
            <a:chOff x="4579938" y="814388"/>
            <a:chExt cx="303213" cy="303213"/>
          </a:xfrm>
          <a:solidFill>
            <a:schemeClr val="accent4"/>
          </a:solidFill>
        </p:grpSpPr>
        <p:sp>
          <p:nvSpPr>
            <p:cNvPr id="107" name="Freeform 16">
              <a:extLst>
                <a:ext uri="{FF2B5EF4-FFF2-40B4-BE49-F238E27FC236}">
                  <a16:creationId xmlns:a16="http://schemas.microsoft.com/office/drawing/2014/main" id="{84A77005-B64B-4802-B29B-6CBC45D7971F}"/>
                </a:ext>
              </a:extLst>
            </p:cNvPr>
            <p:cNvSpPr>
              <a:spLocks/>
            </p:cNvSpPr>
            <p:nvPr/>
          </p:nvSpPr>
          <p:spPr bwMode="auto">
            <a:xfrm>
              <a:off x="4662488" y="915988"/>
              <a:ext cx="138113" cy="100013"/>
            </a:xfrm>
            <a:custGeom>
              <a:avLst/>
              <a:gdLst>
                <a:gd name="T0" fmla="*/ 93 w 346"/>
                <a:gd name="T1" fmla="*/ 250 h 250"/>
                <a:gd name="T2" fmla="*/ 88 w 346"/>
                <a:gd name="T3" fmla="*/ 250 h 250"/>
                <a:gd name="T4" fmla="*/ 84 w 346"/>
                <a:gd name="T5" fmla="*/ 247 h 250"/>
                <a:gd name="T6" fmla="*/ 4 w 346"/>
                <a:gd name="T7" fmla="*/ 167 h 250"/>
                <a:gd name="T8" fmla="*/ 0 w 346"/>
                <a:gd name="T9" fmla="*/ 162 h 250"/>
                <a:gd name="T10" fmla="*/ 0 w 346"/>
                <a:gd name="T11" fmla="*/ 157 h 250"/>
                <a:gd name="T12" fmla="*/ 0 w 346"/>
                <a:gd name="T13" fmla="*/ 153 h 250"/>
                <a:gd name="T14" fmla="*/ 4 w 346"/>
                <a:gd name="T15" fmla="*/ 149 h 250"/>
                <a:gd name="T16" fmla="*/ 8 w 346"/>
                <a:gd name="T17" fmla="*/ 146 h 250"/>
                <a:gd name="T18" fmla="*/ 12 w 346"/>
                <a:gd name="T19" fmla="*/ 145 h 250"/>
                <a:gd name="T20" fmla="*/ 17 w 346"/>
                <a:gd name="T21" fmla="*/ 146 h 250"/>
                <a:gd name="T22" fmla="*/ 22 w 346"/>
                <a:gd name="T23" fmla="*/ 149 h 250"/>
                <a:gd name="T24" fmla="*/ 94 w 346"/>
                <a:gd name="T25" fmla="*/ 220 h 250"/>
                <a:gd name="T26" fmla="*/ 325 w 346"/>
                <a:gd name="T27" fmla="*/ 3 h 250"/>
                <a:gd name="T28" fmla="*/ 329 w 346"/>
                <a:gd name="T29" fmla="*/ 1 h 250"/>
                <a:gd name="T30" fmla="*/ 334 w 346"/>
                <a:gd name="T31" fmla="*/ 0 h 250"/>
                <a:gd name="T32" fmla="*/ 339 w 346"/>
                <a:gd name="T33" fmla="*/ 1 h 250"/>
                <a:gd name="T34" fmla="*/ 343 w 346"/>
                <a:gd name="T35" fmla="*/ 3 h 250"/>
                <a:gd name="T36" fmla="*/ 346 w 346"/>
                <a:gd name="T37" fmla="*/ 8 h 250"/>
                <a:gd name="T38" fmla="*/ 346 w 346"/>
                <a:gd name="T39" fmla="*/ 13 h 250"/>
                <a:gd name="T40" fmla="*/ 345 w 346"/>
                <a:gd name="T41" fmla="*/ 18 h 250"/>
                <a:gd name="T42" fmla="*/ 343 w 346"/>
                <a:gd name="T43" fmla="*/ 22 h 250"/>
                <a:gd name="T44" fmla="*/ 101 w 346"/>
                <a:gd name="T45" fmla="*/ 247 h 250"/>
                <a:gd name="T46" fmla="*/ 98 w 346"/>
                <a:gd name="T47" fmla="*/ 250 h 250"/>
                <a:gd name="T48" fmla="*/ 93 w 346"/>
                <a:gd name="T49"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6" h="250">
                  <a:moveTo>
                    <a:pt x="93" y="250"/>
                  </a:moveTo>
                  <a:lnTo>
                    <a:pt x="88" y="250"/>
                  </a:lnTo>
                  <a:lnTo>
                    <a:pt x="84" y="247"/>
                  </a:lnTo>
                  <a:lnTo>
                    <a:pt x="4" y="167"/>
                  </a:lnTo>
                  <a:lnTo>
                    <a:pt x="0" y="162"/>
                  </a:lnTo>
                  <a:lnTo>
                    <a:pt x="0" y="157"/>
                  </a:lnTo>
                  <a:lnTo>
                    <a:pt x="0" y="153"/>
                  </a:lnTo>
                  <a:lnTo>
                    <a:pt x="4" y="149"/>
                  </a:lnTo>
                  <a:lnTo>
                    <a:pt x="8" y="146"/>
                  </a:lnTo>
                  <a:lnTo>
                    <a:pt x="12" y="145"/>
                  </a:lnTo>
                  <a:lnTo>
                    <a:pt x="17" y="146"/>
                  </a:lnTo>
                  <a:lnTo>
                    <a:pt x="22" y="149"/>
                  </a:lnTo>
                  <a:lnTo>
                    <a:pt x="94" y="220"/>
                  </a:lnTo>
                  <a:lnTo>
                    <a:pt x="325" y="3"/>
                  </a:lnTo>
                  <a:lnTo>
                    <a:pt x="329" y="1"/>
                  </a:lnTo>
                  <a:lnTo>
                    <a:pt x="334" y="0"/>
                  </a:lnTo>
                  <a:lnTo>
                    <a:pt x="339" y="1"/>
                  </a:lnTo>
                  <a:lnTo>
                    <a:pt x="343" y="3"/>
                  </a:lnTo>
                  <a:lnTo>
                    <a:pt x="346" y="8"/>
                  </a:lnTo>
                  <a:lnTo>
                    <a:pt x="346" y="13"/>
                  </a:lnTo>
                  <a:lnTo>
                    <a:pt x="345" y="18"/>
                  </a:lnTo>
                  <a:lnTo>
                    <a:pt x="343" y="22"/>
                  </a:lnTo>
                  <a:lnTo>
                    <a:pt x="101" y="247"/>
                  </a:lnTo>
                  <a:lnTo>
                    <a:pt x="98" y="250"/>
                  </a:lnTo>
                  <a:lnTo>
                    <a:pt x="93" y="2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 name="Freeform 17">
              <a:extLst>
                <a:ext uri="{FF2B5EF4-FFF2-40B4-BE49-F238E27FC236}">
                  <a16:creationId xmlns:a16="http://schemas.microsoft.com/office/drawing/2014/main" id="{88D48510-0BF3-4100-97A5-7D36E593318D}"/>
                </a:ext>
              </a:extLst>
            </p:cNvPr>
            <p:cNvSpPr>
              <a:spLocks noEditPoints="1"/>
            </p:cNvSpPr>
            <p:nvPr/>
          </p:nvSpPr>
          <p:spPr bwMode="auto">
            <a:xfrm>
              <a:off x="4579938" y="814388"/>
              <a:ext cx="303213" cy="303213"/>
            </a:xfrm>
            <a:custGeom>
              <a:avLst/>
              <a:gdLst>
                <a:gd name="T0" fmla="*/ 349 w 764"/>
                <a:gd name="T1" fmla="*/ 727 h 765"/>
                <a:gd name="T2" fmla="*/ 430 w 764"/>
                <a:gd name="T3" fmla="*/ 706 h 765"/>
                <a:gd name="T4" fmla="*/ 468 w 764"/>
                <a:gd name="T5" fmla="*/ 706 h 765"/>
                <a:gd name="T6" fmla="*/ 548 w 764"/>
                <a:gd name="T7" fmla="*/ 681 h 765"/>
                <a:gd name="T8" fmla="*/ 569 w 764"/>
                <a:gd name="T9" fmla="*/ 642 h 765"/>
                <a:gd name="T10" fmla="*/ 647 w 764"/>
                <a:gd name="T11" fmla="*/ 613 h 765"/>
                <a:gd name="T12" fmla="*/ 646 w 764"/>
                <a:gd name="T13" fmla="*/ 551 h 765"/>
                <a:gd name="T14" fmla="*/ 709 w 764"/>
                <a:gd name="T15" fmla="*/ 527 h 765"/>
                <a:gd name="T16" fmla="*/ 687 w 764"/>
                <a:gd name="T17" fmla="*/ 451 h 765"/>
                <a:gd name="T18" fmla="*/ 732 w 764"/>
                <a:gd name="T19" fmla="*/ 410 h 765"/>
                <a:gd name="T20" fmla="*/ 697 w 764"/>
                <a:gd name="T21" fmla="*/ 333 h 765"/>
                <a:gd name="T22" fmla="*/ 710 w 764"/>
                <a:gd name="T23" fmla="*/ 290 h 765"/>
                <a:gd name="T24" fmla="*/ 680 w 764"/>
                <a:gd name="T25" fmla="*/ 217 h 765"/>
                <a:gd name="T26" fmla="*/ 639 w 764"/>
                <a:gd name="T27" fmla="*/ 200 h 765"/>
                <a:gd name="T28" fmla="*/ 619 w 764"/>
                <a:gd name="T29" fmla="*/ 121 h 765"/>
                <a:gd name="T30" fmla="*/ 552 w 764"/>
                <a:gd name="T31" fmla="*/ 123 h 765"/>
                <a:gd name="T32" fmla="*/ 519 w 764"/>
                <a:gd name="T33" fmla="*/ 54 h 765"/>
                <a:gd name="T34" fmla="*/ 447 w 764"/>
                <a:gd name="T35" fmla="*/ 79 h 765"/>
                <a:gd name="T36" fmla="*/ 399 w 764"/>
                <a:gd name="T37" fmla="*/ 29 h 765"/>
                <a:gd name="T38" fmla="*/ 331 w 764"/>
                <a:gd name="T39" fmla="*/ 72 h 765"/>
                <a:gd name="T40" fmla="*/ 280 w 764"/>
                <a:gd name="T41" fmla="*/ 52 h 765"/>
                <a:gd name="T42" fmla="*/ 214 w 764"/>
                <a:gd name="T43" fmla="*/ 103 h 765"/>
                <a:gd name="T44" fmla="*/ 179 w 764"/>
                <a:gd name="T45" fmla="*/ 119 h 765"/>
                <a:gd name="T46" fmla="*/ 115 w 764"/>
                <a:gd name="T47" fmla="*/ 171 h 765"/>
                <a:gd name="T48" fmla="*/ 111 w 764"/>
                <a:gd name="T49" fmla="*/ 216 h 765"/>
                <a:gd name="T50" fmla="*/ 49 w 764"/>
                <a:gd name="T51" fmla="*/ 273 h 765"/>
                <a:gd name="T52" fmla="*/ 74 w 764"/>
                <a:gd name="T53" fmla="*/ 329 h 765"/>
                <a:gd name="T54" fmla="*/ 27 w 764"/>
                <a:gd name="T55" fmla="*/ 392 h 765"/>
                <a:gd name="T56" fmla="*/ 77 w 764"/>
                <a:gd name="T57" fmla="*/ 444 h 765"/>
                <a:gd name="T58" fmla="*/ 50 w 764"/>
                <a:gd name="T59" fmla="*/ 512 h 765"/>
                <a:gd name="T60" fmla="*/ 111 w 764"/>
                <a:gd name="T61" fmla="*/ 551 h 765"/>
                <a:gd name="T62" fmla="*/ 115 w 764"/>
                <a:gd name="T63" fmla="*/ 595 h 765"/>
                <a:gd name="T64" fmla="*/ 179 w 764"/>
                <a:gd name="T65" fmla="*/ 649 h 765"/>
                <a:gd name="T66" fmla="*/ 214 w 764"/>
                <a:gd name="T67" fmla="*/ 663 h 765"/>
                <a:gd name="T68" fmla="*/ 280 w 764"/>
                <a:gd name="T69" fmla="*/ 713 h 765"/>
                <a:gd name="T70" fmla="*/ 361 w 764"/>
                <a:gd name="T71" fmla="*/ 762 h 765"/>
                <a:gd name="T72" fmla="*/ 266 w 764"/>
                <a:gd name="T73" fmla="*/ 741 h 765"/>
                <a:gd name="T74" fmla="*/ 189 w 764"/>
                <a:gd name="T75" fmla="*/ 673 h 765"/>
                <a:gd name="T76" fmla="*/ 105 w 764"/>
                <a:gd name="T77" fmla="*/ 646 h 765"/>
                <a:gd name="T78" fmla="*/ 55 w 764"/>
                <a:gd name="T79" fmla="*/ 562 h 765"/>
                <a:gd name="T80" fmla="*/ 35 w 764"/>
                <a:gd name="T81" fmla="*/ 460 h 765"/>
                <a:gd name="T82" fmla="*/ 3 w 764"/>
                <a:gd name="T83" fmla="*/ 362 h 765"/>
                <a:gd name="T84" fmla="*/ 24 w 764"/>
                <a:gd name="T85" fmla="*/ 268 h 765"/>
                <a:gd name="T86" fmla="*/ 93 w 764"/>
                <a:gd name="T87" fmla="*/ 191 h 765"/>
                <a:gd name="T88" fmla="*/ 130 w 764"/>
                <a:gd name="T89" fmla="*/ 99 h 765"/>
                <a:gd name="T90" fmla="*/ 203 w 764"/>
                <a:gd name="T91" fmla="*/ 55 h 765"/>
                <a:gd name="T92" fmla="*/ 306 w 764"/>
                <a:gd name="T93" fmla="*/ 36 h 765"/>
                <a:gd name="T94" fmla="*/ 404 w 764"/>
                <a:gd name="T95" fmla="*/ 4 h 765"/>
                <a:gd name="T96" fmla="*/ 497 w 764"/>
                <a:gd name="T97" fmla="*/ 25 h 765"/>
                <a:gd name="T98" fmla="*/ 575 w 764"/>
                <a:gd name="T99" fmla="*/ 94 h 765"/>
                <a:gd name="T100" fmla="*/ 659 w 764"/>
                <a:gd name="T101" fmla="*/ 121 h 765"/>
                <a:gd name="T102" fmla="*/ 710 w 764"/>
                <a:gd name="T103" fmla="*/ 205 h 765"/>
                <a:gd name="T104" fmla="*/ 729 w 764"/>
                <a:gd name="T105" fmla="*/ 307 h 765"/>
                <a:gd name="T106" fmla="*/ 761 w 764"/>
                <a:gd name="T107" fmla="*/ 404 h 765"/>
                <a:gd name="T108" fmla="*/ 741 w 764"/>
                <a:gd name="T109" fmla="*/ 499 h 765"/>
                <a:gd name="T110" fmla="*/ 671 w 764"/>
                <a:gd name="T111" fmla="*/ 576 h 765"/>
                <a:gd name="T112" fmla="*/ 634 w 764"/>
                <a:gd name="T113" fmla="*/ 667 h 765"/>
                <a:gd name="T114" fmla="*/ 560 w 764"/>
                <a:gd name="T115" fmla="*/ 710 h 765"/>
                <a:gd name="T116" fmla="*/ 458 w 764"/>
                <a:gd name="T117" fmla="*/ 731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4" h="765">
                  <a:moveTo>
                    <a:pt x="319" y="687"/>
                  </a:moveTo>
                  <a:lnTo>
                    <a:pt x="320" y="687"/>
                  </a:lnTo>
                  <a:lnTo>
                    <a:pt x="322" y="687"/>
                  </a:lnTo>
                  <a:lnTo>
                    <a:pt x="325" y="689"/>
                  </a:lnTo>
                  <a:lnTo>
                    <a:pt x="328" y="691"/>
                  </a:lnTo>
                  <a:lnTo>
                    <a:pt x="331" y="694"/>
                  </a:lnTo>
                  <a:lnTo>
                    <a:pt x="332" y="697"/>
                  </a:lnTo>
                  <a:lnTo>
                    <a:pt x="334" y="706"/>
                  </a:lnTo>
                  <a:lnTo>
                    <a:pt x="338" y="715"/>
                  </a:lnTo>
                  <a:lnTo>
                    <a:pt x="344" y="722"/>
                  </a:lnTo>
                  <a:lnTo>
                    <a:pt x="349" y="727"/>
                  </a:lnTo>
                  <a:lnTo>
                    <a:pt x="356" y="733"/>
                  </a:lnTo>
                  <a:lnTo>
                    <a:pt x="365" y="736"/>
                  </a:lnTo>
                  <a:lnTo>
                    <a:pt x="374" y="738"/>
                  </a:lnTo>
                  <a:lnTo>
                    <a:pt x="382" y="739"/>
                  </a:lnTo>
                  <a:lnTo>
                    <a:pt x="391" y="738"/>
                  </a:lnTo>
                  <a:lnTo>
                    <a:pt x="399" y="736"/>
                  </a:lnTo>
                  <a:lnTo>
                    <a:pt x="408" y="733"/>
                  </a:lnTo>
                  <a:lnTo>
                    <a:pt x="415" y="727"/>
                  </a:lnTo>
                  <a:lnTo>
                    <a:pt x="421" y="722"/>
                  </a:lnTo>
                  <a:lnTo>
                    <a:pt x="426" y="715"/>
                  </a:lnTo>
                  <a:lnTo>
                    <a:pt x="430" y="706"/>
                  </a:lnTo>
                  <a:lnTo>
                    <a:pt x="433" y="697"/>
                  </a:lnTo>
                  <a:lnTo>
                    <a:pt x="434" y="694"/>
                  </a:lnTo>
                  <a:lnTo>
                    <a:pt x="436" y="691"/>
                  </a:lnTo>
                  <a:lnTo>
                    <a:pt x="439" y="689"/>
                  </a:lnTo>
                  <a:lnTo>
                    <a:pt x="442" y="687"/>
                  </a:lnTo>
                  <a:lnTo>
                    <a:pt x="447" y="688"/>
                  </a:lnTo>
                  <a:lnTo>
                    <a:pt x="450" y="689"/>
                  </a:lnTo>
                  <a:lnTo>
                    <a:pt x="453" y="690"/>
                  </a:lnTo>
                  <a:lnTo>
                    <a:pt x="456" y="693"/>
                  </a:lnTo>
                  <a:lnTo>
                    <a:pt x="462" y="701"/>
                  </a:lnTo>
                  <a:lnTo>
                    <a:pt x="468" y="706"/>
                  </a:lnTo>
                  <a:lnTo>
                    <a:pt x="476" y="711"/>
                  </a:lnTo>
                  <a:lnTo>
                    <a:pt x="483" y="713"/>
                  </a:lnTo>
                  <a:lnTo>
                    <a:pt x="493" y="716"/>
                  </a:lnTo>
                  <a:lnTo>
                    <a:pt x="501" y="717"/>
                  </a:lnTo>
                  <a:lnTo>
                    <a:pt x="510" y="716"/>
                  </a:lnTo>
                  <a:lnTo>
                    <a:pt x="519" y="712"/>
                  </a:lnTo>
                  <a:lnTo>
                    <a:pt x="527" y="708"/>
                  </a:lnTo>
                  <a:lnTo>
                    <a:pt x="534" y="703"/>
                  </a:lnTo>
                  <a:lnTo>
                    <a:pt x="540" y="696"/>
                  </a:lnTo>
                  <a:lnTo>
                    <a:pt x="544" y="689"/>
                  </a:lnTo>
                  <a:lnTo>
                    <a:pt x="548" y="681"/>
                  </a:lnTo>
                  <a:lnTo>
                    <a:pt x="550" y="672"/>
                  </a:lnTo>
                  <a:lnTo>
                    <a:pt x="551" y="663"/>
                  </a:lnTo>
                  <a:lnTo>
                    <a:pt x="550" y="654"/>
                  </a:lnTo>
                  <a:lnTo>
                    <a:pt x="549" y="650"/>
                  </a:lnTo>
                  <a:lnTo>
                    <a:pt x="550" y="647"/>
                  </a:lnTo>
                  <a:lnTo>
                    <a:pt x="552" y="644"/>
                  </a:lnTo>
                  <a:lnTo>
                    <a:pt x="555" y="642"/>
                  </a:lnTo>
                  <a:lnTo>
                    <a:pt x="558" y="639"/>
                  </a:lnTo>
                  <a:lnTo>
                    <a:pt x="561" y="639"/>
                  </a:lnTo>
                  <a:lnTo>
                    <a:pt x="566" y="639"/>
                  </a:lnTo>
                  <a:lnTo>
                    <a:pt x="569" y="642"/>
                  </a:lnTo>
                  <a:lnTo>
                    <a:pt x="576" y="646"/>
                  </a:lnTo>
                  <a:lnTo>
                    <a:pt x="585" y="649"/>
                  </a:lnTo>
                  <a:lnTo>
                    <a:pt x="594" y="650"/>
                  </a:lnTo>
                  <a:lnTo>
                    <a:pt x="602" y="650"/>
                  </a:lnTo>
                  <a:lnTo>
                    <a:pt x="611" y="648"/>
                  </a:lnTo>
                  <a:lnTo>
                    <a:pt x="619" y="646"/>
                  </a:lnTo>
                  <a:lnTo>
                    <a:pt x="627" y="640"/>
                  </a:lnTo>
                  <a:lnTo>
                    <a:pt x="634" y="635"/>
                  </a:lnTo>
                  <a:lnTo>
                    <a:pt x="640" y="629"/>
                  </a:lnTo>
                  <a:lnTo>
                    <a:pt x="644" y="621"/>
                  </a:lnTo>
                  <a:lnTo>
                    <a:pt x="647" y="613"/>
                  </a:lnTo>
                  <a:lnTo>
                    <a:pt x="650" y="604"/>
                  </a:lnTo>
                  <a:lnTo>
                    <a:pt x="650" y="595"/>
                  </a:lnTo>
                  <a:lnTo>
                    <a:pt x="647" y="587"/>
                  </a:lnTo>
                  <a:lnTo>
                    <a:pt x="645" y="578"/>
                  </a:lnTo>
                  <a:lnTo>
                    <a:pt x="640" y="570"/>
                  </a:lnTo>
                  <a:lnTo>
                    <a:pt x="639" y="566"/>
                  </a:lnTo>
                  <a:lnTo>
                    <a:pt x="638" y="563"/>
                  </a:lnTo>
                  <a:lnTo>
                    <a:pt x="639" y="559"/>
                  </a:lnTo>
                  <a:lnTo>
                    <a:pt x="640" y="556"/>
                  </a:lnTo>
                  <a:lnTo>
                    <a:pt x="643" y="552"/>
                  </a:lnTo>
                  <a:lnTo>
                    <a:pt x="646" y="551"/>
                  </a:lnTo>
                  <a:lnTo>
                    <a:pt x="650" y="550"/>
                  </a:lnTo>
                  <a:lnTo>
                    <a:pt x="654" y="551"/>
                  </a:lnTo>
                  <a:lnTo>
                    <a:pt x="659" y="551"/>
                  </a:lnTo>
                  <a:lnTo>
                    <a:pt x="665" y="551"/>
                  </a:lnTo>
                  <a:lnTo>
                    <a:pt x="672" y="550"/>
                  </a:lnTo>
                  <a:lnTo>
                    <a:pt x="680" y="549"/>
                  </a:lnTo>
                  <a:lnTo>
                    <a:pt x="686" y="546"/>
                  </a:lnTo>
                  <a:lnTo>
                    <a:pt x="692" y="543"/>
                  </a:lnTo>
                  <a:lnTo>
                    <a:pt x="699" y="538"/>
                  </a:lnTo>
                  <a:lnTo>
                    <a:pt x="703" y="533"/>
                  </a:lnTo>
                  <a:lnTo>
                    <a:pt x="709" y="527"/>
                  </a:lnTo>
                  <a:lnTo>
                    <a:pt x="712" y="520"/>
                  </a:lnTo>
                  <a:lnTo>
                    <a:pt x="714" y="512"/>
                  </a:lnTo>
                  <a:lnTo>
                    <a:pt x="715" y="503"/>
                  </a:lnTo>
                  <a:lnTo>
                    <a:pt x="715" y="493"/>
                  </a:lnTo>
                  <a:lnTo>
                    <a:pt x="713" y="485"/>
                  </a:lnTo>
                  <a:lnTo>
                    <a:pt x="710" y="477"/>
                  </a:lnTo>
                  <a:lnTo>
                    <a:pt x="705" y="470"/>
                  </a:lnTo>
                  <a:lnTo>
                    <a:pt x="699" y="462"/>
                  </a:lnTo>
                  <a:lnTo>
                    <a:pt x="692" y="457"/>
                  </a:lnTo>
                  <a:lnTo>
                    <a:pt x="689" y="455"/>
                  </a:lnTo>
                  <a:lnTo>
                    <a:pt x="687" y="451"/>
                  </a:lnTo>
                  <a:lnTo>
                    <a:pt x="686" y="447"/>
                  </a:lnTo>
                  <a:lnTo>
                    <a:pt x="686" y="444"/>
                  </a:lnTo>
                  <a:lnTo>
                    <a:pt x="688" y="441"/>
                  </a:lnTo>
                  <a:lnTo>
                    <a:pt x="690" y="438"/>
                  </a:lnTo>
                  <a:lnTo>
                    <a:pt x="694" y="435"/>
                  </a:lnTo>
                  <a:lnTo>
                    <a:pt x="697" y="433"/>
                  </a:lnTo>
                  <a:lnTo>
                    <a:pt x="705" y="431"/>
                  </a:lnTo>
                  <a:lnTo>
                    <a:pt x="714" y="428"/>
                  </a:lnTo>
                  <a:lnTo>
                    <a:pt x="720" y="422"/>
                  </a:lnTo>
                  <a:lnTo>
                    <a:pt x="727" y="416"/>
                  </a:lnTo>
                  <a:lnTo>
                    <a:pt x="732" y="410"/>
                  </a:lnTo>
                  <a:lnTo>
                    <a:pt x="735" y="401"/>
                  </a:lnTo>
                  <a:lnTo>
                    <a:pt x="738" y="392"/>
                  </a:lnTo>
                  <a:lnTo>
                    <a:pt x="739" y="383"/>
                  </a:lnTo>
                  <a:lnTo>
                    <a:pt x="738" y="374"/>
                  </a:lnTo>
                  <a:lnTo>
                    <a:pt x="735" y="366"/>
                  </a:lnTo>
                  <a:lnTo>
                    <a:pt x="732" y="357"/>
                  </a:lnTo>
                  <a:lnTo>
                    <a:pt x="727" y="351"/>
                  </a:lnTo>
                  <a:lnTo>
                    <a:pt x="720" y="344"/>
                  </a:lnTo>
                  <a:lnTo>
                    <a:pt x="714" y="339"/>
                  </a:lnTo>
                  <a:lnTo>
                    <a:pt x="705" y="336"/>
                  </a:lnTo>
                  <a:lnTo>
                    <a:pt x="697" y="333"/>
                  </a:lnTo>
                  <a:lnTo>
                    <a:pt x="694" y="331"/>
                  </a:lnTo>
                  <a:lnTo>
                    <a:pt x="690" y="329"/>
                  </a:lnTo>
                  <a:lnTo>
                    <a:pt x="688" y="327"/>
                  </a:lnTo>
                  <a:lnTo>
                    <a:pt x="686" y="323"/>
                  </a:lnTo>
                  <a:lnTo>
                    <a:pt x="686" y="319"/>
                  </a:lnTo>
                  <a:lnTo>
                    <a:pt x="687" y="315"/>
                  </a:lnTo>
                  <a:lnTo>
                    <a:pt x="689" y="313"/>
                  </a:lnTo>
                  <a:lnTo>
                    <a:pt x="692" y="310"/>
                  </a:lnTo>
                  <a:lnTo>
                    <a:pt x="699" y="304"/>
                  </a:lnTo>
                  <a:lnTo>
                    <a:pt x="705" y="298"/>
                  </a:lnTo>
                  <a:lnTo>
                    <a:pt x="710" y="290"/>
                  </a:lnTo>
                  <a:lnTo>
                    <a:pt x="713" y="282"/>
                  </a:lnTo>
                  <a:lnTo>
                    <a:pt x="715" y="273"/>
                  </a:lnTo>
                  <a:lnTo>
                    <a:pt x="715" y="265"/>
                  </a:lnTo>
                  <a:lnTo>
                    <a:pt x="714" y="255"/>
                  </a:lnTo>
                  <a:lnTo>
                    <a:pt x="712" y="246"/>
                  </a:lnTo>
                  <a:lnTo>
                    <a:pt x="709" y="240"/>
                  </a:lnTo>
                  <a:lnTo>
                    <a:pt x="703" y="233"/>
                  </a:lnTo>
                  <a:lnTo>
                    <a:pt x="699" y="228"/>
                  </a:lnTo>
                  <a:lnTo>
                    <a:pt x="692" y="224"/>
                  </a:lnTo>
                  <a:lnTo>
                    <a:pt x="686" y="220"/>
                  </a:lnTo>
                  <a:lnTo>
                    <a:pt x="680" y="217"/>
                  </a:lnTo>
                  <a:lnTo>
                    <a:pt x="672" y="215"/>
                  </a:lnTo>
                  <a:lnTo>
                    <a:pt x="665" y="214"/>
                  </a:lnTo>
                  <a:lnTo>
                    <a:pt x="659" y="215"/>
                  </a:lnTo>
                  <a:lnTo>
                    <a:pt x="654" y="216"/>
                  </a:lnTo>
                  <a:lnTo>
                    <a:pt x="650" y="216"/>
                  </a:lnTo>
                  <a:lnTo>
                    <a:pt x="646" y="215"/>
                  </a:lnTo>
                  <a:lnTo>
                    <a:pt x="643" y="213"/>
                  </a:lnTo>
                  <a:lnTo>
                    <a:pt x="640" y="211"/>
                  </a:lnTo>
                  <a:lnTo>
                    <a:pt x="639" y="208"/>
                  </a:lnTo>
                  <a:lnTo>
                    <a:pt x="638" y="203"/>
                  </a:lnTo>
                  <a:lnTo>
                    <a:pt x="639" y="200"/>
                  </a:lnTo>
                  <a:lnTo>
                    <a:pt x="640" y="197"/>
                  </a:lnTo>
                  <a:lnTo>
                    <a:pt x="645" y="188"/>
                  </a:lnTo>
                  <a:lnTo>
                    <a:pt x="647" y="181"/>
                  </a:lnTo>
                  <a:lnTo>
                    <a:pt x="650" y="171"/>
                  </a:lnTo>
                  <a:lnTo>
                    <a:pt x="650" y="163"/>
                  </a:lnTo>
                  <a:lnTo>
                    <a:pt x="647" y="154"/>
                  </a:lnTo>
                  <a:lnTo>
                    <a:pt x="644" y="145"/>
                  </a:lnTo>
                  <a:lnTo>
                    <a:pt x="640" y="138"/>
                  </a:lnTo>
                  <a:lnTo>
                    <a:pt x="634" y="130"/>
                  </a:lnTo>
                  <a:lnTo>
                    <a:pt x="627" y="125"/>
                  </a:lnTo>
                  <a:lnTo>
                    <a:pt x="619" y="121"/>
                  </a:lnTo>
                  <a:lnTo>
                    <a:pt x="611" y="118"/>
                  </a:lnTo>
                  <a:lnTo>
                    <a:pt x="602" y="116"/>
                  </a:lnTo>
                  <a:lnTo>
                    <a:pt x="594" y="116"/>
                  </a:lnTo>
                  <a:lnTo>
                    <a:pt x="585" y="119"/>
                  </a:lnTo>
                  <a:lnTo>
                    <a:pt x="576" y="121"/>
                  </a:lnTo>
                  <a:lnTo>
                    <a:pt x="569" y="125"/>
                  </a:lnTo>
                  <a:lnTo>
                    <a:pt x="566" y="127"/>
                  </a:lnTo>
                  <a:lnTo>
                    <a:pt x="561" y="127"/>
                  </a:lnTo>
                  <a:lnTo>
                    <a:pt x="558" y="127"/>
                  </a:lnTo>
                  <a:lnTo>
                    <a:pt x="555" y="125"/>
                  </a:lnTo>
                  <a:lnTo>
                    <a:pt x="552" y="123"/>
                  </a:lnTo>
                  <a:lnTo>
                    <a:pt x="550" y="119"/>
                  </a:lnTo>
                  <a:lnTo>
                    <a:pt x="549" y="115"/>
                  </a:lnTo>
                  <a:lnTo>
                    <a:pt x="550" y="111"/>
                  </a:lnTo>
                  <a:lnTo>
                    <a:pt x="551" y="103"/>
                  </a:lnTo>
                  <a:lnTo>
                    <a:pt x="550" y="94"/>
                  </a:lnTo>
                  <a:lnTo>
                    <a:pt x="548" y="85"/>
                  </a:lnTo>
                  <a:lnTo>
                    <a:pt x="544" y="77"/>
                  </a:lnTo>
                  <a:lnTo>
                    <a:pt x="540" y="70"/>
                  </a:lnTo>
                  <a:lnTo>
                    <a:pt x="534" y="64"/>
                  </a:lnTo>
                  <a:lnTo>
                    <a:pt x="527" y="58"/>
                  </a:lnTo>
                  <a:lnTo>
                    <a:pt x="519" y="54"/>
                  </a:lnTo>
                  <a:lnTo>
                    <a:pt x="510" y="51"/>
                  </a:lnTo>
                  <a:lnTo>
                    <a:pt x="501" y="50"/>
                  </a:lnTo>
                  <a:lnTo>
                    <a:pt x="493" y="51"/>
                  </a:lnTo>
                  <a:lnTo>
                    <a:pt x="484" y="52"/>
                  </a:lnTo>
                  <a:lnTo>
                    <a:pt x="476" y="55"/>
                  </a:lnTo>
                  <a:lnTo>
                    <a:pt x="468" y="61"/>
                  </a:lnTo>
                  <a:lnTo>
                    <a:pt x="462" y="66"/>
                  </a:lnTo>
                  <a:lnTo>
                    <a:pt x="456" y="74"/>
                  </a:lnTo>
                  <a:lnTo>
                    <a:pt x="453" y="76"/>
                  </a:lnTo>
                  <a:lnTo>
                    <a:pt x="450" y="78"/>
                  </a:lnTo>
                  <a:lnTo>
                    <a:pt x="447" y="79"/>
                  </a:lnTo>
                  <a:lnTo>
                    <a:pt x="442" y="79"/>
                  </a:lnTo>
                  <a:lnTo>
                    <a:pt x="439" y="78"/>
                  </a:lnTo>
                  <a:lnTo>
                    <a:pt x="436" y="76"/>
                  </a:lnTo>
                  <a:lnTo>
                    <a:pt x="434" y="72"/>
                  </a:lnTo>
                  <a:lnTo>
                    <a:pt x="433" y="68"/>
                  </a:lnTo>
                  <a:lnTo>
                    <a:pt x="430" y="60"/>
                  </a:lnTo>
                  <a:lnTo>
                    <a:pt x="426" y="51"/>
                  </a:lnTo>
                  <a:lnTo>
                    <a:pt x="421" y="45"/>
                  </a:lnTo>
                  <a:lnTo>
                    <a:pt x="415" y="38"/>
                  </a:lnTo>
                  <a:lnTo>
                    <a:pt x="408" y="33"/>
                  </a:lnTo>
                  <a:lnTo>
                    <a:pt x="399" y="29"/>
                  </a:lnTo>
                  <a:lnTo>
                    <a:pt x="391" y="27"/>
                  </a:lnTo>
                  <a:lnTo>
                    <a:pt x="382" y="26"/>
                  </a:lnTo>
                  <a:lnTo>
                    <a:pt x="374" y="27"/>
                  </a:lnTo>
                  <a:lnTo>
                    <a:pt x="365" y="29"/>
                  </a:lnTo>
                  <a:lnTo>
                    <a:pt x="356" y="33"/>
                  </a:lnTo>
                  <a:lnTo>
                    <a:pt x="349" y="38"/>
                  </a:lnTo>
                  <a:lnTo>
                    <a:pt x="344" y="45"/>
                  </a:lnTo>
                  <a:lnTo>
                    <a:pt x="338" y="51"/>
                  </a:lnTo>
                  <a:lnTo>
                    <a:pt x="334" y="60"/>
                  </a:lnTo>
                  <a:lnTo>
                    <a:pt x="332" y="68"/>
                  </a:lnTo>
                  <a:lnTo>
                    <a:pt x="331" y="72"/>
                  </a:lnTo>
                  <a:lnTo>
                    <a:pt x="328" y="76"/>
                  </a:lnTo>
                  <a:lnTo>
                    <a:pt x="325" y="78"/>
                  </a:lnTo>
                  <a:lnTo>
                    <a:pt x="322" y="79"/>
                  </a:lnTo>
                  <a:lnTo>
                    <a:pt x="318" y="79"/>
                  </a:lnTo>
                  <a:lnTo>
                    <a:pt x="315" y="78"/>
                  </a:lnTo>
                  <a:lnTo>
                    <a:pt x="311" y="76"/>
                  </a:lnTo>
                  <a:lnTo>
                    <a:pt x="308" y="74"/>
                  </a:lnTo>
                  <a:lnTo>
                    <a:pt x="303" y="66"/>
                  </a:lnTo>
                  <a:lnTo>
                    <a:pt x="296" y="61"/>
                  </a:lnTo>
                  <a:lnTo>
                    <a:pt x="289" y="55"/>
                  </a:lnTo>
                  <a:lnTo>
                    <a:pt x="280" y="52"/>
                  </a:lnTo>
                  <a:lnTo>
                    <a:pt x="272" y="51"/>
                  </a:lnTo>
                  <a:lnTo>
                    <a:pt x="263" y="50"/>
                  </a:lnTo>
                  <a:lnTo>
                    <a:pt x="254" y="51"/>
                  </a:lnTo>
                  <a:lnTo>
                    <a:pt x="246" y="54"/>
                  </a:lnTo>
                  <a:lnTo>
                    <a:pt x="237" y="58"/>
                  </a:lnTo>
                  <a:lnTo>
                    <a:pt x="231" y="64"/>
                  </a:lnTo>
                  <a:lnTo>
                    <a:pt x="224" y="70"/>
                  </a:lnTo>
                  <a:lnTo>
                    <a:pt x="220" y="77"/>
                  </a:lnTo>
                  <a:lnTo>
                    <a:pt x="217" y="85"/>
                  </a:lnTo>
                  <a:lnTo>
                    <a:pt x="215" y="94"/>
                  </a:lnTo>
                  <a:lnTo>
                    <a:pt x="214" y="103"/>
                  </a:lnTo>
                  <a:lnTo>
                    <a:pt x="215" y="111"/>
                  </a:lnTo>
                  <a:lnTo>
                    <a:pt x="216" y="115"/>
                  </a:lnTo>
                  <a:lnTo>
                    <a:pt x="215" y="119"/>
                  </a:lnTo>
                  <a:lnTo>
                    <a:pt x="213" y="123"/>
                  </a:lnTo>
                  <a:lnTo>
                    <a:pt x="209" y="125"/>
                  </a:lnTo>
                  <a:lnTo>
                    <a:pt x="206" y="127"/>
                  </a:lnTo>
                  <a:lnTo>
                    <a:pt x="203" y="127"/>
                  </a:lnTo>
                  <a:lnTo>
                    <a:pt x="199" y="127"/>
                  </a:lnTo>
                  <a:lnTo>
                    <a:pt x="195" y="125"/>
                  </a:lnTo>
                  <a:lnTo>
                    <a:pt x="188" y="121"/>
                  </a:lnTo>
                  <a:lnTo>
                    <a:pt x="179" y="119"/>
                  </a:lnTo>
                  <a:lnTo>
                    <a:pt x="171" y="116"/>
                  </a:lnTo>
                  <a:lnTo>
                    <a:pt x="162" y="116"/>
                  </a:lnTo>
                  <a:lnTo>
                    <a:pt x="153" y="118"/>
                  </a:lnTo>
                  <a:lnTo>
                    <a:pt x="145" y="121"/>
                  </a:lnTo>
                  <a:lnTo>
                    <a:pt x="137" y="125"/>
                  </a:lnTo>
                  <a:lnTo>
                    <a:pt x="130" y="130"/>
                  </a:lnTo>
                  <a:lnTo>
                    <a:pt x="124" y="138"/>
                  </a:lnTo>
                  <a:lnTo>
                    <a:pt x="120" y="145"/>
                  </a:lnTo>
                  <a:lnTo>
                    <a:pt x="117" y="154"/>
                  </a:lnTo>
                  <a:lnTo>
                    <a:pt x="115" y="163"/>
                  </a:lnTo>
                  <a:lnTo>
                    <a:pt x="115" y="171"/>
                  </a:lnTo>
                  <a:lnTo>
                    <a:pt x="117" y="181"/>
                  </a:lnTo>
                  <a:lnTo>
                    <a:pt x="119" y="188"/>
                  </a:lnTo>
                  <a:lnTo>
                    <a:pt x="124" y="197"/>
                  </a:lnTo>
                  <a:lnTo>
                    <a:pt x="126" y="200"/>
                  </a:lnTo>
                  <a:lnTo>
                    <a:pt x="127" y="203"/>
                  </a:lnTo>
                  <a:lnTo>
                    <a:pt x="126" y="208"/>
                  </a:lnTo>
                  <a:lnTo>
                    <a:pt x="124" y="211"/>
                  </a:lnTo>
                  <a:lnTo>
                    <a:pt x="121" y="213"/>
                  </a:lnTo>
                  <a:lnTo>
                    <a:pt x="118" y="215"/>
                  </a:lnTo>
                  <a:lnTo>
                    <a:pt x="115" y="216"/>
                  </a:lnTo>
                  <a:lnTo>
                    <a:pt x="111" y="216"/>
                  </a:lnTo>
                  <a:lnTo>
                    <a:pt x="102" y="215"/>
                  </a:lnTo>
                  <a:lnTo>
                    <a:pt x="93" y="215"/>
                  </a:lnTo>
                  <a:lnTo>
                    <a:pt x="85" y="217"/>
                  </a:lnTo>
                  <a:lnTo>
                    <a:pt x="76" y="222"/>
                  </a:lnTo>
                  <a:lnTo>
                    <a:pt x="69" y="226"/>
                  </a:lnTo>
                  <a:lnTo>
                    <a:pt x="62" y="232"/>
                  </a:lnTo>
                  <a:lnTo>
                    <a:pt x="57" y="239"/>
                  </a:lnTo>
                  <a:lnTo>
                    <a:pt x="53" y="246"/>
                  </a:lnTo>
                  <a:lnTo>
                    <a:pt x="50" y="255"/>
                  </a:lnTo>
                  <a:lnTo>
                    <a:pt x="49" y="265"/>
                  </a:lnTo>
                  <a:lnTo>
                    <a:pt x="49" y="273"/>
                  </a:lnTo>
                  <a:lnTo>
                    <a:pt x="51" y="282"/>
                  </a:lnTo>
                  <a:lnTo>
                    <a:pt x="55" y="290"/>
                  </a:lnTo>
                  <a:lnTo>
                    <a:pt x="59" y="298"/>
                  </a:lnTo>
                  <a:lnTo>
                    <a:pt x="65" y="304"/>
                  </a:lnTo>
                  <a:lnTo>
                    <a:pt x="72" y="310"/>
                  </a:lnTo>
                  <a:lnTo>
                    <a:pt x="75" y="313"/>
                  </a:lnTo>
                  <a:lnTo>
                    <a:pt x="77" y="315"/>
                  </a:lnTo>
                  <a:lnTo>
                    <a:pt x="78" y="319"/>
                  </a:lnTo>
                  <a:lnTo>
                    <a:pt x="77" y="323"/>
                  </a:lnTo>
                  <a:lnTo>
                    <a:pt x="76" y="327"/>
                  </a:lnTo>
                  <a:lnTo>
                    <a:pt x="74" y="329"/>
                  </a:lnTo>
                  <a:lnTo>
                    <a:pt x="71" y="331"/>
                  </a:lnTo>
                  <a:lnTo>
                    <a:pt x="68" y="333"/>
                  </a:lnTo>
                  <a:lnTo>
                    <a:pt x="59" y="336"/>
                  </a:lnTo>
                  <a:lnTo>
                    <a:pt x="50" y="339"/>
                  </a:lnTo>
                  <a:lnTo>
                    <a:pt x="44" y="344"/>
                  </a:lnTo>
                  <a:lnTo>
                    <a:pt x="38" y="351"/>
                  </a:lnTo>
                  <a:lnTo>
                    <a:pt x="32" y="357"/>
                  </a:lnTo>
                  <a:lnTo>
                    <a:pt x="29" y="366"/>
                  </a:lnTo>
                  <a:lnTo>
                    <a:pt x="27" y="374"/>
                  </a:lnTo>
                  <a:lnTo>
                    <a:pt x="26" y="383"/>
                  </a:lnTo>
                  <a:lnTo>
                    <a:pt x="27" y="392"/>
                  </a:lnTo>
                  <a:lnTo>
                    <a:pt x="29" y="401"/>
                  </a:lnTo>
                  <a:lnTo>
                    <a:pt x="32" y="409"/>
                  </a:lnTo>
                  <a:lnTo>
                    <a:pt x="38" y="416"/>
                  </a:lnTo>
                  <a:lnTo>
                    <a:pt x="44" y="422"/>
                  </a:lnTo>
                  <a:lnTo>
                    <a:pt x="50" y="427"/>
                  </a:lnTo>
                  <a:lnTo>
                    <a:pt x="59" y="431"/>
                  </a:lnTo>
                  <a:lnTo>
                    <a:pt x="68" y="433"/>
                  </a:lnTo>
                  <a:lnTo>
                    <a:pt x="71" y="435"/>
                  </a:lnTo>
                  <a:lnTo>
                    <a:pt x="74" y="438"/>
                  </a:lnTo>
                  <a:lnTo>
                    <a:pt x="76" y="441"/>
                  </a:lnTo>
                  <a:lnTo>
                    <a:pt x="77" y="444"/>
                  </a:lnTo>
                  <a:lnTo>
                    <a:pt x="78" y="447"/>
                  </a:lnTo>
                  <a:lnTo>
                    <a:pt x="77" y="451"/>
                  </a:lnTo>
                  <a:lnTo>
                    <a:pt x="75" y="455"/>
                  </a:lnTo>
                  <a:lnTo>
                    <a:pt x="72" y="457"/>
                  </a:lnTo>
                  <a:lnTo>
                    <a:pt x="65" y="462"/>
                  </a:lnTo>
                  <a:lnTo>
                    <a:pt x="59" y="470"/>
                  </a:lnTo>
                  <a:lnTo>
                    <a:pt x="55" y="477"/>
                  </a:lnTo>
                  <a:lnTo>
                    <a:pt x="51" y="485"/>
                  </a:lnTo>
                  <a:lnTo>
                    <a:pt x="49" y="493"/>
                  </a:lnTo>
                  <a:lnTo>
                    <a:pt x="49" y="503"/>
                  </a:lnTo>
                  <a:lnTo>
                    <a:pt x="50" y="512"/>
                  </a:lnTo>
                  <a:lnTo>
                    <a:pt x="53" y="520"/>
                  </a:lnTo>
                  <a:lnTo>
                    <a:pt x="56" y="527"/>
                  </a:lnTo>
                  <a:lnTo>
                    <a:pt x="61" y="533"/>
                  </a:lnTo>
                  <a:lnTo>
                    <a:pt x="65" y="538"/>
                  </a:lnTo>
                  <a:lnTo>
                    <a:pt x="72" y="543"/>
                  </a:lnTo>
                  <a:lnTo>
                    <a:pt x="78" y="546"/>
                  </a:lnTo>
                  <a:lnTo>
                    <a:pt x="85" y="549"/>
                  </a:lnTo>
                  <a:lnTo>
                    <a:pt x="92" y="550"/>
                  </a:lnTo>
                  <a:lnTo>
                    <a:pt x="100" y="551"/>
                  </a:lnTo>
                  <a:lnTo>
                    <a:pt x="105" y="551"/>
                  </a:lnTo>
                  <a:lnTo>
                    <a:pt x="111" y="551"/>
                  </a:lnTo>
                  <a:lnTo>
                    <a:pt x="115" y="550"/>
                  </a:lnTo>
                  <a:lnTo>
                    <a:pt x="118" y="551"/>
                  </a:lnTo>
                  <a:lnTo>
                    <a:pt x="121" y="552"/>
                  </a:lnTo>
                  <a:lnTo>
                    <a:pt x="124" y="556"/>
                  </a:lnTo>
                  <a:lnTo>
                    <a:pt x="126" y="559"/>
                  </a:lnTo>
                  <a:lnTo>
                    <a:pt x="127" y="563"/>
                  </a:lnTo>
                  <a:lnTo>
                    <a:pt x="126" y="566"/>
                  </a:lnTo>
                  <a:lnTo>
                    <a:pt x="124" y="570"/>
                  </a:lnTo>
                  <a:lnTo>
                    <a:pt x="119" y="578"/>
                  </a:lnTo>
                  <a:lnTo>
                    <a:pt x="117" y="587"/>
                  </a:lnTo>
                  <a:lnTo>
                    <a:pt x="115" y="595"/>
                  </a:lnTo>
                  <a:lnTo>
                    <a:pt x="115" y="604"/>
                  </a:lnTo>
                  <a:lnTo>
                    <a:pt x="117" y="613"/>
                  </a:lnTo>
                  <a:lnTo>
                    <a:pt x="120" y="621"/>
                  </a:lnTo>
                  <a:lnTo>
                    <a:pt x="124" y="629"/>
                  </a:lnTo>
                  <a:lnTo>
                    <a:pt x="130" y="635"/>
                  </a:lnTo>
                  <a:lnTo>
                    <a:pt x="137" y="640"/>
                  </a:lnTo>
                  <a:lnTo>
                    <a:pt x="145" y="646"/>
                  </a:lnTo>
                  <a:lnTo>
                    <a:pt x="153" y="648"/>
                  </a:lnTo>
                  <a:lnTo>
                    <a:pt x="162" y="650"/>
                  </a:lnTo>
                  <a:lnTo>
                    <a:pt x="171" y="650"/>
                  </a:lnTo>
                  <a:lnTo>
                    <a:pt x="179" y="649"/>
                  </a:lnTo>
                  <a:lnTo>
                    <a:pt x="188" y="646"/>
                  </a:lnTo>
                  <a:lnTo>
                    <a:pt x="195" y="642"/>
                  </a:lnTo>
                  <a:lnTo>
                    <a:pt x="199" y="639"/>
                  </a:lnTo>
                  <a:lnTo>
                    <a:pt x="203" y="639"/>
                  </a:lnTo>
                  <a:lnTo>
                    <a:pt x="206" y="639"/>
                  </a:lnTo>
                  <a:lnTo>
                    <a:pt x="209" y="642"/>
                  </a:lnTo>
                  <a:lnTo>
                    <a:pt x="213" y="644"/>
                  </a:lnTo>
                  <a:lnTo>
                    <a:pt x="215" y="647"/>
                  </a:lnTo>
                  <a:lnTo>
                    <a:pt x="216" y="650"/>
                  </a:lnTo>
                  <a:lnTo>
                    <a:pt x="215" y="654"/>
                  </a:lnTo>
                  <a:lnTo>
                    <a:pt x="214" y="663"/>
                  </a:lnTo>
                  <a:lnTo>
                    <a:pt x="215" y="672"/>
                  </a:lnTo>
                  <a:lnTo>
                    <a:pt x="217" y="681"/>
                  </a:lnTo>
                  <a:lnTo>
                    <a:pt x="220" y="689"/>
                  </a:lnTo>
                  <a:lnTo>
                    <a:pt x="224" y="696"/>
                  </a:lnTo>
                  <a:lnTo>
                    <a:pt x="231" y="703"/>
                  </a:lnTo>
                  <a:lnTo>
                    <a:pt x="237" y="708"/>
                  </a:lnTo>
                  <a:lnTo>
                    <a:pt x="246" y="712"/>
                  </a:lnTo>
                  <a:lnTo>
                    <a:pt x="254" y="716"/>
                  </a:lnTo>
                  <a:lnTo>
                    <a:pt x="263" y="717"/>
                  </a:lnTo>
                  <a:lnTo>
                    <a:pt x="272" y="716"/>
                  </a:lnTo>
                  <a:lnTo>
                    <a:pt x="280" y="713"/>
                  </a:lnTo>
                  <a:lnTo>
                    <a:pt x="289" y="711"/>
                  </a:lnTo>
                  <a:lnTo>
                    <a:pt x="296" y="706"/>
                  </a:lnTo>
                  <a:lnTo>
                    <a:pt x="303" y="701"/>
                  </a:lnTo>
                  <a:lnTo>
                    <a:pt x="308" y="693"/>
                  </a:lnTo>
                  <a:lnTo>
                    <a:pt x="310" y="691"/>
                  </a:lnTo>
                  <a:lnTo>
                    <a:pt x="313" y="689"/>
                  </a:lnTo>
                  <a:lnTo>
                    <a:pt x="316" y="688"/>
                  </a:lnTo>
                  <a:lnTo>
                    <a:pt x="319" y="687"/>
                  </a:lnTo>
                  <a:close/>
                  <a:moveTo>
                    <a:pt x="382" y="765"/>
                  </a:moveTo>
                  <a:lnTo>
                    <a:pt x="371" y="764"/>
                  </a:lnTo>
                  <a:lnTo>
                    <a:pt x="361" y="762"/>
                  </a:lnTo>
                  <a:lnTo>
                    <a:pt x="351" y="759"/>
                  </a:lnTo>
                  <a:lnTo>
                    <a:pt x="342" y="754"/>
                  </a:lnTo>
                  <a:lnTo>
                    <a:pt x="334" y="748"/>
                  </a:lnTo>
                  <a:lnTo>
                    <a:pt x="326" y="741"/>
                  </a:lnTo>
                  <a:lnTo>
                    <a:pt x="320" y="733"/>
                  </a:lnTo>
                  <a:lnTo>
                    <a:pt x="315" y="724"/>
                  </a:lnTo>
                  <a:lnTo>
                    <a:pt x="306" y="730"/>
                  </a:lnTo>
                  <a:lnTo>
                    <a:pt x="297" y="735"/>
                  </a:lnTo>
                  <a:lnTo>
                    <a:pt x="288" y="738"/>
                  </a:lnTo>
                  <a:lnTo>
                    <a:pt x="277" y="741"/>
                  </a:lnTo>
                  <a:lnTo>
                    <a:pt x="266" y="741"/>
                  </a:lnTo>
                  <a:lnTo>
                    <a:pt x="257" y="741"/>
                  </a:lnTo>
                  <a:lnTo>
                    <a:pt x="246" y="740"/>
                  </a:lnTo>
                  <a:lnTo>
                    <a:pt x="236" y="737"/>
                  </a:lnTo>
                  <a:lnTo>
                    <a:pt x="226" y="732"/>
                  </a:lnTo>
                  <a:lnTo>
                    <a:pt x="218" y="725"/>
                  </a:lnTo>
                  <a:lnTo>
                    <a:pt x="210" y="719"/>
                  </a:lnTo>
                  <a:lnTo>
                    <a:pt x="203" y="710"/>
                  </a:lnTo>
                  <a:lnTo>
                    <a:pt x="197" y="702"/>
                  </a:lnTo>
                  <a:lnTo>
                    <a:pt x="193" y="693"/>
                  </a:lnTo>
                  <a:lnTo>
                    <a:pt x="191" y="683"/>
                  </a:lnTo>
                  <a:lnTo>
                    <a:pt x="189" y="673"/>
                  </a:lnTo>
                  <a:lnTo>
                    <a:pt x="178" y="675"/>
                  </a:lnTo>
                  <a:lnTo>
                    <a:pt x="166" y="676"/>
                  </a:lnTo>
                  <a:lnTo>
                    <a:pt x="159" y="675"/>
                  </a:lnTo>
                  <a:lnTo>
                    <a:pt x="151" y="674"/>
                  </a:lnTo>
                  <a:lnTo>
                    <a:pt x="144" y="673"/>
                  </a:lnTo>
                  <a:lnTo>
                    <a:pt x="137" y="671"/>
                  </a:lnTo>
                  <a:lnTo>
                    <a:pt x="130" y="667"/>
                  </a:lnTo>
                  <a:lnTo>
                    <a:pt x="123" y="663"/>
                  </a:lnTo>
                  <a:lnTo>
                    <a:pt x="118" y="659"/>
                  </a:lnTo>
                  <a:lnTo>
                    <a:pt x="112" y="654"/>
                  </a:lnTo>
                  <a:lnTo>
                    <a:pt x="105" y="646"/>
                  </a:lnTo>
                  <a:lnTo>
                    <a:pt x="99" y="636"/>
                  </a:lnTo>
                  <a:lnTo>
                    <a:pt x="94" y="626"/>
                  </a:lnTo>
                  <a:lnTo>
                    <a:pt x="91" y="617"/>
                  </a:lnTo>
                  <a:lnTo>
                    <a:pt x="90" y="607"/>
                  </a:lnTo>
                  <a:lnTo>
                    <a:pt x="89" y="596"/>
                  </a:lnTo>
                  <a:lnTo>
                    <a:pt x="90" y="587"/>
                  </a:lnTo>
                  <a:lnTo>
                    <a:pt x="93" y="576"/>
                  </a:lnTo>
                  <a:lnTo>
                    <a:pt x="83" y="575"/>
                  </a:lnTo>
                  <a:lnTo>
                    <a:pt x="73" y="572"/>
                  </a:lnTo>
                  <a:lnTo>
                    <a:pt x="63" y="567"/>
                  </a:lnTo>
                  <a:lnTo>
                    <a:pt x="55" y="562"/>
                  </a:lnTo>
                  <a:lnTo>
                    <a:pt x="47" y="556"/>
                  </a:lnTo>
                  <a:lnTo>
                    <a:pt x="40" y="547"/>
                  </a:lnTo>
                  <a:lnTo>
                    <a:pt x="34" y="538"/>
                  </a:lnTo>
                  <a:lnTo>
                    <a:pt x="29" y="529"/>
                  </a:lnTo>
                  <a:lnTo>
                    <a:pt x="26" y="519"/>
                  </a:lnTo>
                  <a:lnTo>
                    <a:pt x="24" y="508"/>
                  </a:lnTo>
                  <a:lnTo>
                    <a:pt x="24" y="499"/>
                  </a:lnTo>
                  <a:lnTo>
                    <a:pt x="25" y="488"/>
                  </a:lnTo>
                  <a:lnTo>
                    <a:pt x="27" y="478"/>
                  </a:lnTo>
                  <a:lnTo>
                    <a:pt x="30" y="469"/>
                  </a:lnTo>
                  <a:lnTo>
                    <a:pt x="35" y="460"/>
                  </a:lnTo>
                  <a:lnTo>
                    <a:pt x="41" y="451"/>
                  </a:lnTo>
                  <a:lnTo>
                    <a:pt x="32" y="446"/>
                  </a:lnTo>
                  <a:lnTo>
                    <a:pt x="25" y="439"/>
                  </a:lnTo>
                  <a:lnTo>
                    <a:pt x="17" y="431"/>
                  </a:lnTo>
                  <a:lnTo>
                    <a:pt x="12" y="422"/>
                  </a:lnTo>
                  <a:lnTo>
                    <a:pt x="6" y="414"/>
                  </a:lnTo>
                  <a:lnTo>
                    <a:pt x="3" y="404"/>
                  </a:lnTo>
                  <a:lnTo>
                    <a:pt x="1" y="393"/>
                  </a:lnTo>
                  <a:lnTo>
                    <a:pt x="0" y="383"/>
                  </a:lnTo>
                  <a:lnTo>
                    <a:pt x="1" y="372"/>
                  </a:lnTo>
                  <a:lnTo>
                    <a:pt x="3" y="362"/>
                  </a:lnTo>
                  <a:lnTo>
                    <a:pt x="6" y="353"/>
                  </a:lnTo>
                  <a:lnTo>
                    <a:pt x="12" y="343"/>
                  </a:lnTo>
                  <a:lnTo>
                    <a:pt x="17" y="334"/>
                  </a:lnTo>
                  <a:lnTo>
                    <a:pt x="25" y="327"/>
                  </a:lnTo>
                  <a:lnTo>
                    <a:pt x="32" y="320"/>
                  </a:lnTo>
                  <a:lnTo>
                    <a:pt x="41" y="315"/>
                  </a:lnTo>
                  <a:lnTo>
                    <a:pt x="35" y="307"/>
                  </a:lnTo>
                  <a:lnTo>
                    <a:pt x="30" y="298"/>
                  </a:lnTo>
                  <a:lnTo>
                    <a:pt x="27" y="288"/>
                  </a:lnTo>
                  <a:lnTo>
                    <a:pt x="25" y="279"/>
                  </a:lnTo>
                  <a:lnTo>
                    <a:pt x="24" y="268"/>
                  </a:lnTo>
                  <a:lnTo>
                    <a:pt x="24" y="258"/>
                  </a:lnTo>
                  <a:lnTo>
                    <a:pt x="26" y="247"/>
                  </a:lnTo>
                  <a:lnTo>
                    <a:pt x="29" y="238"/>
                  </a:lnTo>
                  <a:lnTo>
                    <a:pt x="34" y="228"/>
                  </a:lnTo>
                  <a:lnTo>
                    <a:pt x="40" y="220"/>
                  </a:lnTo>
                  <a:lnTo>
                    <a:pt x="47" y="212"/>
                  </a:lnTo>
                  <a:lnTo>
                    <a:pt x="55" y="205"/>
                  </a:lnTo>
                  <a:lnTo>
                    <a:pt x="63" y="199"/>
                  </a:lnTo>
                  <a:lnTo>
                    <a:pt x="73" y="195"/>
                  </a:lnTo>
                  <a:lnTo>
                    <a:pt x="83" y="192"/>
                  </a:lnTo>
                  <a:lnTo>
                    <a:pt x="93" y="191"/>
                  </a:lnTo>
                  <a:lnTo>
                    <a:pt x="90" y="180"/>
                  </a:lnTo>
                  <a:lnTo>
                    <a:pt x="89" y="170"/>
                  </a:lnTo>
                  <a:lnTo>
                    <a:pt x="90" y="159"/>
                  </a:lnTo>
                  <a:lnTo>
                    <a:pt x="91" y="150"/>
                  </a:lnTo>
                  <a:lnTo>
                    <a:pt x="94" y="139"/>
                  </a:lnTo>
                  <a:lnTo>
                    <a:pt x="99" y="129"/>
                  </a:lnTo>
                  <a:lnTo>
                    <a:pt x="105" y="121"/>
                  </a:lnTo>
                  <a:lnTo>
                    <a:pt x="112" y="113"/>
                  </a:lnTo>
                  <a:lnTo>
                    <a:pt x="118" y="108"/>
                  </a:lnTo>
                  <a:lnTo>
                    <a:pt x="123" y="104"/>
                  </a:lnTo>
                  <a:lnTo>
                    <a:pt x="130" y="99"/>
                  </a:lnTo>
                  <a:lnTo>
                    <a:pt x="137" y="97"/>
                  </a:lnTo>
                  <a:lnTo>
                    <a:pt x="144" y="94"/>
                  </a:lnTo>
                  <a:lnTo>
                    <a:pt x="151" y="93"/>
                  </a:lnTo>
                  <a:lnTo>
                    <a:pt x="159" y="92"/>
                  </a:lnTo>
                  <a:lnTo>
                    <a:pt x="166" y="91"/>
                  </a:lnTo>
                  <a:lnTo>
                    <a:pt x="178" y="92"/>
                  </a:lnTo>
                  <a:lnTo>
                    <a:pt x="189" y="94"/>
                  </a:lnTo>
                  <a:lnTo>
                    <a:pt x="191" y="83"/>
                  </a:lnTo>
                  <a:lnTo>
                    <a:pt x="193" y="74"/>
                  </a:lnTo>
                  <a:lnTo>
                    <a:pt x="197" y="64"/>
                  </a:lnTo>
                  <a:lnTo>
                    <a:pt x="203" y="55"/>
                  </a:lnTo>
                  <a:lnTo>
                    <a:pt x="210" y="48"/>
                  </a:lnTo>
                  <a:lnTo>
                    <a:pt x="218" y="41"/>
                  </a:lnTo>
                  <a:lnTo>
                    <a:pt x="226" y="35"/>
                  </a:lnTo>
                  <a:lnTo>
                    <a:pt x="236" y="31"/>
                  </a:lnTo>
                  <a:lnTo>
                    <a:pt x="246" y="27"/>
                  </a:lnTo>
                  <a:lnTo>
                    <a:pt x="257" y="25"/>
                  </a:lnTo>
                  <a:lnTo>
                    <a:pt x="266" y="25"/>
                  </a:lnTo>
                  <a:lnTo>
                    <a:pt x="277" y="26"/>
                  </a:lnTo>
                  <a:lnTo>
                    <a:pt x="288" y="28"/>
                  </a:lnTo>
                  <a:lnTo>
                    <a:pt x="297" y="32"/>
                  </a:lnTo>
                  <a:lnTo>
                    <a:pt x="306" y="36"/>
                  </a:lnTo>
                  <a:lnTo>
                    <a:pt x="315" y="41"/>
                  </a:lnTo>
                  <a:lnTo>
                    <a:pt x="320" y="33"/>
                  </a:lnTo>
                  <a:lnTo>
                    <a:pt x="326" y="25"/>
                  </a:lnTo>
                  <a:lnTo>
                    <a:pt x="334" y="18"/>
                  </a:lnTo>
                  <a:lnTo>
                    <a:pt x="342" y="12"/>
                  </a:lnTo>
                  <a:lnTo>
                    <a:pt x="351" y="7"/>
                  </a:lnTo>
                  <a:lnTo>
                    <a:pt x="361" y="4"/>
                  </a:lnTo>
                  <a:lnTo>
                    <a:pt x="371" y="2"/>
                  </a:lnTo>
                  <a:lnTo>
                    <a:pt x="382" y="0"/>
                  </a:lnTo>
                  <a:lnTo>
                    <a:pt x="393" y="2"/>
                  </a:lnTo>
                  <a:lnTo>
                    <a:pt x="404" y="4"/>
                  </a:lnTo>
                  <a:lnTo>
                    <a:pt x="413" y="7"/>
                  </a:lnTo>
                  <a:lnTo>
                    <a:pt x="422" y="12"/>
                  </a:lnTo>
                  <a:lnTo>
                    <a:pt x="430" y="18"/>
                  </a:lnTo>
                  <a:lnTo>
                    <a:pt x="438" y="25"/>
                  </a:lnTo>
                  <a:lnTo>
                    <a:pt x="444" y="33"/>
                  </a:lnTo>
                  <a:lnTo>
                    <a:pt x="450" y="41"/>
                  </a:lnTo>
                  <a:lnTo>
                    <a:pt x="458" y="36"/>
                  </a:lnTo>
                  <a:lnTo>
                    <a:pt x="467" y="32"/>
                  </a:lnTo>
                  <a:lnTo>
                    <a:pt x="477" y="28"/>
                  </a:lnTo>
                  <a:lnTo>
                    <a:pt x="487" y="26"/>
                  </a:lnTo>
                  <a:lnTo>
                    <a:pt x="497" y="25"/>
                  </a:lnTo>
                  <a:lnTo>
                    <a:pt x="508" y="25"/>
                  </a:lnTo>
                  <a:lnTo>
                    <a:pt x="519" y="27"/>
                  </a:lnTo>
                  <a:lnTo>
                    <a:pt x="528" y="31"/>
                  </a:lnTo>
                  <a:lnTo>
                    <a:pt x="538" y="35"/>
                  </a:lnTo>
                  <a:lnTo>
                    <a:pt x="546" y="41"/>
                  </a:lnTo>
                  <a:lnTo>
                    <a:pt x="554" y="48"/>
                  </a:lnTo>
                  <a:lnTo>
                    <a:pt x="560" y="56"/>
                  </a:lnTo>
                  <a:lnTo>
                    <a:pt x="567" y="65"/>
                  </a:lnTo>
                  <a:lnTo>
                    <a:pt x="571" y="75"/>
                  </a:lnTo>
                  <a:lnTo>
                    <a:pt x="573" y="84"/>
                  </a:lnTo>
                  <a:lnTo>
                    <a:pt x="575" y="94"/>
                  </a:lnTo>
                  <a:lnTo>
                    <a:pt x="586" y="92"/>
                  </a:lnTo>
                  <a:lnTo>
                    <a:pt x="598" y="91"/>
                  </a:lnTo>
                  <a:lnTo>
                    <a:pt x="605" y="92"/>
                  </a:lnTo>
                  <a:lnTo>
                    <a:pt x="613" y="93"/>
                  </a:lnTo>
                  <a:lnTo>
                    <a:pt x="621" y="94"/>
                  </a:lnTo>
                  <a:lnTo>
                    <a:pt x="627" y="97"/>
                  </a:lnTo>
                  <a:lnTo>
                    <a:pt x="634" y="99"/>
                  </a:lnTo>
                  <a:lnTo>
                    <a:pt x="641" y="104"/>
                  </a:lnTo>
                  <a:lnTo>
                    <a:pt x="646" y="108"/>
                  </a:lnTo>
                  <a:lnTo>
                    <a:pt x="653" y="113"/>
                  </a:lnTo>
                  <a:lnTo>
                    <a:pt x="659" y="121"/>
                  </a:lnTo>
                  <a:lnTo>
                    <a:pt x="665" y="129"/>
                  </a:lnTo>
                  <a:lnTo>
                    <a:pt x="670" y="139"/>
                  </a:lnTo>
                  <a:lnTo>
                    <a:pt x="672" y="150"/>
                  </a:lnTo>
                  <a:lnTo>
                    <a:pt x="674" y="159"/>
                  </a:lnTo>
                  <a:lnTo>
                    <a:pt x="674" y="170"/>
                  </a:lnTo>
                  <a:lnTo>
                    <a:pt x="674" y="180"/>
                  </a:lnTo>
                  <a:lnTo>
                    <a:pt x="671" y="191"/>
                  </a:lnTo>
                  <a:lnTo>
                    <a:pt x="682" y="192"/>
                  </a:lnTo>
                  <a:lnTo>
                    <a:pt x="691" y="195"/>
                  </a:lnTo>
                  <a:lnTo>
                    <a:pt x="701" y="199"/>
                  </a:lnTo>
                  <a:lnTo>
                    <a:pt x="710" y="205"/>
                  </a:lnTo>
                  <a:lnTo>
                    <a:pt x="717" y="212"/>
                  </a:lnTo>
                  <a:lnTo>
                    <a:pt x="725" y="220"/>
                  </a:lnTo>
                  <a:lnTo>
                    <a:pt x="730" y="228"/>
                  </a:lnTo>
                  <a:lnTo>
                    <a:pt x="735" y="238"/>
                  </a:lnTo>
                  <a:lnTo>
                    <a:pt x="739" y="247"/>
                  </a:lnTo>
                  <a:lnTo>
                    <a:pt x="741" y="258"/>
                  </a:lnTo>
                  <a:lnTo>
                    <a:pt x="741" y="268"/>
                  </a:lnTo>
                  <a:lnTo>
                    <a:pt x="740" y="279"/>
                  </a:lnTo>
                  <a:lnTo>
                    <a:pt x="738" y="288"/>
                  </a:lnTo>
                  <a:lnTo>
                    <a:pt x="734" y="298"/>
                  </a:lnTo>
                  <a:lnTo>
                    <a:pt x="729" y="307"/>
                  </a:lnTo>
                  <a:lnTo>
                    <a:pt x="724" y="315"/>
                  </a:lnTo>
                  <a:lnTo>
                    <a:pt x="732" y="320"/>
                  </a:lnTo>
                  <a:lnTo>
                    <a:pt x="740" y="327"/>
                  </a:lnTo>
                  <a:lnTo>
                    <a:pt x="747" y="334"/>
                  </a:lnTo>
                  <a:lnTo>
                    <a:pt x="753" y="343"/>
                  </a:lnTo>
                  <a:lnTo>
                    <a:pt x="758" y="353"/>
                  </a:lnTo>
                  <a:lnTo>
                    <a:pt x="761" y="362"/>
                  </a:lnTo>
                  <a:lnTo>
                    <a:pt x="763" y="372"/>
                  </a:lnTo>
                  <a:lnTo>
                    <a:pt x="764" y="383"/>
                  </a:lnTo>
                  <a:lnTo>
                    <a:pt x="763" y="393"/>
                  </a:lnTo>
                  <a:lnTo>
                    <a:pt x="761" y="404"/>
                  </a:lnTo>
                  <a:lnTo>
                    <a:pt x="758" y="414"/>
                  </a:lnTo>
                  <a:lnTo>
                    <a:pt x="753" y="422"/>
                  </a:lnTo>
                  <a:lnTo>
                    <a:pt x="747" y="431"/>
                  </a:lnTo>
                  <a:lnTo>
                    <a:pt x="740" y="439"/>
                  </a:lnTo>
                  <a:lnTo>
                    <a:pt x="732" y="446"/>
                  </a:lnTo>
                  <a:lnTo>
                    <a:pt x="724" y="451"/>
                  </a:lnTo>
                  <a:lnTo>
                    <a:pt x="729" y="460"/>
                  </a:lnTo>
                  <a:lnTo>
                    <a:pt x="734" y="469"/>
                  </a:lnTo>
                  <a:lnTo>
                    <a:pt x="738" y="478"/>
                  </a:lnTo>
                  <a:lnTo>
                    <a:pt x="740" y="488"/>
                  </a:lnTo>
                  <a:lnTo>
                    <a:pt x="741" y="499"/>
                  </a:lnTo>
                  <a:lnTo>
                    <a:pt x="741" y="508"/>
                  </a:lnTo>
                  <a:lnTo>
                    <a:pt x="739" y="519"/>
                  </a:lnTo>
                  <a:lnTo>
                    <a:pt x="735" y="529"/>
                  </a:lnTo>
                  <a:lnTo>
                    <a:pt x="730" y="538"/>
                  </a:lnTo>
                  <a:lnTo>
                    <a:pt x="725" y="547"/>
                  </a:lnTo>
                  <a:lnTo>
                    <a:pt x="717" y="556"/>
                  </a:lnTo>
                  <a:lnTo>
                    <a:pt x="710" y="562"/>
                  </a:lnTo>
                  <a:lnTo>
                    <a:pt x="701" y="567"/>
                  </a:lnTo>
                  <a:lnTo>
                    <a:pt x="691" y="572"/>
                  </a:lnTo>
                  <a:lnTo>
                    <a:pt x="682" y="575"/>
                  </a:lnTo>
                  <a:lnTo>
                    <a:pt x="671" y="576"/>
                  </a:lnTo>
                  <a:lnTo>
                    <a:pt x="674" y="587"/>
                  </a:lnTo>
                  <a:lnTo>
                    <a:pt x="674" y="596"/>
                  </a:lnTo>
                  <a:lnTo>
                    <a:pt x="674" y="607"/>
                  </a:lnTo>
                  <a:lnTo>
                    <a:pt x="672" y="617"/>
                  </a:lnTo>
                  <a:lnTo>
                    <a:pt x="670" y="626"/>
                  </a:lnTo>
                  <a:lnTo>
                    <a:pt x="665" y="636"/>
                  </a:lnTo>
                  <a:lnTo>
                    <a:pt x="659" y="646"/>
                  </a:lnTo>
                  <a:lnTo>
                    <a:pt x="653" y="654"/>
                  </a:lnTo>
                  <a:lnTo>
                    <a:pt x="646" y="659"/>
                  </a:lnTo>
                  <a:lnTo>
                    <a:pt x="641" y="663"/>
                  </a:lnTo>
                  <a:lnTo>
                    <a:pt x="634" y="667"/>
                  </a:lnTo>
                  <a:lnTo>
                    <a:pt x="627" y="671"/>
                  </a:lnTo>
                  <a:lnTo>
                    <a:pt x="621" y="673"/>
                  </a:lnTo>
                  <a:lnTo>
                    <a:pt x="613" y="674"/>
                  </a:lnTo>
                  <a:lnTo>
                    <a:pt x="605" y="675"/>
                  </a:lnTo>
                  <a:lnTo>
                    <a:pt x="598" y="676"/>
                  </a:lnTo>
                  <a:lnTo>
                    <a:pt x="586" y="675"/>
                  </a:lnTo>
                  <a:lnTo>
                    <a:pt x="575" y="673"/>
                  </a:lnTo>
                  <a:lnTo>
                    <a:pt x="573" y="683"/>
                  </a:lnTo>
                  <a:lnTo>
                    <a:pt x="571" y="693"/>
                  </a:lnTo>
                  <a:lnTo>
                    <a:pt x="567" y="702"/>
                  </a:lnTo>
                  <a:lnTo>
                    <a:pt x="560" y="710"/>
                  </a:lnTo>
                  <a:lnTo>
                    <a:pt x="554" y="719"/>
                  </a:lnTo>
                  <a:lnTo>
                    <a:pt x="546" y="725"/>
                  </a:lnTo>
                  <a:lnTo>
                    <a:pt x="538" y="732"/>
                  </a:lnTo>
                  <a:lnTo>
                    <a:pt x="528" y="737"/>
                  </a:lnTo>
                  <a:lnTo>
                    <a:pt x="519" y="740"/>
                  </a:lnTo>
                  <a:lnTo>
                    <a:pt x="508" y="741"/>
                  </a:lnTo>
                  <a:lnTo>
                    <a:pt x="497" y="741"/>
                  </a:lnTo>
                  <a:lnTo>
                    <a:pt x="487" y="741"/>
                  </a:lnTo>
                  <a:lnTo>
                    <a:pt x="477" y="738"/>
                  </a:lnTo>
                  <a:lnTo>
                    <a:pt x="467" y="735"/>
                  </a:lnTo>
                  <a:lnTo>
                    <a:pt x="458" y="731"/>
                  </a:lnTo>
                  <a:lnTo>
                    <a:pt x="450" y="724"/>
                  </a:lnTo>
                  <a:lnTo>
                    <a:pt x="444" y="733"/>
                  </a:lnTo>
                  <a:lnTo>
                    <a:pt x="438" y="741"/>
                  </a:lnTo>
                  <a:lnTo>
                    <a:pt x="430" y="748"/>
                  </a:lnTo>
                  <a:lnTo>
                    <a:pt x="422" y="754"/>
                  </a:lnTo>
                  <a:lnTo>
                    <a:pt x="413" y="759"/>
                  </a:lnTo>
                  <a:lnTo>
                    <a:pt x="404" y="762"/>
                  </a:lnTo>
                  <a:lnTo>
                    <a:pt x="393" y="764"/>
                  </a:lnTo>
                  <a:lnTo>
                    <a:pt x="382" y="7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9" name="Group 108">
            <a:extLst>
              <a:ext uri="{FF2B5EF4-FFF2-40B4-BE49-F238E27FC236}">
                <a16:creationId xmlns:a16="http://schemas.microsoft.com/office/drawing/2014/main" id="{4B62BEEC-4909-44C1-BA5E-DAD50C5EED74}"/>
              </a:ext>
            </a:extLst>
          </p:cNvPr>
          <p:cNvGrpSpPr/>
          <p:nvPr/>
        </p:nvGrpSpPr>
        <p:grpSpPr>
          <a:xfrm>
            <a:off x="10192971" y="2821400"/>
            <a:ext cx="458644" cy="458644"/>
            <a:chOff x="3973513" y="4452938"/>
            <a:chExt cx="303213" cy="303213"/>
          </a:xfrm>
          <a:solidFill>
            <a:schemeClr val="accent4"/>
          </a:solidFill>
        </p:grpSpPr>
        <p:sp>
          <p:nvSpPr>
            <p:cNvPr id="110" name="Freeform 142">
              <a:extLst>
                <a:ext uri="{FF2B5EF4-FFF2-40B4-BE49-F238E27FC236}">
                  <a16:creationId xmlns:a16="http://schemas.microsoft.com/office/drawing/2014/main" id="{1DB328FC-373C-4CE5-A080-FB98B6E6001A}"/>
                </a:ext>
              </a:extLst>
            </p:cNvPr>
            <p:cNvSpPr>
              <a:spLocks/>
            </p:cNvSpPr>
            <p:nvPr/>
          </p:nvSpPr>
          <p:spPr bwMode="auto">
            <a:xfrm>
              <a:off x="4114801" y="4573588"/>
              <a:ext cx="47625" cy="80963"/>
            </a:xfrm>
            <a:custGeom>
              <a:avLst/>
              <a:gdLst>
                <a:gd name="T0" fmla="*/ 25 w 119"/>
                <a:gd name="T1" fmla="*/ 88 h 203"/>
                <a:gd name="T2" fmla="*/ 25 w 119"/>
                <a:gd name="T3" fmla="*/ 13 h 203"/>
                <a:gd name="T4" fmla="*/ 24 w 119"/>
                <a:gd name="T5" fmla="*/ 8 h 203"/>
                <a:gd name="T6" fmla="*/ 21 w 119"/>
                <a:gd name="T7" fmla="*/ 4 h 203"/>
                <a:gd name="T8" fmla="*/ 18 w 119"/>
                <a:gd name="T9" fmla="*/ 1 h 203"/>
                <a:gd name="T10" fmla="*/ 12 w 119"/>
                <a:gd name="T11" fmla="*/ 0 h 203"/>
                <a:gd name="T12" fmla="*/ 7 w 119"/>
                <a:gd name="T13" fmla="*/ 1 h 203"/>
                <a:gd name="T14" fmla="*/ 4 w 119"/>
                <a:gd name="T15" fmla="*/ 4 h 203"/>
                <a:gd name="T16" fmla="*/ 1 w 119"/>
                <a:gd name="T17" fmla="*/ 8 h 203"/>
                <a:gd name="T18" fmla="*/ 0 w 119"/>
                <a:gd name="T19" fmla="*/ 13 h 203"/>
                <a:gd name="T20" fmla="*/ 0 w 119"/>
                <a:gd name="T21" fmla="*/ 94 h 203"/>
                <a:gd name="T22" fmla="*/ 1 w 119"/>
                <a:gd name="T23" fmla="*/ 98 h 203"/>
                <a:gd name="T24" fmla="*/ 4 w 119"/>
                <a:gd name="T25" fmla="*/ 102 h 203"/>
                <a:gd name="T26" fmla="*/ 96 w 119"/>
                <a:gd name="T27" fmla="*/ 199 h 203"/>
                <a:gd name="T28" fmla="*/ 101 w 119"/>
                <a:gd name="T29" fmla="*/ 202 h 203"/>
                <a:gd name="T30" fmla="*/ 106 w 119"/>
                <a:gd name="T31" fmla="*/ 203 h 203"/>
                <a:gd name="T32" fmla="*/ 110 w 119"/>
                <a:gd name="T33" fmla="*/ 202 h 203"/>
                <a:gd name="T34" fmla="*/ 114 w 119"/>
                <a:gd name="T35" fmla="*/ 199 h 203"/>
                <a:gd name="T36" fmla="*/ 118 w 119"/>
                <a:gd name="T37" fmla="*/ 195 h 203"/>
                <a:gd name="T38" fmla="*/ 119 w 119"/>
                <a:gd name="T39" fmla="*/ 190 h 203"/>
                <a:gd name="T40" fmla="*/ 118 w 119"/>
                <a:gd name="T41" fmla="*/ 186 h 203"/>
                <a:gd name="T42" fmla="*/ 114 w 119"/>
                <a:gd name="T43" fmla="*/ 182 h 203"/>
                <a:gd name="T44" fmla="*/ 25 w 119"/>
                <a:gd name="T45" fmla="*/ 8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203">
                  <a:moveTo>
                    <a:pt x="25" y="88"/>
                  </a:moveTo>
                  <a:lnTo>
                    <a:pt x="25" y="13"/>
                  </a:lnTo>
                  <a:lnTo>
                    <a:pt x="24" y="8"/>
                  </a:lnTo>
                  <a:lnTo>
                    <a:pt x="21" y="4"/>
                  </a:lnTo>
                  <a:lnTo>
                    <a:pt x="18" y="1"/>
                  </a:lnTo>
                  <a:lnTo>
                    <a:pt x="12" y="0"/>
                  </a:lnTo>
                  <a:lnTo>
                    <a:pt x="7" y="1"/>
                  </a:lnTo>
                  <a:lnTo>
                    <a:pt x="4" y="4"/>
                  </a:lnTo>
                  <a:lnTo>
                    <a:pt x="1" y="8"/>
                  </a:lnTo>
                  <a:lnTo>
                    <a:pt x="0" y="13"/>
                  </a:lnTo>
                  <a:lnTo>
                    <a:pt x="0" y="94"/>
                  </a:lnTo>
                  <a:lnTo>
                    <a:pt x="1" y="98"/>
                  </a:lnTo>
                  <a:lnTo>
                    <a:pt x="4" y="102"/>
                  </a:lnTo>
                  <a:lnTo>
                    <a:pt x="96" y="199"/>
                  </a:lnTo>
                  <a:lnTo>
                    <a:pt x="101" y="202"/>
                  </a:lnTo>
                  <a:lnTo>
                    <a:pt x="106" y="203"/>
                  </a:lnTo>
                  <a:lnTo>
                    <a:pt x="110" y="202"/>
                  </a:lnTo>
                  <a:lnTo>
                    <a:pt x="114" y="199"/>
                  </a:lnTo>
                  <a:lnTo>
                    <a:pt x="118" y="195"/>
                  </a:lnTo>
                  <a:lnTo>
                    <a:pt x="119" y="190"/>
                  </a:lnTo>
                  <a:lnTo>
                    <a:pt x="118" y="186"/>
                  </a:lnTo>
                  <a:lnTo>
                    <a:pt x="114" y="182"/>
                  </a:lnTo>
                  <a:lnTo>
                    <a:pt x="25"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143">
              <a:extLst>
                <a:ext uri="{FF2B5EF4-FFF2-40B4-BE49-F238E27FC236}">
                  <a16:creationId xmlns:a16="http://schemas.microsoft.com/office/drawing/2014/main" id="{582CE226-D74C-4505-8AF6-F72EFAB7EAB6}"/>
                </a:ext>
              </a:extLst>
            </p:cNvPr>
            <p:cNvSpPr>
              <a:spLocks noEditPoints="1"/>
            </p:cNvSpPr>
            <p:nvPr/>
          </p:nvSpPr>
          <p:spPr bwMode="auto">
            <a:xfrm>
              <a:off x="3973513" y="4452938"/>
              <a:ext cx="303213" cy="303213"/>
            </a:xfrm>
            <a:custGeom>
              <a:avLst/>
              <a:gdLst>
                <a:gd name="T0" fmla="*/ 733 w 765"/>
                <a:gd name="T1" fmla="*/ 141 h 764"/>
                <a:gd name="T2" fmla="*/ 566 w 765"/>
                <a:gd name="T3" fmla="*/ 254 h 764"/>
                <a:gd name="T4" fmla="*/ 510 w 765"/>
                <a:gd name="T5" fmla="*/ 199 h 764"/>
                <a:gd name="T6" fmla="*/ 670 w 765"/>
                <a:gd name="T7" fmla="*/ 203 h 764"/>
                <a:gd name="T8" fmla="*/ 347 w 765"/>
                <a:gd name="T9" fmla="*/ 610 h 764"/>
                <a:gd name="T10" fmla="*/ 286 w 765"/>
                <a:gd name="T11" fmla="*/ 594 h 764"/>
                <a:gd name="T12" fmla="*/ 217 w 765"/>
                <a:gd name="T13" fmla="*/ 548 h 764"/>
                <a:gd name="T14" fmla="*/ 170 w 765"/>
                <a:gd name="T15" fmla="*/ 479 h 764"/>
                <a:gd name="T16" fmla="*/ 154 w 765"/>
                <a:gd name="T17" fmla="*/ 417 h 764"/>
                <a:gd name="T18" fmla="*/ 154 w 765"/>
                <a:gd name="T19" fmla="*/ 373 h 764"/>
                <a:gd name="T20" fmla="*/ 170 w 765"/>
                <a:gd name="T21" fmla="*/ 311 h 764"/>
                <a:gd name="T22" fmla="*/ 217 w 765"/>
                <a:gd name="T23" fmla="*/ 242 h 764"/>
                <a:gd name="T24" fmla="*/ 286 w 765"/>
                <a:gd name="T25" fmla="*/ 196 h 764"/>
                <a:gd name="T26" fmla="*/ 347 w 765"/>
                <a:gd name="T27" fmla="*/ 180 h 764"/>
                <a:gd name="T28" fmla="*/ 392 w 765"/>
                <a:gd name="T29" fmla="*/ 180 h 764"/>
                <a:gd name="T30" fmla="*/ 453 w 765"/>
                <a:gd name="T31" fmla="*/ 196 h 764"/>
                <a:gd name="T32" fmla="*/ 523 w 765"/>
                <a:gd name="T33" fmla="*/ 242 h 764"/>
                <a:gd name="T34" fmla="*/ 569 w 765"/>
                <a:gd name="T35" fmla="*/ 311 h 764"/>
                <a:gd name="T36" fmla="*/ 585 w 765"/>
                <a:gd name="T37" fmla="*/ 373 h 764"/>
                <a:gd name="T38" fmla="*/ 585 w 765"/>
                <a:gd name="T39" fmla="*/ 417 h 764"/>
                <a:gd name="T40" fmla="*/ 569 w 765"/>
                <a:gd name="T41" fmla="*/ 479 h 764"/>
                <a:gd name="T42" fmla="*/ 523 w 765"/>
                <a:gd name="T43" fmla="*/ 548 h 764"/>
                <a:gd name="T44" fmla="*/ 453 w 765"/>
                <a:gd name="T45" fmla="*/ 594 h 764"/>
                <a:gd name="T46" fmla="*/ 392 w 765"/>
                <a:gd name="T47" fmla="*/ 610 h 764"/>
                <a:gd name="T48" fmla="*/ 26 w 765"/>
                <a:gd name="T49" fmla="*/ 738 h 764"/>
                <a:gd name="T50" fmla="*/ 173 w 765"/>
                <a:gd name="T51" fmla="*/ 536 h 764"/>
                <a:gd name="T52" fmla="*/ 229 w 765"/>
                <a:gd name="T53" fmla="*/ 591 h 764"/>
                <a:gd name="T54" fmla="*/ 624 w 765"/>
                <a:gd name="T55" fmla="*/ 31 h 764"/>
                <a:gd name="T56" fmla="*/ 624 w 765"/>
                <a:gd name="T57" fmla="*/ 31 h 764"/>
                <a:gd name="T58" fmla="*/ 634 w 765"/>
                <a:gd name="T59" fmla="*/ 3 h 764"/>
                <a:gd name="T60" fmla="*/ 624 w 765"/>
                <a:gd name="T61" fmla="*/ 0 h 764"/>
                <a:gd name="T62" fmla="*/ 451 w 765"/>
                <a:gd name="T63" fmla="*/ 168 h 764"/>
                <a:gd name="T64" fmla="*/ 369 w 765"/>
                <a:gd name="T65" fmla="*/ 153 h 764"/>
                <a:gd name="T66" fmla="*/ 321 w 765"/>
                <a:gd name="T67" fmla="*/ 158 h 764"/>
                <a:gd name="T68" fmla="*/ 275 w 765"/>
                <a:gd name="T69" fmla="*/ 172 h 764"/>
                <a:gd name="T70" fmla="*/ 234 w 765"/>
                <a:gd name="T71" fmla="*/ 195 h 764"/>
                <a:gd name="T72" fmla="*/ 199 w 765"/>
                <a:gd name="T73" fmla="*/ 224 h 764"/>
                <a:gd name="T74" fmla="*/ 169 w 765"/>
                <a:gd name="T75" fmla="*/ 260 h 764"/>
                <a:gd name="T76" fmla="*/ 146 w 765"/>
                <a:gd name="T77" fmla="*/ 301 h 764"/>
                <a:gd name="T78" fmla="*/ 132 w 765"/>
                <a:gd name="T79" fmla="*/ 346 h 764"/>
                <a:gd name="T80" fmla="*/ 128 w 765"/>
                <a:gd name="T81" fmla="*/ 394 h 764"/>
                <a:gd name="T82" fmla="*/ 142 w 765"/>
                <a:gd name="T83" fmla="*/ 477 h 764"/>
                <a:gd name="T84" fmla="*/ 0 w 765"/>
                <a:gd name="T85" fmla="*/ 751 h 764"/>
                <a:gd name="T86" fmla="*/ 13 w 765"/>
                <a:gd name="T87" fmla="*/ 764 h 764"/>
                <a:gd name="T88" fmla="*/ 288 w 765"/>
                <a:gd name="T89" fmla="*/ 623 h 764"/>
                <a:gd name="T90" fmla="*/ 369 w 765"/>
                <a:gd name="T91" fmla="*/ 637 h 764"/>
                <a:gd name="T92" fmla="*/ 418 w 765"/>
                <a:gd name="T93" fmla="*/ 632 h 764"/>
                <a:gd name="T94" fmla="*/ 464 w 765"/>
                <a:gd name="T95" fmla="*/ 618 h 764"/>
                <a:gd name="T96" fmla="*/ 505 w 765"/>
                <a:gd name="T97" fmla="*/ 595 h 764"/>
                <a:gd name="T98" fmla="*/ 540 w 765"/>
                <a:gd name="T99" fmla="*/ 566 h 764"/>
                <a:gd name="T100" fmla="*/ 570 w 765"/>
                <a:gd name="T101" fmla="*/ 530 h 764"/>
                <a:gd name="T102" fmla="*/ 593 w 765"/>
                <a:gd name="T103" fmla="*/ 489 h 764"/>
                <a:gd name="T104" fmla="*/ 607 w 765"/>
                <a:gd name="T105" fmla="*/ 444 h 764"/>
                <a:gd name="T106" fmla="*/ 611 w 765"/>
                <a:gd name="T107" fmla="*/ 394 h 764"/>
                <a:gd name="T108" fmla="*/ 597 w 765"/>
                <a:gd name="T109" fmla="*/ 313 h 764"/>
                <a:gd name="T110" fmla="*/ 760 w 765"/>
                <a:gd name="T111" fmla="*/ 151 h 764"/>
                <a:gd name="T112" fmla="*/ 765 w 765"/>
                <a:gd name="T113" fmla="*/ 141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65" h="764">
                  <a:moveTo>
                    <a:pt x="688" y="186"/>
                  </a:moveTo>
                  <a:lnTo>
                    <a:pt x="642" y="140"/>
                  </a:lnTo>
                  <a:lnTo>
                    <a:pt x="687" y="96"/>
                  </a:lnTo>
                  <a:lnTo>
                    <a:pt x="733" y="141"/>
                  </a:lnTo>
                  <a:lnTo>
                    <a:pt x="688" y="186"/>
                  </a:lnTo>
                  <a:close/>
                  <a:moveTo>
                    <a:pt x="586" y="288"/>
                  </a:moveTo>
                  <a:lnTo>
                    <a:pt x="577" y="271"/>
                  </a:lnTo>
                  <a:lnTo>
                    <a:pt x="566" y="254"/>
                  </a:lnTo>
                  <a:lnTo>
                    <a:pt x="554" y="239"/>
                  </a:lnTo>
                  <a:lnTo>
                    <a:pt x="540" y="225"/>
                  </a:lnTo>
                  <a:lnTo>
                    <a:pt x="526" y="211"/>
                  </a:lnTo>
                  <a:lnTo>
                    <a:pt x="510" y="199"/>
                  </a:lnTo>
                  <a:lnTo>
                    <a:pt x="494" y="188"/>
                  </a:lnTo>
                  <a:lnTo>
                    <a:pt x="477" y="178"/>
                  </a:lnTo>
                  <a:lnTo>
                    <a:pt x="561" y="96"/>
                  </a:lnTo>
                  <a:lnTo>
                    <a:pt x="670" y="203"/>
                  </a:lnTo>
                  <a:lnTo>
                    <a:pt x="586" y="288"/>
                  </a:lnTo>
                  <a:close/>
                  <a:moveTo>
                    <a:pt x="369" y="611"/>
                  </a:moveTo>
                  <a:lnTo>
                    <a:pt x="359" y="611"/>
                  </a:lnTo>
                  <a:lnTo>
                    <a:pt x="347" y="610"/>
                  </a:lnTo>
                  <a:lnTo>
                    <a:pt x="336" y="609"/>
                  </a:lnTo>
                  <a:lnTo>
                    <a:pt x="325" y="607"/>
                  </a:lnTo>
                  <a:lnTo>
                    <a:pt x="305" y="602"/>
                  </a:lnTo>
                  <a:lnTo>
                    <a:pt x="286" y="594"/>
                  </a:lnTo>
                  <a:lnTo>
                    <a:pt x="266" y="585"/>
                  </a:lnTo>
                  <a:lnTo>
                    <a:pt x="248" y="574"/>
                  </a:lnTo>
                  <a:lnTo>
                    <a:pt x="232" y="562"/>
                  </a:lnTo>
                  <a:lnTo>
                    <a:pt x="217" y="548"/>
                  </a:lnTo>
                  <a:lnTo>
                    <a:pt x="203" y="533"/>
                  </a:lnTo>
                  <a:lnTo>
                    <a:pt x="190" y="516"/>
                  </a:lnTo>
                  <a:lnTo>
                    <a:pt x="179" y="497"/>
                  </a:lnTo>
                  <a:lnTo>
                    <a:pt x="170" y="479"/>
                  </a:lnTo>
                  <a:lnTo>
                    <a:pt x="163" y="459"/>
                  </a:lnTo>
                  <a:lnTo>
                    <a:pt x="158" y="438"/>
                  </a:lnTo>
                  <a:lnTo>
                    <a:pt x="156" y="428"/>
                  </a:lnTo>
                  <a:lnTo>
                    <a:pt x="154" y="417"/>
                  </a:lnTo>
                  <a:lnTo>
                    <a:pt x="154" y="406"/>
                  </a:lnTo>
                  <a:lnTo>
                    <a:pt x="153" y="394"/>
                  </a:lnTo>
                  <a:lnTo>
                    <a:pt x="154" y="384"/>
                  </a:lnTo>
                  <a:lnTo>
                    <a:pt x="154" y="373"/>
                  </a:lnTo>
                  <a:lnTo>
                    <a:pt x="156" y="362"/>
                  </a:lnTo>
                  <a:lnTo>
                    <a:pt x="158" y="351"/>
                  </a:lnTo>
                  <a:lnTo>
                    <a:pt x="163" y="331"/>
                  </a:lnTo>
                  <a:lnTo>
                    <a:pt x="170" y="311"/>
                  </a:lnTo>
                  <a:lnTo>
                    <a:pt x="179" y="292"/>
                  </a:lnTo>
                  <a:lnTo>
                    <a:pt x="190" y="274"/>
                  </a:lnTo>
                  <a:lnTo>
                    <a:pt x="203" y="257"/>
                  </a:lnTo>
                  <a:lnTo>
                    <a:pt x="217" y="242"/>
                  </a:lnTo>
                  <a:lnTo>
                    <a:pt x="232" y="228"/>
                  </a:lnTo>
                  <a:lnTo>
                    <a:pt x="248" y="215"/>
                  </a:lnTo>
                  <a:lnTo>
                    <a:pt x="266" y="204"/>
                  </a:lnTo>
                  <a:lnTo>
                    <a:pt x="286" y="196"/>
                  </a:lnTo>
                  <a:lnTo>
                    <a:pt x="305" y="188"/>
                  </a:lnTo>
                  <a:lnTo>
                    <a:pt x="325" y="183"/>
                  </a:lnTo>
                  <a:lnTo>
                    <a:pt x="336" y="181"/>
                  </a:lnTo>
                  <a:lnTo>
                    <a:pt x="347" y="180"/>
                  </a:lnTo>
                  <a:lnTo>
                    <a:pt x="359" y="178"/>
                  </a:lnTo>
                  <a:lnTo>
                    <a:pt x="369" y="178"/>
                  </a:lnTo>
                  <a:lnTo>
                    <a:pt x="380" y="178"/>
                  </a:lnTo>
                  <a:lnTo>
                    <a:pt x="392" y="180"/>
                  </a:lnTo>
                  <a:lnTo>
                    <a:pt x="403" y="181"/>
                  </a:lnTo>
                  <a:lnTo>
                    <a:pt x="413" y="183"/>
                  </a:lnTo>
                  <a:lnTo>
                    <a:pt x="434" y="188"/>
                  </a:lnTo>
                  <a:lnTo>
                    <a:pt x="453" y="196"/>
                  </a:lnTo>
                  <a:lnTo>
                    <a:pt x="473" y="204"/>
                  </a:lnTo>
                  <a:lnTo>
                    <a:pt x="491" y="215"/>
                  </a:lnTo>
                  <a:lnTo>
                    <a:pt x="507" y="228"/>
                  </a:lnTo>
                  <a:lnTo>
                    <a:pt x="523" y="242"/>
                  </a:lnTo>
                  <a:lnTo>
                    <a:pt x="537" y="257"/>
                  </a:lnTo>
                  <a:lnTo>
                    <a:pt x="549" y="274"/>
                  </a:lnTo>
                  <a:lnTo>
                    <a:pt x="560" y="292"/>
                  </a:lnTo>
                  <a:lnTo>
                    <a:pt x="569" y="311"/>
                  </a:lnTo>
                  <a:lnTo>
                    <a:pt x="577" y="331"/>
                  </a:lnTo>
                  <a:lnTo>
                    <a:pt x="582" y="351"/>
                  </a:lnTo>
                  <a:lnTo>
                    <a:pt x="583" y="362"/>
                  </a:lnTo>
                  <a:lnTo>
                    <a:pt x="585" y="373"/>
                  </a:lnTo>
                  <a:lnTo>
                    <a:pt x="585" y="384"/>
                  </a:lnTo>
                  <a:lnTo>
                    <a:pt x="586" y="394"/>
                  </a:lnTo>
                  <a:lnTo>
                    <a:pt x="585" y="406"/>
                  </a:lnTo>
                  <a:lnTo>
                    <a:pt x="585" y="417"/>
                  </a:lnTo>
                  <a:lnTo>
                    <a:pt x="583" y="428"/>
                  </a:lnTo>
                  <a:lnTo>
                    <a:pt x="582" y="438"/>
                  </a:lnTo>
                  <a:lnTo>
                    <a:pt x="577" y="459"/>
                  </a:lnTo>
                  <a:lnTo>
                    <a:pt x="569" y="479"/>
                  </a:lnTo>
                  <a:lnTo>
                    <a:pt x="560" y="497"/>
                  </a:lnTo>
                  <a:lnTo>
                    <a:pt x="549" y="516"/>
                  </a:lnTo>
                  <a:lnTo>
                    <a:pt x="537" y="533"/>
                  </a:lnTo>
                  <a:lnTo>
                    <a:pt x="523" y="548"/>
                  </a:lnTo>
                  <a:lnTo>
                    <a:pt x="507" y="562"/>
                  </a:lnTo>
                  <a:lnTo>
                    <a:pt x="491" y="574"/>
                  </a:lnTo>
                  <a:lnTo>
                    <a:pt x="473" y="585"/>
                  </a:lnTo>
                  <a:lnTo>
                    <a:pt x="453" y="594"/>
                  </a:lnTo>
                  <a:lnTo>
                    <a:pt x="434" y="602"/>
                  </a:lnTo>
                  <a:lnTo>
                    <a:pt x="413" y="607"/>
                  </a:lnTo>
                  <a:lnTo>
                    <a:pt x="403" y="609"/>
                  </a:lnTo>
                  <a:lnTo>
                    <a:pt x="392" y="610"/>
                  </a:lnTo>
                  <a:lnTo>
                    <a:pt x="380" y="611"/>
                  </a:lnTo>
                  <a:lnTo>
                    <a:pt x="369" y="611"/>
                  </a:lnTo>
                  <a:close/>
                  <a:moveTo>
                    <a:pt x="136" y="738"/>
                  </a:moveTo>
                  <a:lnTo>
                    <a:pt x="26" y="738"/>
                  </a:lnTo>
                  <a:lnTo>
                    <a:pt x="26" y="628"/>
                  </a:lnTo>
                  <a:lnTo>
                    <a:pt x="153" y="503"/>
                  </a:lnTo>
                  <a:lnTo>
                    <a:pt x="162" y="520"/>
                  </a:lnTo>
                  <a:lnTo>
                    <a:pt x="173" y="536"/>
                  </a:lnTo>
                  <a:lnTo>
                    <a:pt x="186" y="552"/>
                  </a:lnTo>
                  <a:lnTo>
                    <a:pt x="199" y="566"/>
                  </a:lnTo>
                  <a:lnTo>
                    <a:pt x="213" y="579"/>
                  </a:lnTo>
                  <a:lnTo>
                    <a:pt x="229" y="591"/>
                  </a:lnTo>
                  <a:lnTo>
                    <a:pt x="245" y="602"/>
                  </a:lnTo>
                  <a:lnTo>
                    <a:pt x="262" y="611"/>
                  </a:lnTo>
                  <a:lnTo>
                    <a:pt x="136" y="738"/>
                  </a:lnTo>
                  <a:close/>
                  <a:moveTo>
                    <a:pt x="624" y="31"/>
                  </a:moveTo>
                  <a:lnTo>
                    <a:pt x="670" y="78"/>
                  </a:lnTo>
                  <a:lnTo>
                    <a:pt x="624" y="122"/>
                  </a:lnTo>
                  <a:lnTo>
                    <a:pt x="579" y="76"/>
                  </a:lnTo>
                  <a:lnTo>
                    <a:pt x="624" y="31"/>
                  </a:lnTo>
                  <a:close/>
                  <a:moveTo>
                    <a:pt x="765" y="141"/>
                  </a:moveTo>
                  <a:lnTo>
                    <a:pt x="764" y="137"/>
                  </a:lnTo>
                  <a:lnTo>
                    <a:pt x="760" y="132"/>
                  </a:lnTo>
                  <a:lnTo>
                    <a:pt x="634" y="3"/>
                  </a:lnTo>
                  <a:lnTo>
                    <a:pt x="629" y="1"/>
                  </a:lnTo>
                  <a:lnTo>
                    <a:pt x="624" y="0"/>
                  </a:lnTo>
                  <a:lnTo>
                    <a:pt x="624" y="0"/>
                  </a:lnTo>
                  <a:lnTo>
                    <a:pt x="624" y="0"/>
                  </a:lnTo>
                  <a:lnTo>
                    <a:pt x="620" y="1"/>
                  </a:lnTo>
                  <a:lnTo>
                    <a:pt x="615" y="3"/>
                  </a:lnTo>
                  <a:lnTo>
                    <a:pt x="552" y="67"/>
                  </a:lnTo>
                  <a:lnTo>
                    <a:pt x="451" y="168"/>
                  </a:lnTo>
                  <a:lnTo>
                    <a:pt x="432" y="161"/>
                  </a:lnTo>
                  <a:lnTo>
                    <a:pt x="411" y="157"/>
                  </a:lnTo>
                  <a:lnTo>
                    <a:pt x="391" y="154"/>
                  </a:lnTo>
                  <a:lnTo>
                    <a:pt x="369" y="153"/>
                  </a:lnTo>
                  <a:lnTo>
                    <a:pt x="357" y="153"/>
                  </a:lnTo>
                  <a:lnTo>
                    <a:pt x="345" y="154"/>
                  </a:lnTo>
                  <a:lnTo>
                    <a:pt x="333" y="156"/>
                  </a:lnTo>
                  <a:lnTo>
                    <a:pt x="321" y="158"/>
                  </a:lnTo>
                  <a:lnTo>
                    <a:pt x="309" y="160"/>
                  </a:lnTo>
                  <a:lnTo>
                    <a:pt x="298" y="163"/>
                  </a:lnTo>
                  <a:lnTo>
                    <a:pt x="287" y="168"/>
                  </a:lnTo>
                  <a:lnTo>
                    <a:pt x="275" y="172"/>
                  </a:lnTo>
                  <a:lnTo>
                    <a:pt x="264" y="176"/>
                  </a:lnTo>
                  <a:lnTo>
                    <a:pt x="255" y="182"/>
                  </a:lnTo>
                  <a:lnTo>
                    <a:pt x="244" y="188"/>
                  </a:lnTo>
                  <a:lnTo>
                    <a:pt x="234" y="195"/>
                  </a:lnTo>
                  <a:lnTo>
                    <a:pt x="225" y="201"/>
                  </a:lnTo>
                  <a:lnTo>
                    <a:pt x="216" y="209"/>
                  </a:lnTo>
                  <a:lnTo>
                    <a:pt x="207" y="216"/>
                  </a:lnTo>
                  <a:lnTo>
                    <a:pt x="199" y="224"/>
                  </a:lnTo>
                  <a:lnTo>
                    <a:pt x="190" y="232"/>
                  </a:lnTo>
                  <a:lnTo>
                    <a:pt x="183" y="241"/>
                  </a:lnTo>
                  <a:lnTo>
                    <a:pt x="176" y="250"/>
                  </a:lnTo>
                  <a:lnTo>
                    <a:pt x="169" y="260"/>
                  </a:lnTo>
                  <a:lnTo>
                    <a:pt x="162" y="270"/>
                  </a:lnTo>
                  <a:lnTo>
                    <a:pt x="157" y="279"/>
                  </a:lnTo>
                  <a:lnTo>
                    <a:pt x="152" y="290"/>
                  </a:lnTo>
                  <a:lnTo>
                    <a:pt x="146" y="301"/>
                  </a:lnTo>
                  <a:lnTo>
                    <a:pt x="142" y="312"/>
                  </a:lnTo>
                  <a:lnTo>
                    <a:pt x="139" y="323"/>
                  </a:lnTo>
                  <a:lnTo>
                    <a:pt x="135" y="334"/>
                  </a:lnTo>
                  <a:lnTo>
                    <a:pt x="132" y="346"/>
                  </a:lnTo>
                  <a:lnTo>
                    <a:pt x="130" y="358"/>
                  </a:lnTo>
                  <a:lnTo>
                    <a:pt x="129" y="370"/>
                  </a:lnTo>
                  <a:lnTo>
                    <a:pt x="128" y="383"/>
                  </a:lnTo>
                  <a:lnTo>
                    <a:pt x="128" y="394"/>
                  </a:lnTo>
                  <a:lnTo>
                    <a:pt x="129" y="416"/>
                  </a:lnTo>
                  <a:lnTo>
                    <a:pt x="131" y="437"/>
                  </a:lnTo>
                  <a:lnTo>
                    <a:pt x="136" y="458"/>
                  </a:lnTo>
                  <a:lnTo>
                    <a:pt x="142" y="477"/>
                  </a:lnTo>
                  <a:lnTo>
                    <a:pt x="4" y="613"/>
                  </a:lnTo>
                  <a:lnTo>
                    <a:pt x="1" y="619"/>
                  </a:lnTo>
                  <a:lnTo>
                    <a:pt x="0" y="624"/>
                  </a:lnTo>
                  <a:lnTo>
                    <a:pt x="0" y="751"/>
                  </a:lnTo>
                  <a:lnTo>
                    <a:pt x="1" y="756"/>
                  </a:lnTo>
                  <a:lnTo>
                    <a:pt x="4" y="760"/>
                  </a:lnTo>
                  <a:lnTo>
                    <a:pt x="8" y="763"/>
                  </a:lnTo>
                  <a:lnTo>
                    <a:pt x="13" y="764"/>
                  </a:lnTo>
                  <a:lnTo>
                    <a:pt x="142" y="764"/>
                  </a:lnTo>
                  <a:lnTo>
                    <a:pt x="146" y="763"/>
                  </a:lnTo>
                  <a:lnTo>
                    <a:pt x="150" y="760"/>
                  </a:lnTo>
                  <a:lnTo>
                    <a:pt x="288" y="623"/>
                  </a:lnTo>
                  <a:lnTo>
                    <a:pt x="307" y="628"/>
                  </a:lnTo>
                  <a:lnTo>
                    <a:pt x="328" y="633"/>
                  </a:lnTo>
                  <a:lnTo>
                    <a:pt x="348" y="636"/>
                  </a:lnTo>
                  <a:lnTo>
                    <a:pt x="369" y="637"/>
                  </a:lnTo>
                  <a:lnTo>
                    <a:pt x="382" y="636"/>
                  </a:lnTo>
                  <a:lnTo>
                    <a:pt x="394" y="635"/>
                  </a:lnTo>
                  <a:lnTo>
                    <a:pt x="406" y="634"/>
                  </a:lnTo>
                  <a:lnTo>
                    <a:pt x="418" y="632"/>
                  </a:lnTo>
                  <a:lnTo>
                    <a:pt x="430" y="628"/>
                  </a:lnTo>
                  <a:lnTo>
                    <a:pt x="441" y="625"/>
                  </a:lnTo>
                  <a:lnTo>
                    <a:pt x="452" y="622"/>
                  </a:lnTo>
                  <a:lnTo>
                    <a:pt x="464" y="618"/>
                  </a:lnTo>
                  <a:lnTo>
                    <a:pt x="475" y="612"/>
                  </a:lnTo>
                  <a:lnTo>
                    <a:pt x="484" y="607"/>
                  </a:lnTo>
                  <a:lnTo>
                    <a:pt x="495" y="602"/>
                  </a:lnTo>
                  <a:lnTo>
                    <a:pt x="505" y="595"/>
                  </a:lnTo>
                  <a:lnTo>
                    <a:pt x="514" y="589"/>
                  </a:lnTo>
                  <a:lnTo>
                    <a:pt x="523" y="581"/>
                  </a:lnTo>
                  <a:lnTo>
                    <a:pt x="532" y="574"/>
                  </a:lnTo>
                  <a:lnTo>
                    <a:pt x="540" y="566"/>
                  </a:lnTo>
                  <a:lnTo>
                    <a:pt x="549" y="558"/>
                  </a:lnTo>
                  <a:lnTo>
                    <a:pt x="556" y="549"/>
                  </a:lnTo>
                  <a:lnTo>
                    <a:pt x="564" y="539"/>
                  </a:lnTo>
                  <a:lnTo>
                    <a:pt x="570" y="530"/>
                  </a:lnTo>
                  <a:lnTo>
                    <a:pt x="577" y="520"/>
                  </a:lnTo>
                  <a:lnTo>
                    <a:pt x="582" y="510"/>
                  </a:lnTo>
                  <a:lnTo>
                    <a:pt x="587" y="500"/>
                  </a:lnTo>
                  <a:lnTo>
                    <a:pt x="593" y="489"/>
                  </a:lnTo>
                  <a:lnTo>
                    <a:pt x="597" y="478"/>
                  </a:lnTo>
                  <a:lnTo>
                    <a:pt x="600" y="466"/>
                  </a:lnTo>
                  <a:lnTo>
                    <a:pt x="604" y="456"/>
                  </a:lnTo>
                  <a:lnTo>
                    <a:pt x="607" y="444"/>
                  </a:lnTo>
                  <a:lnTo>
                    <a:pt x="609" y="432"/>
                  </a:lnTo>
                  <a:lnTo>
                    <a:pt x="610" y="419"/>
                  </a:lnTo>
                  <a:lnTo>
                    <a:pt x="611" y="407"/>
                  </a:lnTo>
                  <a:lnTo>
                    <a:pt x="611" y="394"/>
                  </a:lnTo>
                  <a:lnTo>
                    <a:pt x="610" y="374"/>
                  </a:lnTo>
                  <a:lnTo>
                    <a:pt x="608" y="352"/>
                  </a:lnTo>
                  <a:lnTo>
                    <a:pt x="604" y="333"/>
                  </a:lnTo>
                  <a:lnTo>
                    <a:pt x="597" y="313"/>
                  </a:lnTo>
                  <a:lnTo>
                    <a:pt x="697" y="213"/>
                  </a:lnTo>
                  <a:lnTo>
                    <a:pt x="697" y="213"/>
                  </a:lnTo>
                  <a:lnTo>
                    <a:pt x="697" y="213"/>
                  </a:lnTo>
                  <a:lnTo>
                    <a:pt x="760" y="151"/>
                  </a:lnTo>
                  <a:lnTo>
                    <a:pt x="762" y="148"/>
                  </a:lnTo>
                  <a:lnTo>
                    <a:pt x="764" y="146"/>
                  </a:lnTo>
                  <a:lnTo>
                    <a:pt x="764" y="144"/>
                  </a:lnTo>
                  <a:lnTo>
                    <a:pt x="765"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 name="Freeform 144">
              <a:extLst>
                <a:ext uri="{FF2B5EF4-FFF2-40B4-BE49-F238E27FC236}">
                  <a16:creationId xmlns:a16="http://schemas.microsoft.com/office/drawing/2014/main" id="{2258D351-70E8-4595-912A-99DDC6316EB2}"/>
                </a:ext>
              </a:extLst>
            </p:cNvPr>
            <p:cNvSpPr>
              <a:spLocks/>
            </p:cNvSpPr>
            <p:nvPr/>
          </p:nvSpPr>
          <p:spPr bwMode="auto">
            <a:xfrm>
              <a:off x="4010026" y="4706938"/>
              <a:ext cx="12700" cy="12700"/>
            </a:xfrm>
            <a:custGeom>
              <a:avLst/>
              <a:gdLst>
                <a:gd name="T0" fmla="*/ 16 w 32"/>
                <a:gd name="T1" fmla="*/ 0 h 32"/>
                <a:gd name="T2" fmla="*/ 12 w 32"/>
                <a:gd name="T3" fmla="*/ 0 h 32"/>
                <a:gd name="T4" fmla="*/ 9 w 32"/>
                <a:gd name="T5" fmla="*/ 1 h 32"/>
                <a:gd name="T6" fmla="*/ 6 w 32"/>
                <a:gd name="T7" fmla="*/ 3 h 32"/>
                <a:gd name="T8" fmla="*/ 4 w 32"/>
                <a:gd name="T9" fmla="*/ 5 h 32"/>
                <a:gd name="T10" fmla="*/ 2 w 32"/>
                <a:gd name="T11" fmla="*/ 8 h 32"/>
                <a:gd name="T12" fmla="*/ 1 w 32"/>
                <a:gd name="T13" fmla="*/ 10 h 32"/>
                <a:gd name="T14" fmla="*/ 0 w 32"/>
                <a:gd name="T15" fmla="*/ 13 h 32"/>
                <a:gd name="T16" fmla="*/ 0 w 32"/>
                <a:gd name="T17" fmla="*/ 16 h 32"/>
                <a:gd name="T18" fmla="*/ 0 w 32"/>
                <a:gd name="T19" fmla="*/ 19 h 32"/>
                <a:gd name="T20" fmla="*/ 1 w 32"/>
                <a:gd name="T21" fmla="*/ 23 h 32"/>
                <a:gd name="T22" fmla="*/ 2 w 32"/>
                <a:gd name="T23" fmla="*/ 26 h 32"/>
                <a:gd name="T24" fmla="*/ 4 w 32"/>
                <a:gd name="T25" fmla="*/ 28 h 32"/>
                <a:gd name="T26" fmla="*/ 6 w 32"/>
                <a:gd name="T27" fmla="*/ 29 h 32"/>
                <a:gd name="T28" fmla="*/ 9 w 32"/>
                <a:gd name="T29" fmla="*/ 31 h 32"/>
                <a:gd name="T30" fmla="*/ 12 w 32"/>
                <a:gd name="T31" fmla="*/ 31 h 32"/>
                <a:gd name="T32" fmla="*/ 16 w 32"/>
                <a:gd name="T33" fmla="*/ 32 h 32"/>
                <a:gd name="T34" fmla="*/ 19 w 32"/>
                <a:gd name="T35" fmla="*/ 31 h 32"/>
                <a:gd name="T36" fmla="*/ 22 w 32"/>
                <a:gd name="T37" fmla="*/ 31 h 32"/>
                <a:gd name="T38" fmla="*/ 24 w 32"/>
                <a:gd name="T39" fmla="*/ 29 h 32"/>
                <a:gd name="T40" fmla="*/ 26 w 32"/>
                <a:gd name="T41" fmla="*/ 28 h 32"/>
                <a:gd name="T42" fmla="*/ 29 w 32"/>
                <a:gd name="T43" fmla="*/ 26 h 32"/>
                <a:gd name="T44" fmla="*/ 30 w 32"/>
                <a:gd name="T45" fmla="*/ 23 h 32"/>
                <a:gd name="T46" fmla="*/ 31 w 32"/>
                <a:gd name="T47" fmla="*/ 19 h 32"/>
                <a:gd name="T48" fmla="*/ 32 w 32"/>
                <a:gd name="T49" fmla="*/ 16 h 32"/>
                <a:gd name="T50" fmla="*/ 31 w 32"/>
                <a:gd name="T51" fmla="*/ 13 h 32"/>
                <a:gd name="T52" fmla="*/ 30 w 32"/>
                <a:gd name="T53" fmla="*/ 10 h 32"/>
                <a:gd name="T54" fmla="*/ 29 w 32"/>
                <a:gd name="T55" fmla="*/ 8 h 32"/>
                <a:gd name="T56" fmla="*/ 26 w 32"/>
                <a:gd name="T57" fmla="*/ 5 h 32"/>
                <a:gd name="T58" fmla="*/ 24 w 32"/>
                <a:gd name="T59" fmla="*/ 3 h 32"/>
                <a:gd name="T60" fmla="*/ 22 w 32"/>
                <a:gd name="T61" fmla="*/ 1 h 32"/>
                <a:gd name="T62" fmla="*/ 19 w 32"/>
                <a:gd name="T63" fmla="*/ 0 h 32"/>
                <a:gd name="T64" fmla="*/ 16 w 32"/>
                <a:gd name="T6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2">
                  <a:moveTo>
                    <a:pt x="16" y="0"/>
                  </a:moveTo>
                  <a:lnTo>
                    <a:pt x="12" y="0"/>
                  </a:lnTo>
                  <a:lnTo>
                    <a:pt x="9" y="1"/>
                  </a:lnTo>
                  <a:lnTo>
                    <a:pt x="6" y="3"/>
                  </a:lnTo>
                  <a:lnTo>
                    <a:pt x="4" y="5"/>
                  </a:lnTo>
                  <a:lnTo>
                    <a:pt x="2" y="8"/>
                  </a:lnTo>
                  <a:lnTo>
                    <a:pt x="1" y="10"/>
                  </a:lnTo>
                  <a:lnTo>
                    <a:pt x="0" y="13"/>
                  </a:lnTo>
                  <a:lnTo>
                    <a:pt x="0" y="16"/>
                  </a:lnTo>
                  <a:lnTo>
                    <a:pt x="0" y="19"/>
                  </a:lnTo>
                  <a:lnTo>
                    <a:pt x="1" y="23"/>
                  </a:lnTo>
                  <a:lnTo>
                    <a:pt x="2" y="26"/>
                  </a:lnTo>
                  <a:lnTo>
                    <a:pt x="4" y="28"/>
                  </a:lnTo>
                  <a:lnTo>
                    <a:pt x="6" y="29"/>
                  </a:lnTo>
                  <a:lnTo>
                    <a:pt x="9" y="31"/>
                  </a:lnTo>
                  <a:lnTo>
                    <a:pt x="12" y="31"/>
                  </a:lnTo>
                  <a:lnTo>
                    <a:pt x="16" y="32"/>
                  </a:lnTo>
                  <a:lnTo>
                    <a:pt x="19" y="31"/>
                  </a:lnTo>
                  <a:lnTo>
                    <a:pt x="22" y="31"/>
                  </a:lnTo>
                  <a:lnTo>
                    <a:pt x="24" y="29"/>
                  </a:lnTo>
                  <a:lnTo>
                    <a:pt x="26" y="28"/>
                  </a:lnTo>
                  <a:lnTo>
                    <a:pt x="29" y="26"/>
                  </a:lnTo>
                  <a:lnTo>
                    <a:pt x="30" y="23"/>
                  </a:lnTo>
                  <a:lnTo>
                    <a:pt x="31" y="19"/>
                  </a:lnTo>
                  <a:lnTo>
                    <a:pt x="32" y="16"/>
                  </a:lnTo>
                  <a:lnTo>
                    <a:pt x="31" y="13"/>
                  </a:lnTo>
                  <a:lnTo>
                    <a:pt x="30" y="10"/>
                  </a:lnTo>
                  <a:lnTo>
                    <a:pt x="29" y="8"/>
                  </a:lnTo>
                  <a:lnTo>
                    <a:pt x="26" y="5"/>
                  </a:lnTo>
                  <a:lnTo>
                    <a:pt x="24" y="3"/>
                  </a:lnTo>
                  <a:lnTo>
                    <a:pt x="22" y="1"/>
                  </a:lnTo>
                  <a:lnTo>
                    <a:pt x="19" y="0"/>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Freeform 145">
              <a:extLst>
                <a:ext uri="{FF2B5EF4-FFF2-40B4-BE49-F238E27FC236}">
                  <a16:creationId xmlns:a16="http://schemas.microsoft.com/office/drawing/2014/main" id="{3BC666CD-180E-437C-B50D-D67295D05A64}"/>
                </a:ext>
              </a:extLst>
            </p:cNvPr>
            <p:cNvSpPr>
              <a:spLocks/>
            </p:cNvSpPr>
            <p:nvPr/>
          </p:nvSpPr>
          <p:spPr bwMode="auto">
            <a:xfrm>
              <a:off x="4029076" y="4686301"/>
              <a:ext cx="14288" cy="14288"/>
            </a:xfrm>
            <a:custGeom>
              <a:avLst/>
              <a:gdLst>
                <a:gd name="T0" fmla="*/ 16 w 32"/>
                <a:gd name="T1" fmla="*/ 0 h 33"/>
                <a:gd name="T2" fmla="*/ 13 w 32"/>
                <a:gd name="T3" fmla="*/ 0 h 33"/>
                <a:gd name="T4" fmla="*/ 10 w 32"/>
                <a:gd name="T5" fmla="*/ 1 h 33"/>
                <a:gd name="T6" fmla="*/ 6 w 32"/>
                <a:gd name="T7" fmla="*/ 3 h 33"/>
                <a:gd name="T8" fmla="*/ 4 w 32"/>
                <a:gd name="T9" fmla="*/ 4 h 33"/>
                <a:gd name="T10" fmla="*/ 2 w 32"/>
                <a:gd name="T11" fmla="*/ 7 h 33"/>
                <a:gd name="T12" fmla="*/ 1 w 32"/>
                <a:gd name="T13" fmla="*/ 9 h 33"/>
                <a:gd name="T14" fmla="*/ 0 w 32"/>
                <a:gd name="T15" fmla="*/ 13 h 33"/>
                <a:gd name="T16" fmla="*/ 0 w 32"/>
                <a:gd name="T17" fmla="*/ 16 h 33"/>
                <a:gd name="T18" fmla="*/ 0 w 32"/>
                <a:gd name="T19" fmla="*/ 19 h 33"/>
                <a:gd name="T20" fmla="*/ 1 w 32"/>
                <a:gd name="T21" fmla="*/ 22 h 33"/>
                <a:gd name="T22" fmla="*/ 2 w 32"/>
                <a:gd name="T23" fmla="*/ 26 h 33"/>
                <a:gd name="T24" fmla="*/ 4 w 32"/>
                <a:gd name="T25" fmla="*/ 28 h 33"/>
                <a:gd name="T26" fmla="*/ 6 w 32"/>
                <a:gd name="T27" fmla="*/ 30 h 33"/>
                <a:gd name="T28" fmla="*/ 10 w 32"/>
                <a:gd name="T29" fmla="*/ 31 h 33"/>
                <a:gd name="T30" fmla="*/ 13 w 32"/>
                <a:gd name="T31" fmla="*/ 32 h 33"/>
                <a:gd name="T32" fmla="*/ 16 w 32"/>
                <a:gd name="T33" fmla="*/ 33 h 33"/>
                <a:gd name="T34" fmla="*/ 19 w 32"/>
                <a:gd name="T35" fmla="*/ 32 h 33"/>
                <a:gd name="T36" fmla="*/ 21 w 32"/>
                <a:gd name="T37" fmla="*/ 31 h 33"/>
                <a:gd name="T38" fmla="*/ 25 w 32"/>
                <a:gd name="T39" fmla="*/ 30 h 33"/>
                <a:gd name="T40" fmla="*/ 27 w 32"/>
                <a:gd name="T41" fmla="*/ 28 h 33"/>
                <a:gd name="T42" fmla="*/ 29 w 32"/>
                <a:gd name="T43" fmla="*/ 26 h 33"/>
                <a:gd name="T44" fmla="*/ 30 w 32"/>
                <a:gd name="T45" fmla="*/ 22 h 33"/>
                <a:gd name="T46" fmla="*/ 31 w 32"/>
                <a:gd name="T47" fmla="*/ 19 h 33"/>
                <a:gd name="T48" fmla="*/ 32 w 32"/>
                <a:gd name="T49" fmla="*/ 16 h 33"/>
                <a:gd name="T50" fmla="*/ 31 w 32"/>
                <a:gd name="T51" fmla="*/ 13 h 33"/>
                <a:gd name="T52" fmla="*/ 30 w 32"/>
                <a:gd name="T53" fmla="*/ 9 h 33"/>
                <a:gd name="T54" fmla="*/ 29 w 32"/>
                <a:gd name="T55" fmla="*/ 7 h 33"/>
                <a:gd name="T56" fmla="*/ 27 w 32"/>
                <a:gd name="T57" fmla="*/ 4 h 33"/>
                <a:gd name="T58" fmla="*/ 25 w 32"/>
                <a:gd name="T59" fmla="*/ 3 h 33"/>
                <a:gd name="T60" fmla="*/ 21 w 32"/>
                <a:gd name="T61" fmla="*/ 1 h 33"/>
                <a:gd name="T62" fmla="*/ 19 w 32"/>
                <a:gd name="T63" fmla="*/ 0 h 33"/>
                <a:gd name="T64" fmla="*/ 16 w 32"/>
                <a:gd name="T6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3">
                  <a:moveTo>
                    <a:pt x="16" y="0"/>
                  </a:moveTo>
                  <a:lnTo>
                    <a:pt x="13" y="0"/>
                  </a:lnTo>
                  <a:lnTo>
                    <a:pt x="10" y="1"/>
                  </a:lnTo>
                  <a:lnTo>
                    <a:pt x="6" y="3"/>
                  </a:lnTo>
                  <a:lnTo>
                    <a:pt x="4" y="4"/>
                  </a:lnTo>
                  <a:lnTo>
                    <a:pt x="2" y="7"/>
                  </a:lnTo>
                  <a:lnTo>
                    <a:pt x="1" y="9"/>
                  </a:lnTo>
                  <a:lnTo>
                    <a:pt x="0" y="13"/>
                  </a:lnTo>
                  <a:lnTo>
                    <a:pt x="0" y="16"/>
                  </a:lnTo>
                  <a:lnTo>
                    <a:pt x="0" y="19"/>
                  </a:lnTo>
                  <a:lnTo>
                    <a:pt x="1" y="22"/>
                  </a:lnTo>
                  <a:lnTo>
                    <a:pt x="2" y="26"/>
                  </a:lnTo>
                  <a:lnTo>
                    <a:pt x="4" y="28"/>
                  </a:lnTo>
                  <a:lnTo>
                    <a:pt x="6" y="30"/>
                  </a:lnTo>
                  <a:lnTo>
                    <a:pt x="10" y="31"/>
                  </a:lnTo>
                  <a:lnTo>
                    <a:pt x="13" y="32"/>
                  </a:lnTo>
                  <a:lnTo>
                    <a:pt x="16" y="33"/>
                  </a:lnTo>
                  <a:lnTo>
                    <a:pt x="19" y="32"/>
                  </a:lnTo>
                  <a:lnTo>
                    <a:pt x="21" y="31"/>
                  </a:lnTo>
                  <a:lnTo>
                    <a:pt x="25" y="30"/>
                  </a:lnTo>
                  <a:lnTo>
                    <a:pt x="27" y="28"/>
                  </a:lnTo>
                  <a:lnTo>
                    <a:pt x="29" y="26"/>
                  </a:lnTo>
                  <a:lnTo>
                    <a:pt x="30" y="22"/>
                  </a:lnTo>
                  <a:lnTo>
                    <a:pt x="31" y="19"/>
                  </a:lnTo>
                  <a:lnTo>
                    <a:pt x="32" y="16"/>
                  </a:lnTo>
                  <a:lnTo>
                    <a:pt x="31" y="13"/>
                  </a:lnTo>
                  <a:lnTo>
                    <a:pt x="30" y="9"/>
                  </a:lnTo>
                  <a:lnTo>
                    <a:pt x="29" y="7"/>
                  </a:lnTo>
                  <a:lnTo>
                    <a:pt x="27" y="4"/>
                  </a:lnTo>
                  <a:lnTo>
                    <a:pt x="25" y="3"/>
                  </a:lnTo>
                  <a:lnTo>
                    <a:pt x="21" y="1"/>
                  </a:lnTo>
                  <a:lnTo>
                    <a:pt x="19" y="0"/>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118" name="Straight Connector 117">
            <a:extLst>
              <a:ext uri="{FF2B5EF4-FFF2-40B4-BE49-F238E27FC236}">
                <a16:creationId xmlns:a16="http://schemas.microsoft.com/office/drawing/2014/main" id="{839014AB-5975-451E-A6D4-16E890F19462}"/>
              </a:ext>
            </a:extLst>
          </p:cNvPr>
          <p:cNvCxnSpPr>
            <a:cxnSpLocks/>
          </p:cNvCxnSpPr>
          <p:nvPr/>
        </p:nvCxnSpPr>
        <p:spPr>
          <a:xfrm>
            <a:off x="5398350" y="3467539"/>
            <a:ext cx="0" cy="146318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085D333-A463-4CC7-B5B3-0DEBC51985A6}"/>
              </a:ext>
            </a:extLst>
          </p:cNvPr>
          <p:cNvCxnSpPr>
            <a:cxnSpLocks/>
          </p:cNvCxnSpPr>
          <p:nvPr/>
        </p:nvCxnSpPr>
        <p:spPr>
          <a:xfrm>
            <a:off x="7067494" y="3467539"/>
            <a:ext cx="0" cy="146318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3373967-3F0F-4A53-A560-42A25F6D380B}"/>
              </a:ext>
            </a:extLst>
          </p:cNvPr>
          <p:cNvCxnSpPr>
            <a:cxnSpLocks/>
          </p:cNvCxnSpPr>
          <p:nvPr/>
        </p:nvCxnSpPr>
        <p:spPr>
          <a:xfrm>
            <a:off x="8954352" y="3467539"/>
            <a:ext cx="0" cy="146318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892501"/>
      </p:ext>
    </p:extLst>
  </p:cSld>
  <p:clrMapOvr>
    <a:masterClrMapping/>
  </p:clrMapOvr>
  <mc:AlternateContent xmlns:mc="http://schemas.openxmlformats.org/markup-compatibility/2006" xmlns:p14="http://schemas.microsoft.com/office/powerpoint/2010/main">
    <mc:Choice Requires="p14">
      <p:transition spd="slow" p14:dur="2000" advTm="24798"/>
    </mc:Choice>
    <mc:Fallback xmlns="">
      <p:transition spd="slow" advTm="24798"/>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F55D8D-2083-49E0-9C32-799920475417}"/>
              </a:ext>
            </a:extLst>
          </p:cNvPr>
          <p:cNvSpPr>
            <a:spLocks noGrp="1"/>
          </p:cNvSpPr>
          <p:nvPr>
            <p:ph type="body" sz="quarter" idx="15"/>
          </p:nvPr>
        </p:nvSpPr>
        <p:spPr>
          <a:xfrm>
            <a:off x="4079772" y="2636318"/>
            <a:ext cx="6614059" cy="1289138"/>
          </a:xfrm>
        </p:spPr>
        <p:txBody>
          <a:bodyPr>
            <a:normAutofit/>
          </a:bodyPr>
          <a:lstStyle/>
          <a:p>
            <a:r>
              <a:rPr lang="en-US" sz="2800" dirty="0"/>
              <a:t>Thank you for attending and we look forward to working together.  </a:t>
            </a:r>
          </a:p>
          <a:p>
            <a:endParaRPr lang="en-US" sz="2800" dirty="0"/>
          </a:p>
          <a:p>
            <a:endParaRPr lang="en-US" sz="2800" dirty="0"/>
          </a:p>
          <a:p>
            <a:endParaRPr lang="en-US" sz="2000" dirty="0"/>
          </a:p>
          <a:p>
            <a:endParaRPr lang="en-US" sz="2000" dirty="0"/>
          </a:p>
        </p:txBody>
      </p:sp>
      <p:sp>
        <p:nvSpPr>
          <p:cNvPr id="4" name="Rectangle 3"/>
          <p:cNvSpPr/>
          <p:nvPr/>
        </p:nvSpPr>
        <p:spPr>
          <a:xfrm>
            <a:off x="4079772" y="4938241"/>
            <a:ext cx="6096000" cy="1420902"/>
          </a:xfrm>
          <a:prstGeom prst="rect">
            <a:avLst/>
          </a:prstGeom>
        </p:spPr>
        <p:txBody>
          <a:bodyPr>
            <a:spAutoFit/>
          </a:bodyPr>
          <a:lstStyle/>
          <a:p>
            <a:pPr>
              <a:spcBef>
                <a:spcPts val="0"/>
              </a:spcBef>
              <a:spcAft>
                <a:spcPts val="450"/>
              </a:spcAft>
            </a:pPr>
            <a:r>
              <a:rPr lang="en-US" sz="2000" b="1" kern="2200" spc="-45" dirty="0">
                <a:solidFill>
                  <a:schemeClr val="accent4"/>
                </a:solidFill>
                <a:ea typeface="Calibri" panose="020F0502020204030204" pitchFamily="34" charset="0"/>
              </a:rPr>
              <a:t>For Additional information regarding our Clinical Claims Review process, please visit</a:t>
            </a:r>
          </a:p>
          <a:p>
            <a:pPr>
              <a:spcBef>
                <a:spcPts val="0"/>
              </a:spcBef>
              <a:spcAft>
                <a:spcPts val="450"/>
              </a:spcAft>
            </a:pPr>
            <a:r>
              <a:rPr lang="en-US" sz="1800" u="sng" dirty="0">
                <a:solidFill>
                  <a:srgbClr val="FF0000"/>
                </a:solidFill>
                <a:effectLst/>
                <a:latin typeface="Arial" panose="020B0604020202020204" pitchFamily="34" charset="0"/>
                <a:ea typeface="Times New Roman" panose="02020603050405020304" pitchFamily="18" charset="0"/>
                <a:cs typeface="Arial" panose="020B0604020202020204" pitchFamily="34" charset="0"/>
                <a:hlinkClick r:id="rId3"/>
              </a:rPr>
              <a:t>https://resources.hms.com/state/colorado/rac</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p>
          <a:p>
            <a:pPr>
              <a:spcBef>
                <a:spcPts val="0"/>
              </a:spcBef>
              <a:spcAft>
                <a:spcPts val="450"/>
              </a:spcAft>
            </a:pPr>
            <a:endParaRPr lang="en-US" sz="2000" b="1" kern="2200" spc="-45" dirty="0">
              <a:solidFill>
                <a:schemeClr val="accent5">
                  <a:lumMod val="50000"/>
                </a:schemeClr>
              </a:solidFill>
              <a:ea typeface="Calibri" panose="020F0502020204030204" pitchFamily="34" charset="0"/>
            </a:endParaRPr>
          </a:p>
        </p:txBody>
      </p:sp>
    </p:spTree>
    <p:extLst>
      <p:ext uri="{BB962C8B-B14F-4D97-AF65-F5344CB8AC3E}">
        <p14:creationId xmlns:p14="http://schemas.microsoft.com/office/powerpoint/2010/main" val="3128907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EF3F395-1BBE-457E-BA44-53E5565D2837}"/>
              </a:ext>
            </a:extLst>
          </p:cNvPr>
          <p:cNvSpPr/>
          <p:nvPr/>
        </p:nvSpPr>
        <p:spPr>
          <a:xfrm>
            <a:off x="0" y="2197330"/>
            <a:ext cx="12192000" cy="4660669"/>
          </a:xfrm>
          <a:prstGeom prst="rect">
            <a:avLst/>
          </a:prstGeom>
          <a:solidFill>
            <a:schemeClr val="bg1">
              <a:lumMod val="95000"/>
            </a:schemeClr>
          </a:solidFill>
        </p:spPr>
        <p:txBody>
          <a:bodyPr rtlCol="0" anchor="ctr">
            <a:noAutofit/>
          </a:bodyPr>
          <a:lstStyle/>
          <a:p>
            <a:pPr algn="ctr"/>
            <a:endParaRPr lang="id-ID" sz="7200" b="1" spc="-300" dirty="0">
              <a:solidFill>
                <a:schemeClr val="bg1"/>
              </a:solidFill>
            </a:endParaRPr>
          </a:p>
        </p:txBody>
      </p:sp>
      <p:pic>
        <p:nvPicPr>
          <p:cNvPr id="25" name="Picture 24">
            <a:extLst>
              <a:ext uri="{FF2B5EF4-FFF2-40B4-BE49-F238E27FC236}">
                <a16:creationId xmlns:a16="http://schemas.microsoft.com/office/drawing/2014/main" id="{20321F22-D45D-A346-8CB4-A9F7BE93210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017" t="18451" r="16461" b="14378"/>
          <a:stretch/>
        </p:blipFill>
        <p:spPr>
          <a:xfrm>
            <a:off x="6592189" y="2572241"/>
            <a:ext cx="5599812" cy="4285759"/>
          </a:xfrm>
          <a:prstGeom prst="rect">
            <a:avLst/>
          </a:prstGeom>
        </p:spPr>
      </p:pic>
      <p:sp>
        <p:nvSpPr>
          <p:cNvPr id="33" name="Rectangle 32">
            <a:extLst>
              <a:ext uri="{FF2B5EF4-FFF2-40B4-BE49-F238E27FC236}">
                <a16:creationId xmlns:a16="http://schemas.microsoft.com/office/drawing/2014/main" id="{B12EFF4F-07E7-4B0D-B422-364722049B85}"/>
              </a:ext>
            </a:extLst>
          </p:cNvPr>
          <p:cNvSpPr/>
          <p:nvPr/>
        </p:nvSpPr>
        <p:spPr>
          <a:xfrm flipV="1">
            <a:off x="0" y="2872076"/>
            <a:ext cx="12188825" cy="3985924"/>
          </a:xfrm>
          <a:prstGeom prst="rect">
            <a:avLst/>
          </a:prstGeom>
          <a:gradFill flip="none" rotWithShape="1">
            <a:gsLst>
              <a:gs pos="100000">
                <a:schemeClr val="bg1">
                  <a:lumMod val="95000"/>
                </a:schemeClr>
              </a:gs>
              <a:gs pos="4000">
                <a:schemeClr val="bg1">
                  <a:lumMod val="95000"/>
                  <a:alpha val="35000"/>
                </a:schemeClr>
              </a:gs>
            </a:gsLst>
            <a:lin ang="5400000" scaled="1"/>
            <a:tileRect/>
          </a:gradFill>
        </p:spPr>
        <p:txBody>
          <a:bodyPr rtlCol="0" anchor="ctr">
            <a:noAutofit/>
          </a:bodyPr>
          <a:lstStyle/>
          <a:p>
            <a:pPr algn="ctr"/>
            <a:endParaRPr lang="id-ID" sz="7200" b="1" spc="-300" dirty="0">
              <a:solidFill>
                <a:schemeClr val="bg1"/>
              </a:solidFill>
            </a:endParaRPr>
          </a:p>
        </p:txBody>
      </p:sp>
      <p:graphicFrame>
        <p:nvGraphicFramePr>
          <p:cNvPr id="16" name="Object 15" hidden="1">
            <a:extLst>
              <a:ext uri="{FF2B5EF4-FFF2-40B4-BE49-F238E27FC236}">
                <a16:creationId xmlns:a16="http://schemas.microsoft.com/office/drawing/2014/main" id="{E45403BA-74DD-4CC0-9230-70771083CE9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16" name="Object 15" hidden="1">
                        <a:extLst>
                          <a:ext uri="{FF2B5EF4-FFF2-40B4-BE49-F238E27FC236}">
                            <a16:creationId xmlns:a16="http://schemas.microsoft.com/office/drawing/2014/main" id="{E45403BA-74DD-4CC0-9230-70771083CE9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5" name="Rectangle 14" hidden="1">
            <a:extLst>
              <a:ext uri="{FF2B5EF4-FFF2-40B4-BE49-F238E27FC236}">
                <a16:creationId xmlns:a16="http://schemas.microsoft.com/office/drawing/2014/main" id="{C3E24B1D-80A7-4679-8A1C-29677338C14F}"/>
              </a:ext>
            </a:extLst>
          </p:cNvPr>
          <p:cNvSpPr/>
          <p:nvPr>
            <p:custDataLst>
              <p:tags r:id="rId2"/>
            </p:custDataLst>
          </p:nvPr>
        </p:nvSpPr>
        <p:spPr>
          <a:xfrm>
            <a:off x="0" y="0"/>
            <a:ext cx="158750" cy="158750"/>
          </a:xfrm>
          <a:prstGeom prst="rect">
            <a:avLst/>
          </a:prstGeom>
          <a:solidFill>
            <a:srgbClr val="3E7BDA"/>
          </a:solidFill>
        </p:spPr>
        <p:txBody>
          <a:bodyPr wrap="none" lIns="0" tIns="0" rIns="0" bIns="0" numCol="1" spcCol="0" rtlCol="0" anchor="ctr" anchorCtr="0">
            <a:noAutofit/>
          </a:bodyPr>
          <a:lstStyle/>
          <a:p>
            <a:pPr algn="ctr"/>
            <a:endParaRPr lang="id-ID" sz="3600" b="1" spc="-300"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18" name="Rectangle: Single Corner Rounded 17">
            <a:extLst>
              <a:ext uri="{FF2B5EF4-FFF2-40B4-BE49-F238E27FC236}">
                <a16:creationId xmlns:a16="http://schemas.microsoft.com/office/drawing/2014/main" id="{83585D4D-2579-4D9B-904D-0B5311180198}"/>
              </a:ext>
            </a:extLst>
          </p:cNvPr>
          <p:cNvSpPr/>
          <p:nvPr/>
        </p:nvSpPr>
        <p:spPr>
          <a:xfrm flipH="1">
            <a:off x="3452101" y="19709"/>
            <a:ext cx="8661400" cy="1771650"/>
          </a:xfrm>
          <a:prstGeom prst="round1Rect">
            <a:avLst>
              <a:gd name="adj" fmla="val 0"/>
            </a:avLst>
          </a:prstGeom>
          <a:solidFill>
            <a:srgbClr val="FF6633"/>
          </a:solidFill>
        </p:spPr>
        <p:txBody>
          <a:bodyPr rtlCol="0" anchor="ctr">
            <a:noAutofit/>
          </a:bodyPr>
          <a:lstStyle/>
          <a:p>
            <a:pPr algn="ctr"/>
            <a:endParaRPr lang="id-ID" sz="7200" b="1" spc="-300" dirty="0">
              <a:solidFill>
                <a:schemeClr val="bg1"/>
              </a:solidFill>
            </a:endParaRPr>
          </a:p>
        </p:txBody>
      </p:sp>
      <p:sp>
        <p:nvSpPr>
          <p:cNvPr id="29" name="Rectangle: Top Corners Rounded 28">
            <a:extLst>
              <a:ext uri="{FF2B5EF4-FFF2-40B4-BE49-F238E27FC236}">
                <a16:creationId xmlns:a16="http://schemas.microsoft.com/office/drawing/2014/main" id="{D6C7D622-555E-4E28-9813-BBEE46EA09FC}"/>
              </a:ext>
            </a:extLst>
          </p:cNvPr>
          <p:cNvSpPr/>
          <p:nvPr/>
        </p:nvSpPr>
        <p:spPr>
          <a:xfrm>
            <a:off x="8870083" y="28873"/>
            <a:ext cx="2426958" cy="1933257"/>
          </a:xfrm>
          <a:prstGeom prst="round2SameRect">
            <a:avLst>
              <a:gd name="adj1" fmla="val 0"/>
              <a:gd name="adj2" fmla="val 18018"/>
            </a:avLst>
          </a:prstGeom>
          <a:solidFill>
            <a:schemeClr val="bg1"/>
          </a:solidFill>
        </p:spPr>
        <p:txBody>
          <a:bodyPr rtlCol="0" anchor="ctr">
            <a:noAutofit/>
          </a:bodyPr>
          <a:lstStyle/>
          <a:p>
            <a:pPr algn="ctr"/>
            <a:endParaRPr lang="id-ID" sz="7200" b="1" spc="-300" dirty="0">
              <a:solidFill>
                <a:schemeClr val="bg1"/>
              </a:solidFill>
            </a:endParaRPr>
          </a:p>
        </p:txBody>
      </p:sp>
      <p:sp>
        <p:nvSpPr>
          <p:cNvPr id="2" name="Title 1">
            <a:extLst>
              <a:ext uri="{FF2B5EF4-FFF2-40B4-BE49-F238E27FC236}">
                <a16:creationId xmlns:a16="http://schemas.microsoft.com/office/drawing/2014/main" id="{A5546A18-B5FD-4896-B86A-F163C940BFA0}"/>
              </a:ext>
            </a:extLst>
          </p:cNvPr>
          <p:cNvSpPr>
            <a:spLocks noGrp="1"/>
          </p:cNvSpPr>
          <p:nvPr>
            <p:ph type="title"/>
          </p:nvPr>
        </p:nvSpPr>
        <p:spPr>
          <a:xfrm>
            <a:off x="4055190" y="498692"/>
            <a:ext cx="4028865" cy="1089529"/>
          </a:xfrm>
        </p:spPr>
        <p:txBody>
          <a:bodyPr wrap="square">
            <a:spAutoFit/>
          </a:bodyPr>
          <a:lstStyle/>
          <a:p>
            <a:r>
              <a:rPr lang="id-ID" dirty="0">
                <a:solidFill>
                  <a:schemeClr val="bg1"/>
                </a:solidFill>
              </a:rPr>
              <a:t>Moving healthcare forward.</a:t>
            </a:r>
          </a:p>
        </p:txBody>
      </p:sp>
      <p:pic>
        <p:nvPicPr>
          <p:cNvPr id="20" name="Picture 19" descr="A person wearing a blue shirt&#10;&#10;Description automatically generated">
            <a:extLst>
              <a:ext uri="{FF2B5EF4-FFF2-40B4-BE49-F238E27FC236}">
                <a16:creationId xmlns:a16="http://schemas.microsoft.com/office/drawing/2014/main" id="{E674AB93-C5F1-4177-B736-59F5A37B71A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4830" y="0"/>
            <a:ext cx="4236244" cy="6858000"/>
          </a:xfrm>
          <a:prstGeom prst="rect">
            <a:avLst/>
          </a:prstGeom>
        </p:spPr>
      </p:pic>
      <p:grpSp>
        <p:nvGrpSpPr>
          <p:cNvPr id="22" name="Group 21">
            <a:extLst>
              <a:ext uri="{FF2B5EF4-FFF2-40B4-BE49-F238E27FC236}">
                <a16:creationId xmlns:a16="http://schemas.microsoft.com/office/drawing/2014/main" id="{B10EC962-BA23-43AB-A594-28ADA38F466E}"/>
              </a:ext>
            </a:extLst>
          </p:cNvPr>
          <p:cNvGrpSpPr/>
          <p:nvPr/>
        </p:nvGrpSpPr>
        <p:grpSpPr>
          <a:xfrm>
            <a:off x="8960073" y="261607"/>
            <a:ext cx="1724025" cy="945538"/>
            <a:chOff x="9619910" y="1051128"/>
            <a:chExt cx="1724025" cy="945538"/>
          </a:xfrm>
        </p:grpSpPr>
        <p:pic>
          <p:nvPicPr>
            <p:cNvPr id="9" name="Picture 10" descr="HMSLogo.png">
              <a:extLst>
                <a:ext uri="{FF2B5EF4-FFF2-40B4-BE49-F238E27FC236}">
                  <a16:creationId xmlns:a16="http://schemas.microsoft.com/office/drawing/2014/main" id="{5CBE9000-4DB3-4E9B-A517-C38B087CD286}"/>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619910" y="1051128"/>
              <a:ext cx="17240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a:extLst>
                <a:ext uri="{FF2B5EF4-FFF2-40B4-BE49-F238E27FC236}">
                  <a16:creationId xmlns:a16="http://schemas.microsoft.com/office/drawing/2014/main" id="{8F2F2AFA-6A56-42B2-9C8A-698D8891A9FE}"/>
                </a:ext>
              </a:extLst>
            </p:cNvPr>
            <p:cNvGrpSpPr/>
            <p:nvPr/>
          </p:nvGrpSpPr>
          <p:grpSpPr>
            <a:xfrm>
              <a:off x="9619910" y="1628594"/>
              <a:ext cx="1309654" cy="368072"/>
              <a:chOff x="13117512" y="5883117"/>
              <a:chExt cx="1309654" cy="368072"/>
            </a:xfrm>
          </p:grpSpPr>
          <p:sp>
            <p:nvSpPr>
              <p:cNvPr id="6" name="TextBox 6">
                <a:extLst>
                  <a:ext uri="{FF2B5EF4-FFF2-40B4-BE49-F238E27FC236}">
                    <a16:creationId xmlns:a16="http://schemas.microsoft.com/office/drawing/2014/main" id="{F24C8070-1572-45A2-9F41-B0741843D233}"/>
                  </a:ext>
                </a:extLst>
              </p:cNvPr>
              <p:cNvSpPr txBox="1">
                <a:spLocks noChangeArrowheads="1"/>
              </p:cNvSpPr>
              <p:nvPr/>
            </p:nvSpPr>
            <p:spPr bwMode="auto">
              <a:xfrm>
                <a:off x="13117512" y="5883117"/>
                <a:ext cx="8335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en-US" sz="1600" dirty="0">
                    <a:ea typeface="Arial" charset="0"/>
                    <a:cs typeface="Arial" charset="0"/>
                  </a:rPr>
                  <a:t>hms.com</a:t>
                </a:r>
              </a:p>
            </p:txBody>
          </p:sp>
          <p:sp>
            <p:nvSpPr>
              <p:cNvPr id="14" name="Text Box 3">
                <a:extLst>
                  <a:ext uri="{FF2B5EF4-FFF2-40B4-BE49-F238E27FC236}">
                    <a16:creationId xmlns:a16="http://schemas.microsoft.com/office/drawing/2014/main" id="{C8F6CC7D-AACA-4EA3-A053-914DBDDAE593}"/>
                  </a:ext>
                </a:extLst>
              </p:cNvPr>
              <p:cNvSpPr txBox="1">
                <a:spLocks noChangeArrowheads="1"/>
              </p:cNvSpPr>
              <p:nvPr/>
            </p:nvSpPr>
            <p:spPr bwMode="blackWhite">
              <a:xfrm>
                <a:off x="13117512" y="6143467"/>
                <a:ext cx="130965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defTabSz="911225">
                  <a:defRPr>
                    <a:solidFill>
                      <a:schemeClr val="tx1"/>
                    </a:solidFill>
                    <a:latin typeface="Arial" charset="0"/>
                  </a:defRPr>
                </a:lvl1pPr>
                <a:lvl2pPr marL="742950" indent="-285750" defTabSz="911225">
                  <a:defRPr>
                    <a:solidFill>
                      <a:schemeClr val="tx1"/>
                    </a:solidFill>
                    <a:latin typeface="Arial" charset="0"/>
                  </a:defRPr>
                </a:lvl2pPr>
                <a:lvl3pPr marL="1143000" indent="-228600" defTabSz="911225">
                  <a:defRPr>
                    <a:solidFill>
                      <a:schemeClr val="tx1"/>
                    </a:solidFill>
                    <a:latin typeface="Arial" charset="0"/>
                  </a:defRPr>
                </a:lvl3pPr>
                <a:lvl4pPr marL="1600200" indent="-228600" defTabSz="911225">
                  <a:defRPr>
                    <a:solidFill>
                      <a:schemeClr val="tx1"/>
                    </a:solidFill>
                    <a:latin typeface="Arial" charset="0"/>
                  </a:defRPr>
                </a:lvl4pPr>
                <a:lvl5pPr marL="2057400" indent="-228600" defTabSz="911225">
                  <a:defRPr>
                    <a:solidFill>
                      <a:schemeClr val="tx1"/>
                    </a:solidFill>
                    <a:latin typeface="Arial" charset="0"/>
                  </a:defRPr>
                </a:lvl5pPr>
                <a:lvl6pPr marL="2514600" indent="-228600" defTabSz="911225" fontAlgn="base">
                  <a:spcBef>
                    <a:spcPct val="0"/>
                  </a:spcBef>
                  <a:spcAft>
                    <a:spcPct val="0"/>
                  </a:spcAft>
                  <a:defRPr>
                    <a:solidFill>
                      <a:schemeClr val="tx1"/>
                    </a:solidFill>
                    <a:latin typeface="Arial" charset="0"/>
                  </a:defRPr>
                </a:lvl6pPr>
                <a:lvl7pPr marL="2971800" indent="-228600" defTabSz="911225" fontAlgn="base">
                  <a:spcBef>
                    <a:spcPct val="0"/>
                  </a:spcBef>
                  <a:spcAft>
                    <a:spcPct val="0"/>
                  </a:spcAft>
                  <a:defRPr>
                    <a:solidFill>
                      <a:schemeClr val="tx1"/>
                    </a:solidFill>
                    <a:latin typeface="Arial" charset="0"/>
                  </a:defRPr>
                </a:lvl7pPr>
                <a:lvl8pPr marL="3429000" indent="-228600" defTabSz="911225" fontAlgn="base">
                  <a:spcBef>
                    <a:spcPct val="0"/>
                  </a:spcBef>
                  <a:spcAft>
                    <a:spcPct val="0"/>
                  </a:spcAft>
                  <a:defRPr>
                    <a:solidFill>
                      <a:schemeClr val="tx1"/>
                    </a:solidFill>
                    <a:latin typeface="Arial" charset="0"/>
                  </a:defRPr>
                </a:lvl8pPr>
                <a:lvl9pPr marL="3886200" indent="-228600" defTabSz="911225" fontAlgn="base">
                  <a:spcBef>
                    <a:spcPct val="0"/>
                  </a:spcBef>
                  <a:spcAft>
                    <a:spcPct val="0"/>
                  </a:spcAft>
                  <a:defRPr>
                    <a:solidFill>
                      <a:schemeClr val="tx1"/>
                    </a:solidFill>
                    <a:latin typeface="Arial" charset="0"/>
                  </a:defRPr>
                </a:lvl9pPr>
              </a:lstStyle>
              <a:p>
                <a:r>
                  <a:rPr lang="en-US" sz="700" b="0" i="0" u="none" strike="noStrike" kern="1200" dirty="0">
                    <a:effectLst/>
                  </a:rPr>
                  <a:t>© 2020 HMS. All rights reserved.</a:t>
                </a:r>
                <a:endParaRPr lang="en-US" altLang="en-US" sz="700" baseline="0" dirty="0">
                  <a:ea typeface="Segoe UI" charset="0"/>
                  <a:cs typeface="Segoe UI" charset="0"/>
                </a:endParaRPr>
              </a:p>
            </p:txBody>
          </p:sp>
        </p:grpSp>
      </p:grpSp>
      <p:sp>
        <p:nvSpPr>
          <p:cNvPr id="34" name="Rectangle: Rounded Corners 33">
            <a:hlinkClick r:id="rId10"/>
            <a:extLst>
              <a:ext uri="{FF2B5EF4-FFF2-40B4-BE49-F238E27FC236}">
                <a16:creationId xmlns:a16="http://schemas.microsoft.com/office/drawing/2014/main" id="{177887EC-8617-42E7-89E4-32A931CA40A9}"/>
              </a:ext>
            </a:extLst>
          </p:cNvPr>
          <p:cNvSpPr/>
          <p:nvPr/>
        </p:nvSpPr>
        <p:spPr>
          <a:xfrm>
            <a:off x="4788092" y="5469880"/>
            <a:ext cx="2903444" cy="481528"/>
          </a:xfrm>
          <a:prstGeom prst="roundRect">
            <a:avLst>
              <a:gd name="adj" fmla="val 50000"/>
            </a:avLst>
          </a:prstGeom>
          <a:solidFill>
            <a:srgbClr val="FF6633"/>
          </a:solidFill>
        </p:spPr>
        <p:txBody>
          <a:bodyPr lIns="0" tIns="0" rIns="0" bIns="0" rtlCol="0" anchor="ctr">
            <a:noAutofit/>
          </a:bodyPr>
          <a:lstStyle/>
          <a:p>
            <a:pPr algn="ctr"/>
            <a:r>
              <a:rPr lang="en-US" sz="1400" dirty="0">
                <a:solidFill>
                  <a:schemeClr val="bg1"/>
                </a:solidFill>
              </a:rPr>
              <a:t>Chantal.Kalisch@hms.com</a:t>
            </a:r>
          </a:p>
        </p:txBody>
      </p:sp>
      <p:sp>
        <p:nvSpPr>
          <p:cNvPr id="31" name="TextBox 30">
            <a:extLst>
              <a:ext uri="{FF2B5EF4-FFF2-40B4-BE49-F238E27FC236}">
                <a16:creationId xmlns:a16="http://schemas.microsoft.com/office/drawing/2014/main" id="{C5363ABA-3259-42C1-B753-E6D773F11B2B}"/>
              </a:ext>
            </a:extLst>
          </p:cNvPr>
          <p:cNvSpPr txBox="1"/>
          <p:nvPr/>
        </p:nvSpPr>
        <p:spPr>
          <a:xfrm>
            <a:off x="4727721" y="4698401"/>
            <a:ext cx="3024187" cy="553998"/>
          </a:xfrm>
          <a:prstGeom prst="rect">
            <a:avLst/>
          </a:prstGeom>
          <a:noFill/>
        </p:spPr>
        <p:txBody>
          <a:bodyPr wrap="square" lIns="0" tIns="0" rIns="0" bIns="0">
            <a:spAutoFit/>
          </a:bodyPr>
          <a:lstStyle/>
          <a:p>
            <a:pPr algn="ctr"/>
            <a:r>
              <a:rPr lang="en-US" b="1" dirty="0">
                <a:solidFill>
                  <a:srgbClr val="68767E"/>
                </a:solidFill>
              </a:rPr>
              <a:t>Chantal Kalisch- HMS Senior Program Manager</a:t>
            </a:r>
          </a:p>
        </p:txBody>
      </p:sp>
      <p:sp>
        <p:nvSpPr>
          <p:cNvPr id="37" name="TextBox 36">
            <a:extLst>
              <a:ext uri="{FF2B5EF4-FFF2-40B4-BE49-F238E27FC236}">
                <a16:creationId xmlns:a16="http://schemas.microsoft.com/office/drawing/2014/main" id="{AABD6A96-A7CC-48B3-AFF7-C9936CE429D2}"/>
              </a:ext>
            </a:extLst>
          </p:cNvPr>
          <p:cNvSpPr txBox="1"/>
          <p:nvPr/>
        </p:nvSpPr>
        <p:spPr>
          <a:xfrm>
            <a:off x="8309991" y="4694680"/>
            <a:ext cx="3024187" cy="553998"/>
          </a:xfrm>
          <a:prstGeom prst="rect">
            <a:avLst/>
          </a:prstGeom>
          <a:noFill/>
        </p:spPr>
        <p:txBody>
          <a:bodyPr wrap="square" lIns="0" tIns="0" rIns="0" bIns="0">
            <a:spAutoFit/>
          </a:bodyPr>
          <a:lstStyle/>
          <a:p>
            <a:pPr algn="ctr"/>
            <a:r>
              <a:rPr lang="en-US" b="1" dirty="0">
                <a:solidFill>
                  <a:srgbClr val="68767E"/>
                </a:solidFill>
              </a:rPr>
              <a:t>Lorena Sarate- HMS Program Manager</a:t>
            </a:r>
          </a:p>
        </p:txBody>
      </p:sp>
      <p:sp>
        <p:nvSpPr>
          <p:cNvPr id="38" name="Rectangle: Rounded Corners 37">
            <a:hlinkClick r:id="rId11"/>
            <a:extLst>
              <a:ext uri="{FF2B5EF4-FFF2-40B4-BE49-F238E27FC236}">
                <a16:creationId xmlns:a16="http://schemas.microsoft.com/office/drawing/2014/main" id="{98CAE417-8366-4753-8949-8A612692B01A}"/>
              </a:ext>
            </a:extLst>
          </p:cNvPr>
          <p:cNvSpPr/>
          <p:nvPr/>
        </p:nvSpPr>
        <p:spPr>
          <a:xfrm>
            <a:off x="8519833" y="5469880"/>
            <a:ext cx="2903444" cy="481528"/>
          </a:xfrm>
          <a:prstGeom prst="roundRect">
            <a:avLst>
              <a:gd name="adj" fmla="val 50000"/>
            </a:avLst>
          </a:prstGeom>
          <a:solidFill>
            <a:srgbClr val="FF6633"/>
          </a:solidFill>
        </p:spPr>
        <p:txBody>
          <a:bodyPr lIns="0" tIns="0" rIns="0" bIns="0" rtlCol="0" anchor="ctr">
            <a:noAutofit/>
          </a:bodyPr>
          <a:lstStyle/>
          <a:p>
            <a:pPr algn="ctr"/>
            <a:r>
              <a:rPr lang="en-US" sz="1400" dirty="0">
                <a:solidFill>
                  <a:schemeClr val="bg1"/>
                </a:solidFill>
              </a:rPr>
              <a:t>Lorena.Sarate@hms.com</a:t>
            </a:r>
          </a:p>
        </p:txBody>
      </p:sp>
      <p:grpSp>
        <p:nvGrpSpPr>
          <p:cNvPr id="26" name="Group 11">
            <a:extLst>
              <a:ext uri="{FF2B5EF4-FFF2-40B4-BE49-F238E27FC236}">
                <a16:creationId xmlns:a16="http://schemas.microsoft.com/office/drawing/2014/main" id="{27F192A5-CA79-0C41-82B9-004CE0F305B4}"/>
              </a:ext>
            </a:extLst>
          </p:cNvPr>
          <p:cNvGrpSpPr>
            <a:grpSpLocks/>
          </p:cNvGrpSpPr>
          <p:nvPr/>
        </p:nvGrpSpPr>
        <p:grpSpPr bwMode="auto">
          <a:xfrm>
            <a:off x="9085678" y="1439591"/>
            <a:ext cx="715962" cy="220663"/>
            <a:chOff x="556099" y="5706475"/>
            <a:chExt cx="716520" cy="220360"/>
          </a:xfrm>
        </p:grpSpPr>
        <p:pic>
          <p:nvPicPr>
            <p:cNvPr id="30" name="Picture 12">
              <a:extLst>
                <a:ext uri="{FF2B5EF4-FFF2-40B4-BE49-F238E27FC236}">
                  <a16:creationId xmlns:a16="http://schemas.microsoft.com/office/drawing/2014/main" id="{0084D670-B494-AC4E-A172-F0A1A32786E5}"/>
                </a:ext>
              </a:extLst>
            </p:cNvPr>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56099" y="570647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3">
              <a:extLst>
                <a:ext uri="{FF2B5EF4-FFF2-40B4-BE49-F238E27FC236}">
                  <a16:creationId xmlns:a16="http://schemas.microsoft.com/office/drawing/2014/main" id="{CC9DC9D2-604D-F440-950F-C177D419B294}"/>
                </a:ext>
              </a:extLst>
            </p:cNvPr>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055619" y="570983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4">
              <a:extLst>
                <a:ext uri="{FF2B5EF4-FFF2-40B4-BE49-F238E27FC236}">
                  <a16:creationId xmlns:a16="http://schemas.microsoft.com/office/drawing/2014/main" id="{6DE08FDB-D3DA-DC41-B92A-20BD2D53E6B9}"/>
                </a:ext>
              </a:extLst>
            </p:cNvPr>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805859" y="570983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TextBox 23">
            <a:extLst>
              <a:ext uri="{FF2B5EF4-FFF2-40B4-BE49-F238E27FC236}">
                <a16:creationId xmlns:a16="http://schemas.microsoft.com/office/drawing/2014/main" id="{C1CD40F2-023E-4746-97FE-248FDBBF6B73}"/>
              </a:ext>
            </a:extLst>
          </p:cNvPr>
          <p:cNvSpPr txBox="1"/>
          <p:nvPr/>
        </p:nvSpPr>
        <p:spPr>
          <a:xfrm>
            <a:off x="4727721" y="2749276"/>
            <a:ext cx="3024187" cy="1107996"/>
          </a:xfrm>
          <a:prstGeom prst="rect">
            <a:avLst/>
          </a:prstGeom>
          <a:noFill/>
        </p:spPr>
        <p:txBody>
          <a:bodyPr wrap="square" lIns="0" tIns="0" rIns="0" bIns="0">
            <a:spAutoFit/>
          </a:bodyPr>
          <a:lstStyle/>
          <a:p>
            <a:pPr algn="ctr"/>
            <a:r>
              <a:rPr lang="en-US" b="1" dirty="0">
                <a:solidFill>
                  <a:srgbClr val="68767E"/>
                </a:solidFill>
              </a:rPr>
              <a:t>Alyssa Gilger- Recovery Audit Contract Section Manager </a:t>
            </a:r>
          </a:p>
          <a:p>
            <a:pPr algn="ctr"/>
            <a:endParaRPr lang="en-US" b="1" dirty="0">
              <a:solidFill>
                <a:srgbClr val="68767E"/>
              </a:solidFill>
            </a:endParaRPr>
          </a:p>
        </p:txBody>
      </p:sp>
      <p:sp>
        <p:nvSpPr>
          <p:cNvPr id="28" name="Rectangle: Rounded Corners 27">
            <a:hlinkClick r:id="rId10"/>
            <a:extLst>
              <a:ext uri="{FF2B5EF4-FFF2-40B4-BE49-F238E27FC236}">
                <a16:creationId xmlns:a16="http://schemas.microsoft.com/office/drawing/2014/main" id="{4FBC1EB1-7380-400B-9958-B143143A94AA}"/>
              </a:ext>
            </a:extLst>
          </p:cNvPr>
          <p:cNvSpPr/>
          <p:nvPr/>
        </p:nvSpPr>
        <p:spPr>
          <a:xfrm>
            <a:off x="4788092" y="3648923"/>
            <a:ext cx="2903444" cy="481528"/>
          </a:xfrm>
          <a:prstGeom prst="roundRect">
            <a:avLst>
              <a:gd name="adj" fmla="val 50000"/>
            </a:avLst>
          </a:prstGeom>
          <a:solidFill>
            <a:srgbClr val="FF6633"/>
          </a:solidFill>
        </p:spPr>
        <p:txBody>
          <a:bodyPr lIns="0" tIns="0" rIns="0" bIns="0" rtlCol="0" anchor="ctr">
            <a:noAutofit/>
          </a:bodyPr>
          <a:lstStyle/>
          <a:p>
            <a:pPr algn="ctr"/>
            <a:r>
              <a:rPr lang="en-US" sz="1400" dirty="0">
                <a:solidFill>
                  <a:schemeClr val="bg1"/>
                </a:solidFill>
              </a:rPr>
              <a:t>Alyssa.Gilger@state.co.us</a:t>
            </a:r>
            <a:endParaRPr lang="id-ID" sz="1400" dirty="0">
              <a:solidFill>
                <a:schemeClr val="bg1"/>
              </a:solidFill>
            </a:endParaRPr>
          </a:p>
        </p:txBody>
      </p:sp>
      <p:sp>
        <p:nvSpPr>
          <p:cNvPr id="32" name="TextBox 31">
            <a:extLst>
              <a:ext uri="{FF2B5EF4-FFF2-40B4-BE49-F238E27FC236}">
                <a16:creationId xmlns:a16="http://schemas.microsoft.com/office/drawing/2014/main" id="{93787E64-88B3-492E-91C4-66257DA0C2E7}"/>
              </a:ext>
            </a:extLst>
          </p:cNvPr>
          <p:cNvSpPr txBox="1"/>
          <p:nvPr/>
        </p:nvSpPr>
        <p:spPr>
          <a:xfrm>
            <a:off x="8333225" y="2847414"/>
            <a:ext cx="3024187" cy="553998"/>
          </a:xfrm>
          <a:prstGeom prst="rect">
            <a:avLst/>
          </a:prstGeom>
          <a:noFill/>
        </p:spPr>
        <p:txBody>
          <a:bodyPr wrap="square" lIns="0" tIns="0" rIns="0" bIns="0">
            <a:spAutoFit/>
          </a:bodyPr>
          <a:lstStyle/>
          <a:p>
            <a:pPr algn="ctr"/>
            <a:r>
              <a:rPr lang="en-US" b="1" dirty="0">
                <a:solidFill>
                  <a:srgbClr val="68767E"/>
                </a:solidFill>
              </a:rPr>
              <a:t>Tara Wingo- HMS Program Director</a:t>
            </a:r>
          </a:p>
        </p:txBody>
      </p:sp>
      <p:sp>
        <p:nvSpPr>
          <p:cNvPr id="39" name="Rectangle: Rounded Corners 38">
            <a:hlinkClick r:id="rId11"/>
            <a:extLst>
              <a:ext uri="{FF2B5EF4-FFF2-40B4-BE49-F238E27FC236}">
                <a16:creationId xmlns:a16="http://schemas.microsoft.com/office/drawing/2014/main" id="{BEA87EB4-0A6D-4BC9-8B2D-D5C8403E679F}"/>
              </a:ext>
            </a:extLst>
          </p:cNvPr>
          <p:cNvSpPr/>
          <p:nvPr/>
        </p:nvSpPr>
        <p:spPr>
          <a:xfrm>
            <a:off x="8518644" y="3648923"/>
            <a:ext cx="2903444" cy="481528"/>
          </a:xfrm>
          <a:prstGeom prst="roundRect">
            <a:avLst>
              <a:gd name="adj" fmla="val 50000"/>
            </a:avLst>
          </a:prstGeom>
          <a:solidFill>
            <a:srgbClr val="FF6633"/>
          </a:solidFill>
        </p:spPr>
        <p:txBody>
          <a:bodyPr lIns="0" tIns="0" rIns="0" bIns="0" rtlCol="0" anchor="ctr">
            <a:noAutofit/>
          </a:bodyPr>
          <a:lstStyle/>
          <a:p>
            <a:pPr algn="ctr"/>
            <a:r>
              <a:rPr lang="en-US" sz="1400" dirty="0">
                <a:solidFill>
                  <a:schemeClr val="bg1"/>
                </a:solidFill>
              </a:rPr>
              <a:t>Tara.Wingo@hms.com</a:t>
            </a:r>
          </a:p>
        </p:txBody>
      </p:sp>
    </p:spTree>
    <p:extLst>
      <p:ext uri="{BB962C8B-B14F-4D97-AF65-F5344CB8AC3E}">
        <p14:creationId xmlns:p14="http://schemas.microsoft.com/office/powerpoint/2010/main" val="1039179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C2ECD1D-1DF0-3542-9BB3-EFBC31E8AEB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38200" y="0"/>
            <a:ext cx="4660557" cy="2348315"/>
          </a:xfrm>
          <a:prstGeom prst="rect">
            <a:avLst/>
          </a:prstGeom>
        </p:spPr>
      </p:pic>
      <p:sp>
        <p:nvSpPr>
          <p:cNvPr id="14" name="Rectangle 13">
            <a:extLst>
              <a:ext uri="{FF2B5EF4-FFF2-40B4-BE49-F238E27FC236}">
                <a16:creationId xmlns:a16="http://schemas.microsoft.com/office/drawing/2014/main" id="{3C7E0DF7-4D00-F149-8B12-F5B94EBDBEAA}"/>
              </a:ext>
            </a:extLst>
          </p:cNvPr>
          <p:cNvSpPr/>
          <p:nvPr/>
        </p:nvSpPr>
        <p:spPr>
          <a:xfrm>
            <a:off x="838200" y="1317761"/>
            <a:ext cx="4660557" cy="4694420"/>
          </a:xfrm>
          <a:prstGeom prst="rect">
            <a:avLst/>
          </a:prstGeom>
          <a:gradFill flip="none" rotWithShape="1">
            <a:gsLst>
              <a:gs pos="80000">
                <a:schemeClr val="accent4"/>
              </a:gs>
              <a:gs pos="100000">
                <a:schemeClr val="accent4">
                  <a:alpha val="0"/>
                </a:schemeClr>
              </a:gs>
            </a:gsLst>
            <a:lin ang="16200000" scaled="1"/>
            <a:tileRect/>
          </a:gradFill>
        </p:spPr>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44" name="Title 1">
            <a:extLst>
              <a:ext uri="{FF2B5EF4-FFF2-40B4-BE49-F238E27FC236}">
                <a16:creationId xmlns:a16="http://schemas.microsoft.com/office/drawing/2014/main" id="{6B6D2DEA-5D78-9647-AA69-B0F7FE5FC0DB}"/>
              </a:ext>
            </a:extLst>
          </p:cNvPr>
          <p:cNvSpPr txBox="1">
            <a:spLocks/>
          </p:cNvSpPr>
          <p:nvPr/>
        </p:nvSpPr>
        <p:spPr>
          <a:xfrm>
            <a:off x="1386042" y="2007256"/>
            <a:ext cx="3509808" cy="1566614"/>
          </a:xfrm>
          <a:prstGeom prst="rect">
            <a:avLst/>
          </a:prstGeom>
        </p:spPr>
        <p:txBody>
          <a:bodyPr vert="horz" lIns="91440" tIns="45720" rIns="91440" bIns="45720" rtlCol="0" anchor="ctr">
            <a:noAutofit/>
          </a:bodyPr>
          <a:lstStyle>
            <a:lvl1pPr algn="l" rtl="0" eaLnBrk="1" fontAlgn="base" hangingPunct="1">
              <a:lnSpc>
                <a:spcPct val="90000"/>
              </a:lnSpc>
              <a:spcBef>
                <a:spcPct val="0"/>
              </a:spcBef>
              <a:spcAft>
                <a:spcPct val="0"/>
              </a:spcAft>
              <a:defRPr lang="en-US" sz="3600" b="1" kern="1200" spc="-150" dirty="0">
                <a:solidFill>
                  <a:srgbClr val="FA5616"/>
                </a:solidFill>
                <a:latin typeface="Arial" charset="0"/>
                <a:ea typeface="Arial" charset="0"/>
                <a:cs typeface="Arial" charset="0"/>
              </a:defRPr>
            </a:lvl1pPr>
            <a:lvl2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2pPr>
            <a:lvl3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3pPr>
            <a:lvl4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4pPr>
            <a:lvl5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5pPr>
            <a:lvl6pPr marL="4572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6pPr>
            <a:lvl7pPr marL="9144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7pPr>
            <a:lvl8pPr marL="13716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8pPr>
            <a:lvl9pPr marL="18288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4400" b="1" i="0" u="none" strike="noStrike" kern="1200" cap="none" spc="-150" normalizeH="0" baseline="0" noProof="0" dirty="0">
                <a:ln>
                  <a:noFill/>
                </a:ln>
                <a:solidFill>
                  <a:srgbClr val="FFFFFF"/>
                </a:solidFill>
                <a:effectLst/>
                <a:uLnTx/>
                <a:uFillTx/>
                <a:latin typeface="Arial" charset="0"/>
                <a:cs typeface="Arial" charset="0"/>
              </a:rPr>
              <a:t>Background on the Recovery Audit Contractor</a:t>
            </a:r>
          </a:p>
        </p:txBody>
      </p:sp>
      <p:sp>
        <p:nvSpPr>
          <p:cNvPr id="45" name="Rectangle 44">
            <a:extLst>
              <a:ext uri="{FF2B5EF4-FFF2-40B4-BE49-F238E27FC236}">
                <a16:creationId xmlns:a16="http://schemas.microsoft.com/office/drawing/2014/main" id="{BFD994F1-4F41-7A43-9176-882522F9C157}"/>
              </a:ext>
            </a:extLst>
          </p:cNvPr>
          <p:cNvSpPr/>
          <p:nvPr/>
        </p:nvSpPr>
        <p:spPr>
          <a:xfrm>
            <a:off x="1386043" y="3827263"/>
            <a:ext cx="3663477" cy="369332"/>
          </a:xfrm>
          <a:prstGeom prst="rect">
            <a:avLst/>
          </a:prstGeom>
        </p:spPr>
        <p:txBody>
          <a:bodyPr wrap="square">
            <a:spAutoFit/>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 </a:t>
            </a:r>
          </a:p>
        </p:txBody>
      </p:sp>
      <p:sp>
        <p:nvSpPr>
          <p:cNvPr id="46" name="Rectangle 45">
            <a:extLst>
              <a:ext uri="{FF2B5EF4-FFF2-40B4-BE49-F238E27FC236}">
                <a16:creationId xmlns:a16="http://schemas.microsoft.com/office/drawing/2014/main" id="{1789984B-91BD-E04E-9BC5-111143B3491D}"/>
              </a:ext>
            </a:extLst>
          </p:cNvPr>
          <p:cNvSpPr/>
          <p:nvPr/>
        </p:nvSpPr>
        <p:spPr>
          <a:xfrm>
            <a:off x="1524001" y="6012180"/>
            <a:ext cx="426720" cy="83820"/>
          </a:xfrm>
          <a:prstGeom prst="rect">
            <a:avLst/>
          </a:prstGeom>
          <a:solidFill>
            <a:schemeClr val="accent1"/>
          </a:solidFill>
        </p:spPr>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cxnSp>
        <p:nvCxnSpPr>
          <p:cNvPr id="47" name="Straight Connector 46">
            <a:extLst>
              <a:ext uri="{FF2B5EF4-FFF2-40B4-BE49-F238E27FC236}">
                <a16:creationId xmlns:a16="http://schemas.microsoft.com/office/drawing/2014/main" id="{AEBAF145-1A57-5D40-992B-7AB1012516E0}"/>
              </a:ext>
            </a:extLst>
          </p:cNvPr>
          <p:cNvCxnSpPr/>
          <p:nvPr/>
        </p:nvCxnSpPr>
        <p:spPr>
          <a:xfrm>
            <a:off x="1466851" y="3648382"/>
            <a:ext cx="342899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9D5BCC4A-E2FD-7642-9E4C-A29B6DDB3662}"/>
              </a:ext>
            </a:extLst>
          </p:cNvPr>
          <p:cNvSpPr/>
          <p:nvPr/>
        </p:nvSpPr>
        <p:spPr>
          <a:xfrm>
            <a:off x="5678171" y="268452"/>
            <a:ext cx="6418753" cy="5539978"/>
          </a:xfrm>
          <a:prstGeom prst="rect">
            <a:avLst/>
          </a:prstGeom>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Wingdings" panose="05000000000000000000" pitchFamily="2" charset="2"/>
                <a:ea typeface="+mn-ea"/>
                <a:cs typeface="+mn-cs"/>
              </a:rPr>
              <a:t></a:t>
            </a:r>
            <a:r>
              <a:rPr kumimoji="0" lang="en-US" sz="1800" b="1" i="0" u="none" strike="noStrike" kern="1200" cap="none" spc="0" normalizeH="0" baseline="0" noProof="0" dirty="0">
                <a:ln>
                  <a:noFill/>
                </a:ln>
                <a:solidFill>
                  <a:srgbClr val="7F8D96"/>
                </a:solidFill>
                <a:effectLst/>
                <a:uLnTx/>
                <a:uFillTx/>
                <a:latin typeface="Arial Bold" panose="020B0704020202020204" pitchFamily="34" charset="0"/>
                <a:ea typeface="+mn-ea"/>
                <a:cs typeface="+mn-cs"/>
              </a:rPr>
              <a:t>Medicare Modernization Act of 2003 created 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F8D96"/>
                </a:solidFill>
                <a:effectLst/>
                <a:uLnTx/>
                <a:uFillTx/>
                <a:latin typeface="Arial Bold" panose="020B0704020202020204" pitchFamily="34" charset="0"/>
                <a:ea typeface="+mn-ea"/>
                <a:cs typeface="+mn-cs"/>
              </a:rPr>
              <a:t>demonstration project to identify Medicare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F8D96"/>
                </a:solidFill>
                <a:effectLst/>
                <a:uLnTx/>
                <a:uFillTx/>
                <a:latin typeface="Arial Bold" panose="020B0704020202020204" pitchFamily="34" charset="0"/>
                <a:ea typeface="+mn-ea"/>
                <a:cs typeface="+mn-cs"/>
              </a:rPr>
              <a:t>Overpayments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F8D96"/>
                </a:solidFill>
                <a:effectLst/>
                <a:uLnTx/>
                <a:uFillTx/>
                <a:latin typeface="Arial Bold" panose="020B0704020202020204" pitchFamily="34" charset="0"/>
                <a:ea typeface="+mn-ea"/>
                <a:cs typeface="+mn-cs"/>
              </a:rPr>
              <a:t>	</a:t>
            </a:r>
            <a:r>
              <a:rPr kumimoji="0" lang="en-US" sz="1800" b="0" i="0" u="none" strike="noStrike" kern="1200" cap="none" spc="0" normalizeH="0" baseline="0" noProof="0" dirty="0">
                <a:ln>
                  <a:noFill/>
                </a:ln>
                <a:solidFill>
                  <a:srgbClr val="FF6633"/>
                </a:solidFill>
                <a:effectLst/>
                <a:uLnTx/>
                <a:uFillTx/>
                <a:latin typeface="Arial" panose="020B0604020202020204" pitchFamily="34" charset="0"/>
                <a:ea typeface="+mn-ea"/>
                <a:cs typeface="+mn-cs"/>
              </a:rPr>
              <a:t>• </a:t>
            </a:r>
            <a:r>
              <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rPr>
              <a:t>Operational from 2005 through 2007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Arial" panose="020B0604020202020204" pitchFamily="34" charset="0"/>
                <a:ea typeface="+mn-ea"/>
                <a:cs typeface="+mn-cs"/>
              </a:rPr>
              <a:t>	• </a:t>
            </a:r>
            <a:r>
              <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rPr>
              <a:t>Made permanent in 2008</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Wingdings" panose="05000000000000000000" pitchFamily="2" charset="2"/>
                <a:ea typeface="+mn-ea"/>
                <a:cs typeface="+mn-cs"/>
              </a:rPr>
              <a:t></a:t>
            </a:r>
            <a:r>
              <a:rPr kumimoji="0" lang="en-US" sz="1800" b="1" i="0" u="none" strike="noStrike" kern="1200" cap="none" spc="0" normalizeH="0" baseline="0" noProof="0" dirty="0">
                <a:ln>
                  <a:noFill/>
                </a:ln>
                <a:solidFill>
                  <a:srgbClr val="7F8D96"/>
                </a:solidFill>
                <a:effectLst/>
                <a:uLnTx/>
                <a:uFillTx/>
                <a:latin typeface="Arial Bold" panose="020B0704020202020204" pitchFamily="34" charset="0"/>
                <a:ea typeface="+mn-ea"/>
                <a:cs typeface="+mn-cs"/>
              </a:rPr>
              <a:t>Section 6411(a) of the Affordable Care Act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F8D96"/>
                </a:solidFill>
                <a:effectLst/>
                <a:uLnTx/>
                <a:uFillTx/>
                <a:latin typeface="Arial Bold" panose="020B0704020202020204" pitchFamily="34" charset="0"/>
                <a:ea typeface="+mn-ea"/>
                <a:cs typeface="+mn-cs"/>
              </a:rPr>
              <a:t>expanded RAC to Medicaid.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Arial" panose="020B0604020202020204" pitchFamily="34" charset="0"/>
                <a:ea typeface="+mn-ea"/>
                <a:cs typeface="+mn-cs"/>
              </a:rPr>
              <a:t>	• </a:t>
            </a:r>
            <a:r>
              <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rPr>
              <a:t>Identification of improper payments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Arial" panose="020B0604020202020204" pitchFamily="34" charset="0"/>
                <a:ea typeface="+mn-ea"/>
                <a:cs typeface="+mn-cs"/>
              </a:rPr>
              <a:t>	• </a:t>
            </a:r>
            <a:r>
              <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rPr>
              <a:t>Coordination of audit efforts with state audit efforts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Arial" panose="020B0604020202020204" pitchFamily="34" charset="0"/>
                <a:ea typeface="+mn-ea"/>
                <a:cs typeface="+mn-cs"/>
              </a:rPr>
              <a:t>	• </a:t>
            </a:r>
            <a:r>
              <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rPr>
              <a:t>Education to providers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Wingdings" panose="05000000000000000000" pitchFamily="2" charset="2"/>
                <a:ea typeface="+mn-ea"/>
                <a:cs typeface="+mn-cs"/>
              </a:rPr>
              <a:t></a:t>
            </a:r>
            <a:r>
              <a:rPr kumimoji="0" lang="en-US" sz="1800" b="1" i="0" u="none" strike="noStrike" kern="1200" cap="none" spc="0" normalizeH="0" baseline="0" noProof="0" dirty="0">
                <a:ln>
                  <a:noFill/>
                </a:ln>
                <a:solidFill>
                  <a:srgbClr val="7F8D96"/>
                </a:solidFill>
                <a:effectLst/>
                <a:uLnTx/>
                <a:uFillTx/>
                <a:latin typeface="Arial Bold" panose="020B0704020202020204" pitchFamily="34" charset="0"/>
                <a:ea typeface="+mn-ea"/>
                <a:cs typeface="+mn-cs"/>
              </a:rPr>
              <a:t>Colorado Revised Statutes (CRS)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Arial" panose="020B0604020202020204" pitchFamily="34" charset="0"/>
                <a:ea typeface="+mn-ea"/>
                <a:cs typeface="+mn-cs"/>
              </a:rPr>
              <a:t>	• </a:t>
            </a:r>
            <a:r>
              <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rPr>
              <a:t>CRS Section 25.5-4-301</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Wingdings" panose="05000000000000000000" pitchFamily="2" charset="2"/>
                <a:ea typeface="+mn-ea"/>
                <a:cs typeface="+mn-cs"/>
              </a:rPr>
              <a:t></a:t>
            </a:r>
            <a:r>
              <a:rPr kumimoji="0" lang="en-US" sz="1800" b="1" i="0" u="none" strike="noStrike" kern="1200" cap="none" spc="0" normalizeH="0" baseline="0" noProof="0" dirty="0">
                <a:ln>
                  <a:noFill/>
                </a:ln>
                <a:solidFill>
                  <a:srgbClr val="7F8D96"/>
                </a:solidFill>
                <a:effectLst/>
                <a:uLnTx/>
                <a:uFillTx/>
                <a:latin typeface="Arial Bold" panose="020B0704020202020204" pitchFamily="34" charset="0"/>
                <a:ea typeface="+mn-ea"/>
                <a:cs typeface="+mn-cs"/>
              </a:rPr>
              <a:t>Code of Colorado Regulations (CCR)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Arial" panose="020B0604020202020204" pitchFamily="34" charset="0"/>
                <a:ea typeface="+mn-ea"/>
                <a:cs typeface="+mn-cs"/>
              </a:rPr>
              <a:t>	• </a:t>
            </a:r>
            <a:r>
              <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rPr>
              <a:t>10 CCR 2505-10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Arial" panose="020B0604020202020204" pitchFamily="34" charset="0"/>
                <a:ea typeface="+mn-ea"/>
                <a:cs typeface="+mn-cs"/>
              </a:rPr>
              <a:t>	• </a:t>
            </a:r>
            <a:r>
              <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rPr>
              <a:t>Section 8.015.8B</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Arial" panose="020B0604020202020204" pitchFamily="34" charset="0"/>
                <a:ea typeface="+mn-ea"/>
                <a:cs typeface="+mn-cs"/>
              </a:rPr>
              <a:t>	• </a:t>
            </a:r>
            <a:r>
              <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rPr>
              <a:t>Section 8.076.2-3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Arial" panose="020B0604020202020204" pitchFamily="34" charset="0"/>
                <a:ea typeface="+mn-ea"/>
                <a:cs typeface="+mn-cs"/>
              </a:rPr>
              <a:t>	• </a:t>
            </a:r>
            <a:r>
              <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rPr>
              <a:t>Section 8.130.2A</a:t>
            </a:r>
            <a:endParaRPr kumimoji="0" lang="en-US" sz="2000" b="0" i="0" u="none" strike="noStrike" kern="1200" cap="none" spc="0" normalizeH="0" baseline="0" noProof="0" dirty="0">
              <a:ln>
                <a:noFill/>
              </a:ln>
              <a:solidFill>
                <a:srgbClr val="68767E"/>
              </a:solidFill>
              <a:effectLst/>
              <a:uLnTx/>
              <a:uFillTx/>
              <a:latin typeface="Arial" charset="0"/>
              <a:ea typeface="+mn-ea"/>
              <a:cs typeface="+mn-cs"/>
            </a:endParaRPr>
          </a:p>
        </p:txBody>
      </p:sp>
      <p:sp>
        <p:nvSpPr>
          <p:cNvPr id="19" name="Slide Number Placeholder 4">
            <a:extLst>
              <a:ext uri="{FF2B5EF4-FFF2-40B4-BE49-F238E27FC236}">
                <a16:creationId xmlns:a16="http://schemas.microsoft.com/office/drawing/2014/main" id="{6D08F3ED-9873-664F-9735-0F7F3350E8BE}"/>
              </a:ext>
            </a:extLst>
          </p:cNvPr>
          <p:cNvSpPr>
            <a:spLocks noGrp="1"/>
          </p:cNvSpPr>
          <p:nvPr>
            <p:ph type="sldNum" sz="quarter" idx="10"/>
          </p:nvPr>
        </p:nvSpPr>
        <p:spPr>
          <a:xfrm>
            <a:off x="8610600" y="6356350"/>
            <a:ext cx="2743200" cy="365125"/>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31A8FAD-9F42-924A-88D5-2D6518C77771}" type="slidenum">
              <a:rPr kumimoji="0" lang="en-US" altLang="en-US" sz="700" b="0" i="0" u="none" strike="noStrike" kern="1200" cap="none" spc="0" normalizeH="0" baseline="0" noProof="0">
                <a:ln>
                  <a:noFill/>
                </a:ln>
                <a:solidFill>
                  <a:srgbClr val="68767E"/>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700" b="0" i="0" u="none" strike="noStrike" kern="1200" cap="none" spc="0" normalizeH="0" baseline="0" noProof="0" dirty="0">
              <a:ln>
                <a:noFill/>
              </a:ln>
              <a:solidFill>
                <a:srgbClr val="68767E"/>
              </a:solidFill>
              <a:effectLst/>
              <a:uLnTx/>
              <a:uFillTx/>
              <a:latin typeface="Arial" charset="0"/>
              <a:cs typeface="Arial" charset="0"/>
            </a:endParaRPr>
          </a:p>
        </p:txBody>
      </p:sp>
      <p:sp>
        <p:nvSpPr>
          <p:cNvPr id="20" name="Footer Placeholder 5">
            <a:extLst>
              <a:ext uri="{FF2B5EF4-FFF2-40B4-BE49-F238E27FC236}">
                <a16:creationId xmlns:a16="http://schemas.microsoft.com/office/drawing/2014/main" id="{E91EE61A-D388-EB45-8CF2-C4947151B51D}"/>
              </a:ext>
            </a:extLst>
          </p:cNvPr>
          <p:cNvSpPr>
            <a:spLocks noGrp="1"/>
          </p:cNvSpPr>
          <p:nvPr>
            <p:ph type="ftr" sz="quarter" idx="11"/>
          </p:nvPr>
        </p:nvSpPr>
        <p:spPr>
          <a:xfrm>
            <a:off x="838200" y="6356350"/>
            <a:ext cx="4114800" cy="36512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8767E"/>
                </a:solidFill>
                <a:effectLst/>
                <a:uLnTx/>
                <a:uFillTx/>
                <a:latin typeface="Arial" panose="020B0604020202020204"/>
                <a:ea typeface="+mn-ea"/>
                <a:cs typeface="+mn-cs"/>
              </a:rPr>
              <a:t>HMS a Gainwell Company </a:t>
            </a:r>
            <a:r>
              <a:rPr lang="en-US" dirty="0">
                <a:solidFill>
                  <a:srgbClr val="68767E"/>
                </a:solidFill>
                <a:latin typeface="Arial" panose="020B0604020202020204"/>
              </a:rPr>
              <a:t>C</a:t>
            </a:r>
            <a:r>
              <a:rPr kumimoji="0" lang="en-US" sz="800" b="0" i="0" u="none" strike="noStrike" kern="1200" cap="none" spc="0" normalizeH="0" baseline="0" noProof="0" dirty="0" err="1">
                <a:ln>
                  <a:noFill/>
                </a:ln>
                <a:solidFill>
                  <a:srgbClr val="68767E"/>
                </a:solidFill>
                <a:effectLst/>
                <a:uLnTx/>
                <a:uFillTx/>
                <a:latin typeface="Arial" panose="020B0604020202020204"/>
                <a:ea typeface="+mn-ea"/>
                <a:cs typeface="+mn-cs"/>
              </a:rPr>
              <a:t>onfidential</a:t>
            </a:r>
            <a:r>
              <a:rPr kumimoji="0" lang="en-US" sz="800" b="0" i="0" u="none" strike="noStrike" kern="1200" cap="none" spc="0" normalizeH="0" baseline="0" noProof="0" dirty="0">
                <a:ln>
                  <a:noFill/>
                </a:ln>
                <a:solidFill>
                  <a:srgbClr val="68767E"/>
                </a:solidFill>
                <a:effectLst/>
                <a:uLnTx/>
                <a:uFillTx/>
                <a:latin typeface="Arial" panose="020B0604020202020204"/>
                <a:ea typeface="+mn-ea"/>
                <a:cs typeface="+mn-cs"/>
              </a:rPr>
              <a:t>. Do not </a:t>
            </a:r>
            <a:r>
              <a:rPr kumimoji="0" lang="id-ID" sz="800" b="0" i="0" u="none" strike="noStrike" kern="1200" cap="none" spc="0" normalizeH="0" baseline="0" noProof="0" dirty="0">
                <a:ln>
                  <a:noFill/>
                </a:ln>
                <a:solidFill>
                  <a:srgbClr val="68767E"/>
                </a:solidFill>
                <a:effectLst/>
                <a:uLnTx/>
                <a:uFillTx/>
                <a:latin typeface="Arial" panose="020B0604020202020204"/>
                <a:ea typeface="+mn-ea"/>
                <a:cs typeface="+mn-cs"/>
              </a:rPr>
              <a:t>d</a:t>
            </a:r>
            <a:r>
              <a:rPr kumimoji="0" lang="en-US" sz="800" b="0" i="0" u="none" strike="noStrike" kern="1200" cap="none" spc="0" normalizeH="0" baseline="0" noProof="0" dirty="0">
                <a:ln>
                  <a:noFill/>
                </a:ln>
                <a:solidFill>
                  <a:srgbClr val="68767E"/>
                </a:solidFill>
                <a:effectLst/>
                <a:uLnTx/>
                <a:uFillTx/>
                <a:latin typeface="Arial" panose="020B0604020202020204"/>
                <a:ea typeface="+mn-ea"/>
                <a:cs typeface="+mn-cs"/>
              </a:rPr>
              <a:t>istribute.</a:t>
            </a:r>
          </a:p>
        </p:txBody>
      </p:sp>
      <p:cxnSp>
        <p:nvCxnSpPr>
          <p:cNvPr id="21" name="Straight Connector 20">
            <a:extLst>
              <a:ext uri="{FF2B5EF4-FFF2-40B4-BE49-F238E27FC236}">
                <a16:creationId xmlns:a16="http://schemas.microsoft.com/office/drawing/2014/main" id="{3DE4988E-4E0C-804E-A62A-5A3114CF6456}"/>
              </a:ext>
            </a:extLst>
          </p:cNvPr>
          <p:cNvCxnSpPr/>
          <p:nvPr/>
        </p:nvCxnSpPr>
        <p:spPr>
          <a:xfrm>
            <a:off x="911225" y="6360705"/>
            <a:ext cx="1036955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55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DCC0DF-8123-478B-84DC-0DC0BF9E4AC7}"/>
              </a:ext>
            </a:extLst>
          </p:cNvPr>
          <p:cNvSpPr>
            <a:spLocks noGrp="1"/>
          </p:cNvSpPr>
          <p:nvPr>
            <p:ph type="title"/>
          </p:nvPr>
        </p:nvSpPr>
        <p:spPr>
          <a:xfrm>
            <a:off x="831852" y="1282390"/>
            <a:ext cx="8037828" cy="3280089"/>
          </a:xfrm>
        </p:spPr>
        <p:txBody>
          <a:bodyPr/>
          <a:lstStyle/>
          <a:p>
            <a:r>
              <a:rPr lang="en-US" dirty="0"/>
              <a:t>Automated </a:t>
            </a:r>
            <a:br>
              <a:rPr lang="en-US" dirty="0"/>
            </a:br>
            <a:r>
              <a:rPr lang="en-US" dirty="0"/>
              <a:t>Review</a:t>
            </a:r>
          </a:p>
        </p:txBody>
      </p:sp>
      <p:sp>
        <p:nvSpPr>
          <p:cNvPr id="4" name="Slide Number Placeholder 3">
            <a:extLst>
              <a:ext uri="{FF2B5EF4-FFF2-40B4-BE49-F238E27FC236}">
                <a16:creationId xmlns:a16="http://schemas.microsoft.com/office/drawing/2014/main" id="{4CECB870-7AFB-4D8B-846A-1C64BF9428FD}"/>
              </a:ext>
            </a:extLst>
          </p:cNvPr>
          <p:cNvSpPr>
            <a:spLocks noGrp="1"/>
          </p:cNvSpPr>
          <p:nvPr>
            <p:ph type="sldNum" sz="quarter" idx="4294967295"/>
          </p:nvPr>
        </p:nvSpPr>
        <p:spPr>
          <a:xfrm>
            <a:off x="9448800" y="6356350"/>
            <a:ext cx="2743200" cy="365125"/>
          </a:xfrm>
        </p:spPr>
        <p:txBody>
          <a:bodyPr/>
          <a:lstStyle/>
          <a:p>
            <a:fld id="{E1D6E511-78F2-1D4C-8218-60E971E66380}" type="slidenum">
              <a:rPr lang="en-US" altLang="en-US" smtClean="0">
                <a:solidFill>
                  <a:schemeClr val="bg1"/>
                </a:solidFill>
              </a:rPr>
              <a:pPr/>
              <a:t>4</a:t>
            </a:fld>
            <a:endParaRPr lang="en-US" altLang="en-US" dirty="0">
              <a:solidFill>
                <a:schemeClr val="bg1"/>
              </a:solidFill>
            </a:endParaRPr>
          </a:p>
        </p:txBody>
      </p:sp>
      <p:sp>
        <p:nvSpPr>
          <p:cNvPr id="6" name="Footer Placeholder 3">
            <a:extLst>
              <a:ext uri="{FF2B5EF4-FFF2-40B4-BE49-F238E27FC236}">
                <a16:creationId xmlns:a16="http://schemas.microsoft.com/office/drawing/2014/main" id="{89CEA6BE-E28D-46CC-950E-3BE0D276A692}"/>
              </a:ext>
            </a:extLst>
          </p:cNvPr>
          <p:cNvSpPr txBox="1">
            <a:spLocks/>
          </p:cNvSpPr>
          <p:nvPr/>
        </p:nvSpPr>
        <p:spPr>
          <a:xfrm>
            <a:off x="838200" y="6492875"/>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sz="800" dirty="0">
                <a:solidFill>
                  <a:schemeClr val="bg1"/>
                </a:solidFill>
              </a:rPr>
              <a:t>HMS a Gainwell Company confidential. Do not Distribute.</a:t>
            </a:r>
          </a:p>
        </p:txBody>
      </p:sp>
    </p:spTree>
    <p:extLst>
      <p:ext uri="{BB962C8B-B14F-4D97-AF65-F5344CB8AC3E}">
        <p14:creationId xmlns:p14="http://schemas.microsoft.com/office/powerpoint/2010/main" val="1975874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A8CB6A9-1378-4559-8BC2-D307FDFF0EB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3" imgH="384" progId="TCLayout.ActiveDocument.1">
                  <p:embed/>
                </p:oleObj>
              </mc:Choice>
              <mc:Fallback>
                <p:oleObj name="think-cell Slide" r:id="rId5" imgW="383" imgH="384" progId="TCLayout.ActiveDocument.1">
                  <p:embed/>
                  <p:pic>
                    <p:nvPicPr>
                      <p:cNvPr id="9" name="Object 8" hidden="1">
                        <a:extLst>
                          <a:ext uri="{FF2B5EF4-FFF2-40B4-BE49-F238E27FC236}">
                            <a16:creationId xmlns:a16="http://schemas.microsoft.com/office/drawing/2014/main" id="{9A8CB6A9-1378-4559-8BC2-D307FDFF0EB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70E3AD6D-3415-4523-ABC4-0B8602832BAC}"/>
              </a:ext>
            </a:extLst>
          </p:cNvPr>
          <p:cNvSpPr/>
          <p:nvPr>
            <p:custDataLst>
              <p:tags r:id="rId2"/>
            </p:custDataLst>
          </p:nvPr>
        </p:nvSpPr>
        <p:spPr>
          <a:xfrm>
            <a:off x="0" y="0"/>
            <a:ext cx="158750" cy="158750"/>
          </a:xfrm>
          <a:prstGeom prst="rect">
            <a:avLst/>
          </a:prstGeom>
          <a:solidFill>
            <a:schemeClr val="accent4"/>
          </a:solidFill>
        </p:spPr>
        <p:txBody>
          <a:bodyPr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837832" y="106069"/>
            <a:ext cx="10162034" cy="1325563"/>
          </a:xfrm>
        </p:spPr>
        <p:txBody>
          <a:bodyPr wrap="square" numCol="1" anchorCtr="0" compatLnSpc="1">
            <a:prstTxWarp prst="textNoShape">
              <a:avLst/>
            </a:prstTxWarp>
            <a:normAutofit/>
          </a:bodyPr>
          <a:lstStyle/>
          <a:p>
            <a:pPr lvl="0" defTabSz="457200" fontAlgn="auto">
              <a:spcAft>
                <a:spcPts val="0"/>
              </a:spcAft>
              <a:defRPr/>
            </a:pPr>
            <a:r>
              <a:rPr lang="en-US" dirty="0">
                <a:latin typeface="Arial" panose="020B0604020202020204"/>
                <a:ea typeface="+mn-ea"/>
                <a:cs typeface="Arial"/>
              </a:rPr>
              <a:t>Automated Review</a:t>
            </a:r>
          </a:p>
        </p:txBody>
      </p:sp>
      <p:sp>
        <p:nvSpPr>
          <p:cNvPr id="31747"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26325C-BA08-BE49-AA5B-92E1B32A45BC}" type="slidenum">
              <a:rPr kumimoji="0" lang="en-US" altLang="en-US" sz="700" b="0" i="0" u="none" strike="noStrike" kern="1200" cap="none" spc="0" normalizeH="0" baseline="0" noProof="0">
                <a:ln>
                  <a:noFill/>
                </a:ln>
                <a:solidFill>
                  <a:srgbClr val="68767E"/>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700" b="0" i="0" u="none" strike="noStrike" kern="1200" cap="none" spc="0" normalizeH="0" baseline="0" noProof="0">
              <a:ln>
                <a:noFill/>
              </a:ln>
              <a:solidFill>
                <a:srgbClr val="68767E"/>
              </a:solidFill>
              <a:effectLst/>
              <a:uLnTx/>
              <a:uFillTx/>
              <a:latin typeface="Arial" charset="0"/>
              <a:cs typeface="Arial" charset="0"/>
            </a:endParaRPr>
          </a:p>
        </p:txBody>
      </p:sp>
      <p:sp>
        <p:nvSpPr>
          <p:cNvPr id="3174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p>
        </p:txBody>
      </p:sp>
      <p:pic>
        <p:nvPicPr>
          <p:cNvPr id="11" name="Picture 10" descr="A picture containing person, man, holding, table&#10;&#10;Description automatically generated">
            <a:extLst>
              <a:ext uri="{FF2B5EF4-FFF2-40B4-BE49-F238E27FC236}">
                <a16:creationId xmlns:a16="http://schemas.microsoft.com/office/drawing/2014/main" id="{46320D31-A177-430E-A4E6-6D8D809729F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4775" r="20437"/>
          <a:stretch/>
        </p:blipFill>
        <p:spPr>
          <a:xfrm>
            <a:off x="3176" y="1690688"/>
            <a:ext cx="3947424" cy="4062260"/>
          </a:xfrm>
          <a:prstGeom prst="rect">
            <a:avLst/>
          </a:prstGeom>
        </p:spPr>
      </p:pic>
      <p:sp>
        <p:nvSpPr>
          <p:cNvPr id="16" name="Rectangle 15">
            <a:extLst>
              <a:ext uri="{FF2B5EF4-FFF2-40B4-BE49-F238E27FC236}">
                <a16:creationId xmlns:a16="http://schemas.microsoft.com/office/drawing/2014/main" id="{BEAC857A-3C59-4304-A360-2135601A7F2F}"/>
              </a:ext>
            </a:extLst>
          </p:cNvPr>
          <p:cNvSpPr/>
          <p:nvPr/>
        </p:nvSpPr>
        <p:spPr>
          <a:xfrm>
            <a:off x="4644588" y="1195683"/>
            <a:ext cx="7193627" cy="4909036"/>
          </a:xfrm>
          <a:prstGeom prst="rect">
            <a:avLst/>
          </a:prstGeom>
        </p:spPr>
        <p:txBody>
          <a:bodyPr wrap="square" lIns="0" tIns="0" rIns="0" bIns="0" numCol="1">
            <a:spAutoFit/>
          </a:bodyPr>
          <a:lstStyle/>
          <a:p>
            <a:pPr marL="0" lvl="1">
              <a:spcAft>
                <a:spcPts val="300"/>
              </a:spcAft>
              <a:buClr>
                <a:srgbClr val="58BCD0"/>
              </a:buClr>
              <a:defRPr/>
            </a:pPr>
            <a:endParaRPr kumimoji="0" lang="en-US" sz="1600" kern="1200" cap="none" spc="0" normalizeH="0" noProof="0" dirty="0">
              <a:ln>
                <a:noFill/>
              </a:ln>
              <a:solidFill>
                <a:srgbClr val="67767F"/>
              </a:solidFill>
              <a:uLnTx/>
              <a:uFillTx/>
              <a:latin typeface="+mn-lt"/>
            </a:endParaRPr>
          </a:p>
          <a:p>
            <a:pPr marL="0" lvl="1">
              <a:spcAft>
                <a:spcPts val="300"/>
              </a:spcAft>
              <a:buClr>
                <a:srgbClr val="58BCD0"/>
              </a:buClr>
              <a:defRPr/>
            </a:pPr>
            <a:r>
              <a:rPr kumimoji="0" lang="en-US" sz="1600" kern="1200" cap="none" spc="0" normalizeH="0" noProof="0" dirty="0">
                <a:ln>
                  <a:noFill/>
                </a:ln>
                <a:solidFill>
                  <a:srgbClr val="67767F"/>
                </a:solidFill>
                <a:uLnTx/>
                <a:uFillTx/>
                <a:latin typeface="+mn-lt"/>
              </a:rPr>
              <a:t>Our Payment Analytics uses data analysis queries and algorithms to compare claims history against specific billing, coding, utilization and reimbursement rules that client systems or claim processors might miss. Payment Analytics leverages analytics and algorithmic variation to isolate claim overpayments for </a:t>
            </a:r>
          </a:p>
          <a:p>
            <a:pPr marL="0" lvl="1">
              <a:spcAft>
                <a:spcPts val="300"/>
              </a:spcAft>
              <a:buClr>
                <a:srgbClr val="58BCD0"/>
              </a:buClr>
              <a:defRPr/>
            </a:pPr>
            <a:r>
              <a:rPr kumimoji="0" lang="en-US" sz="1600" kern="1200" cap="none" spc="0" normalizeH="0" noProof="0" dirty="0">
                <a:ln>
                  <a:noFill/>
                </a:ln>
                <a:solidFill>
                  <a:srgbClr val="67767F"/>
                </a:solidFill>
                <a:uLnTx/>
                <a:uFillTx/>
                <a:latin typeface="+mn-lt"/>
              </a:rPr>
              <a:t>data-driven, rules-based adjudication.</a:t>
            </a:r>
          </a:p>
          <a:p>
            <a:pPr marL="0" lvl="1">
              <a:spcAft>
                <a:spcPts val="300"/>
              </a:spcAft>
              <a:buClr>
                <a:srgbClr val="58BCD0"/>
              </a:buClr>
              <a:defRPr/>
            </a:pPr>
            <a:endParaRPr lang="en-US" sz="1600" dirty="0">
              <a:solidFill>
                <a:srgbClr val="67767F"/>
              </a:solidFill>
              <a:latin typeface="+mn-lt"/>
            </a:endParaRPr>
          </a:p>
          <a:p>
            <a:r>
              <a:rPr lang="en-US" sz="1600" dirty="0"/>
              <a:t>Automated Reviews are used when improper payments can be identified clearly and unambiguously using paid claims data.</a:t>
            </a:r>
          </a:p>
          <a:p>
            <a:endParaRPr lang="en-US" sz="1600" dirty="0"/>
          </a:p>
          <a:p>
            <a:r>
              <a:rPr lang="en-US" sz="1600" b="1" dirty="0"/>
              <a:t>Examples</a:t>
            </a:r>
            <a:r>
              <a:rPr lang="en-US" sz="1600" dirty="0"/>
              <a:t>: </a:t>
            </a:r>
          </a:p>
          <a:p>
            <a:pPr marL="742950" lvl="1" indent="-285750">
              <a:buFont typeface="Arial" panose="020B0604020202020204" pitchFamily="34" charset="0"/>
              <a:buChar char="•"/>
            </a:pPr>
            <a:r>
              <a:rPr lang="en-US" sz="1600" dirty="0"/>
              <a:t>Services rendered after date of death</a:t>
            </a:r>
          </a:p>
          <a:p>
            <a:pPr marL="742950" lvl="1" indent="-285750">
              <a:buFont typeface="Arial" panose="020B0604020202020204" pitchFamily="34" charset="0"/>
              <a:buChar char="•"/>
            </a:pPr>
            <a:r>
              <a:rPr lang="en-US" sz="1600" dirty="0"/>
              <a:t>Services rendered to recipients no longer eligible for Health First Colorado</a:t>
            </a:r>
          </a:p>
          <a:p>
            <a:pPr marL="742950" lvl="1" indent="-285750">
              <a:buFont typeface="Arial" panose="020B0604020202020204" pitchFamily="34" charset="0"/>
              <a:buChar char="•"/>
            </a:pPr>
            <a:r>
              <a:rPr lang="en-US" sz="1600" dirty="0"/>
              <a:t>Duplicate payments</a:t>
            </a:r>
          </a:p>
          <a:p>
            <a:pPr marL="742950" lvl="1" indent="-285750">
              <a:buFont typeface="Arial" panose="020B0604020202020204" pitchFamily="34" charset="0"/>
              <a:buChar char="•"/>
            </a:pPr>
            <a:r>
              <a:rPr lang="en-US" sz="1600" dirty="0"/>
              <a:t>Demographic</a:t>
            </a:r>
          </a:p>
          <a:p>
            <a:pPr marL="0" lvl="1">
              <a:spcAft>
                <a:spcPts val="300"/>
              </a:spcAft>
              <a:buClr>
                <a:srgbClr val="58BCD0"/>
              </a:buClr>
              <a:defRPr/>
            </a:pPr>
            <a:endParaRPr kumimoji="0" lang="en-US" sz="1600" kern="1200" cap="none" spc="0" normalizeH="0" noProof="0" dirty="0">
              <a:ln>
                <a:noFill/>
              </a:ln>
              <a:solidFill>
                <a:srgbClr val="67767F"/>
              </a:solidFill>
              <a:uLnTx/>
              <a:uFillTx/>
              <a:latin typeface="+mn-lt"/>
            </a:endParaRPr>
          </a:p>
          <a:p>
            <a:pPr marL="0" lvl="1">
              <a:spcAft>
                <a:spcPts val="300"/>
              </a:spcAft>
              <a:buClr>
                <a:srgbClr val="58BCD0"/>
              </a:buClr>
              <a:defRPr/>
            </a:pPr>
            <a:endParaRPr kumimoji="0" lang="en-US" sz="1600" b="0" i="0" u="none" strike="noStrike" kern="1200" cap="none" spc="0" normalizeH="0" noProof="0" dirty="0">
              <a:ln>
                <a:noFill/>
              </a:ln>
              <a:solidFill>
                <a:srgbClr val="67767F"/>
              </a:solidFill>
              <a:effectLst/>
              <a:uLnTx/>
              <a:uFillTx/>
              <a:latin typeface="+mn-lt"/>
            </a:endParaRPr>
          </a:p>
          <a:p>
            <a:pPr marL="0" lvl="1">
              <a:spcAft>
                <a:spcPts val="300"/>
              </a:spcAft>
              <a:buClr>
                <a:srgbClr val="58BCD0"/>
              </a:buClr>
              <a:defRPr/>
            </a:pPr>
            <a:endParaRPr kumimoji="0" lang="en-US" sz="1600" b="0" i="0" u="none" strike="noStrike" kern="1200" cap="none" spc="0" normalizeH="0" baseline="0" noProof="0" dirty="0">
              <a:ln>
                <a:noFill/>
              </a:ln>
              <a:solidFill>
                <a:srgbClr val="68767E"/>
              </a:solidFill>
              <a:effectLst/>
              <a:uLnTx/>
              <a:uFillTx/>
            </a:endParaRPr>
          </a:p>
        </p:txBody>
      </p:sp>
      <p:sp>
        <p:nvSpPr>
          <p:cNvPr id="19" name="Rectangle 18">
            <a:extLst>
              <a:ext uri="{FF2B5EF4-FFF2-40B4-BE49-F238E27FC236}">
                <a16:creationId xmlns:a16="http://schemas.microsoft.com/office/drawing/2014/main" id="{96A9AF42-893A-4714-AF03-9625C41F3345}"/>
              </a:ext>
            </a:extLst>
          </p:cNvPr>
          <p:cNvSpPr/>
          <p:nvPr/>
        </p:nvSpPr>
        <p:spPr>
          <a:xfrm>
            <a:off x="3176" y="1690688"/>
            <a:ext cx="3947424" cy="4062260"/>
          </a:xfrm>
          <a:prstGeom prst="rect">
            <a:avLst/>
          </a:prstGeom>
          <a:solidFill>
            <a:schemeClr val="tx2">
              <a:lumMod val="75000"/>
              <a:alpha val="80000"/>
            </a:schemeClr>
          </a:solidFill>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d-ID" sz="1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14" name="Oval 13">
            <a:extLst>
              <a:ext uri="{FF2B5EF4-FFF2-40B4-BE49-F238E27FC236}">
                <a16:creationId xmlns:a16="http://schemas.microsoft.com/office/drawing/2014/main" id="{8F5D1D6C-23C6-408F-9BB3-E7A6725DB1C0}"/>
              </a:ext>
            </a:extLst>
          </p:cNvPr>
          <p:cNvSpPr/>
          <p:nvPr/>
        </p:nvSpPr>
        <p:spPr>
          <a:xfrm>
            <a:off x="3553203" y="2325253"/>
            <a:ext cx="762000" cy="762000"/>
          </a:xfrm>
          <a:prstGeom prst="ellipse">
            <a:avLst/>
          </a:prstGeom>
          <a:solidFill>
            <a:schemeClr val="accent4"/>
          </a:solidFill>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d-ID" sz="1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3" name="Oval 22">
            <a:extLst>
              <a:ext uri="{FF2B5EF4-FFF2-40B4-BE49-F238E27FC236}">
                <a16:creationId xmlns:a16="http://schemas.microsoft.com/office/drawing/2014/main" id="{F48A77E7-C552-45F0-A2BC-4B55B5B35F44}"/>
              </a:ext>
            </a:extLst>
          </p:cNvPr>
          <p:cNvSpPr/>
          <p:nvPr/>
        </p:nvSpPr>
        <p:spPr>
          <a:xfrm>
            <a:off x="3553203" y="4356382"/>
            <a:ext cx="762000" cy="762000"/>
          </a:xfrm>
          <a:prstGeom prst="ellipse">
            <a:avLst/>
          </a:prstGeom>
          <a:solidFill>
            <a:schemeClr val="accent4"/>
          </a:solidFill>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d-ID" sz="1800" b="1" i="0" u="none" strike="noStrike" kern="1200" cap="none" spc="0" normalizeH="0" baseline="0" noProof="0">
              <a:ln>
                <a:noFill/>
              </a:ln>
              <a:solidFill>
                <a:srgbClr val="FFFFFF"/>
              </a:solidFill>
              <a:effectLst/>
              <a:uLnTx/>
              <a:uFillTx/>
              <a:latin typeface="Arial" charset="0"/>
              <a:ea typeface="+mn-ea"/>
              <a:cs typeface="+mn-cs"/>
            </a:endParaRPr>
          </a:p>
        </p:txBody>
      </p:sp>
      <p:grpSp>
        <p:nvGrpSpPr>
          <p:cNvPr id="25" name="Group 24">
            <a:extLst>
              <a:ext uri="{FF2B5EF4-FFF2-40B4-BE49-F238E27FC236}">
                <a16:creationId xmlns:a16="http://schemas.microsoft.com/office/drawing/2014/main" id="{E116327B-CC71-4DD6-B3B8-A45259CE0301}"/>
              </a:ext>
            </a:extLst>
          </p:cNvPr>
          <p:cNvGrpSpPr/>
          <p:nvPr/>
        </p:nvGrpSpPr>
        <p:grpSpPr>
          <a:xfrm>
            <a:off x="3754022" y="2526072"/>
            <a:ext cx="360363" cy="360363"/>
            <a:chOff x="8435975" y="2536825"/>
            <a:chExt cx="360363" cy="360363"/>
          </a:xfrm>
          <a:solidFill>
            <a:schemeClr val="bg1"/>
          </a:solidFill>
        </p:grpSpPr>
        <p:sp>
          <p:nvSpPr>
            <p:cNvPr id="26" name="Freeform 135">
              <a:extLst>
                <a:ext uri="{FF2B5EF4-FFF2-40B4-BE49-F238E27FC236}">
                  <a16:creationId xmlns:a16="http://schemas.microsoft.com/office/drawing/2014/main" id="{09692180-F583-4CA0-85AF-437D02529FB1}"/>
                </a:ext>
              </a:extLst>
            </p:cNvPr>
            <p:cNvSpPr>
              <a:spLocks noEditPoints="1"/>
            </p:cNvSpPr>
            <p:nvPr/>
          </p:nvSpPr>
          <p:spPr bwMode="auto">
            <a:xfrm>
              <a:off x="8555038" y="2536825"/>
              <a:ext cx="241300" cy="239713"/>
            </a:xfrm>
            <a:custGeom>
              <a:avLst/>
              <a:gdLst>
                <a:gd name="T0" fmla="*/ 450 w 1059"/>
                <a:gd name="T1" fmla="*/ 1052 h 1058"/>
                <a:gd name="T2" fmla="*/ 324 w 1059"/>
                <a:gd name="T3" fmla="*/ 1017 h 1058"/>
                <a:gd name="T4" fmla="*/ 214 w 1059"/>
                <a:gd name="T5" fmla="*/ 954 h 1058"/>
                <a:gd name="T6" fmla="*/ 121 w 1059"/>
                <a:gd name="T7" fmla="*/ 866 h 1058"/>
                <a:gd name="T8" fmla="*/ 53 w 1059"/>
                <a:gd name="T9" fmla="*/ 759 h 1058"/>
                <a:gd name="T10" fmla="*/ 12 w 1059"/>
                <a:gd name="T11" fmla="*/ 636 h 1058"/>
                <a:gd name="T12" fmla="*/ 0 w 1059"/>
                <a:gd name="T13" fmla="*/ 529 h 1058"/>
                <a:gd name="T14" fmla="*/ 17 w 1059"/>
                <a:gd name="T15" fmla="*/ 397 h 1058"/>
                <a:gd name="T16" fmla="*/ 65 w 1059"/>
                <a:gd name="T17" fmla="*/ 278 h 1058"/>
                <a:gd name="T18" fmla="*/ 138 w 1059"/>
                <a:gd name="T19" fmla="*/ 174 h 1058"/>
                <a:gd name="T20" fmla="*/ 234 w 1059"/>
                <a:gd name="T21" fmla="*/ 90 h 1058"/>
                <a:gd name="T22" fmla="*/ 348 w 1059"/>
                <a:gd name="T23" fmla="*/ 32 h 1058"/>
                <a:gd name="T24" fmla="*/ 475 w 1059"/>
                <a:gd name="T25" fmla="*/ 2 h 1058"/>
                <a:gd name="T26" fmla="*/ 584 w 1059"/>
                <a:gd name="T27" fmla="*/ 2 h 1058"/>
                <a:gd name="T28" fmla="*/ 711 w 1059"/>
                <a:gd name="T29" fmla="*/ 32 h 1058"/>
                <a:gd name="T30" fmla="*/ 825 w 1059"/>
                <a:gd name="T31" fmla="*/ 90 h 1058"/>
                <a:gd name="T32" fmla="*/ 921 w 1059"/>
                <a:gd name="T33" fmla="*/ 174 h 1058"/>
                <a:gd name="T34" fmla="*/ 995 w 1059"/>
                <a:gd name="T35" fmla="*/ 278 h 1058"/>
                <a:gd name="T36" fmla="*/ 1041 w 1059"/>
                <a:gd name="T37" fmla="*/ 397 h 1058"/>
                <a:gd name="T38" fmla="*/ 1059 w 1059"/>
                <a:gd name="T39" fmla="*/ 529 h 1058"/>
                <a:gd name="T40" fmla="*/ 1048 w 1059"/>
                <a:gd name="T41" fmla="*/ 636 h 1058"/>
                <a:gd name="T42" fmla="*/ 1006 w 1059"/>
                <a:gd name="T43" fmla="*/ 759 h 1058"/>
                <a:gd name="T44" fmla="*/ 938 w 1059"/>
                <a:gd name="T45" fmla="*/ 866 h 1058"/>
                <a:gd name="T46" fmla="*/ 846 w 1059"/>
                <a:gd name="T47" fmla="*/ 954 h 1058"/>
                <a:gd name="T48" fmla="*/ 735 w 1059"/>
                <a:gd name="T49" fmla="*/ 1017 h 1058"/>
                <a:gd name="T50" fmla="*/ 610 w 1059"/>
                <a:gd name="T51" fmla="*/ 1052 h 1058"/>
                <a:gd name="T52" fmla="*/ 529 w 1059"/>
                <a:gd name="T53" fmla="*/ 66 h 1058"/>
                <a:gd name="T54" fmla="*/ 436 w 1059"/>
                <a:gd name="T55" fmla="*/ 76 h 1058"/>
                <a:gd name="T56" fmla="*/ 329 w 1059"/>
                <a:gd name="T57" fmla="*/ 112 h 1058"/>
                <a:gd name="T58" fmla="*/ 235 w 1059"/>
                <a:gd name="T59" fmla="*/ 172 h 1058"/>
                <a:gd name="T60" fmla="*/ 159 w 1059"/>
                <a:gd name="T61" fmla="*/ 253 h 1058"/>
                <a:gd name="T62" fmla="*/ 103 w 1059"/>
                <a:gd name="T63" fmla="*/ 349 h 1058"/>
                <a:gd name="T64" fmla="*/ 72 w 1059"/>
                <a:gd name="T65" fmla="*/ 459 h 1058"/>
                <a:gd name="T66" fmla="*/ 68 w 1059"/>
                <a:gd name="T67" fmla="*/ 553 h 1058"/>
                <a:gd name="T68" fmla="*/ 87 w 1059"/>
                <a:gd name="T69" fmla="*/ 667 h 1058"/>
                <a:gd name="T70" fmla="*/ 134 w 1059"/>
                <a:gd name="T71" fmla="*/ 770 h 1058"/>
                <a:gd name="T72" fmla="*/ 202 w 1059"/>
                <a:gd name="T73" fmla="*/ 857 h 1058"/>
                <a:gd name="T74" fmla="*/ 290 w 1059"/>
                <a:gd name="T75" fmla="*/ 926 h 1058"/>
                <a:gd name="T76" fmla="*/ 393 w 1059"/>
                <a:gd name="T77" fmla="*/ 971 h 1058"/>
                <a:gd name="T78" fmla="*/ 505 w 1059"/>
                <a:gd name="T79" fmla="*/ 992 h 1058"/>
                <a:gd name="T80" fmla="*/ 600 w 1059"/>
                <a:gd name="T81" fmla="*/ 987 h 1058"/>
                <a:gd name="T82" fmla="*/ 709 w 1059"/>
                <a:gd name="T83" fmla="*/ 956 h 1058"/>
                <a:gd name="T84" fmla="*/ 807 w 1059"/>
                <a:gd name="T85" fmla="*/ 900 h 1058"/>
                <a:gd name="T86" fmla="*/ 886 w 1059"/>
                <a:gd name="T87" fmla="*/ 823 h 1058"/>
                <a:gd name="T88" fmla="*/ 947 w 1059"/>
                <a:gd name="T89" fmla="*/ 730 h 1058"/>
                <a:gd name="T90" fmla="*/ 984 w 1059"/>
                <a:gd name="T91" fmla="*/ 622 h 1058"/>
                <a:gd name="T92" fmla="*/ 993 w 1059"/>
                <a:gd name="T93" fmla="*/ 529 h 1058"/>
                <a:gd name="T94" fmla="*/ 978 w 1059"/>
                <a:gd name="T95" fmla="*/ 413 h 1058"/>
                <a:gd name="T96" fmla="*/ 937 w 1059"/>
                <a:gd name="T97" fmla="*/ 309 h 1058"/>
                <a:gd name="T98" fmla="*/ 872 w 1059"/>
                <a:gd name="T99" fmla="*/ 217 h 1058"/>
                <a:gd name="T100" fmla="*/ 788 w 1059"/>
                <a:gd name="T101" fmla="*/ 145 h 1058"/>
                <a:gd name="T102" fmla="*/ 689 w 1059"/>
                <a:gd name="T103" fmla="*/ 94 h 1058"/>
                <a:gd name="T104" fmla="*/ 577 w 1059"/>
                <a:gd name="T105" fmla="*/ 68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59" h="1058">
                  <a:moveTo>
                    <a:pt x="529" y="1058"/>
                  </a:moveTo>
                  <a:lnTo>
                    <a:pt x="529" y="1058"/>
                  </a:lnTo>
                  <a:lnTo>
                    <a:pt x="502" y="1058"/>
                  </a:lnTo>
                  <a:lnTo>
                    <a:pt x="475" y="1056"/>
                  </a:lnTo>
                  <a:lnTo>
                    <a:pt x="450" y="1052"/>
                  </a:lnTo>
                  <a:lnTo>
                    <a:pt x="423" y="1048"/>
                  </a:lnTo>
                  <a:lnTo>
                    <a:pt x="398" y="1042"/>
                  </a:lnTo>
                  <a:lnTo>
                    <a:pt x="373" y="1035"/>
                  </a:lnTo>
                  <a:lnTo>
                    <a:pt x="348" y="1026"/>
                  </a:lnTo>
                  <a:lnTo>
                    <a:pt x="324" y="1017"/>
                  </a:lnTo>
                  <a:lnTo>
                    <a:pt x="301" y="1007"/>
                  </a:lnTo>
                  <a:lnTo>
                    <a:pt x="278" y="995"/>
                  </a:lnTo>
                  <a:lnTo>
                    <a:pt x="255" y="982"/>
                  </a:lnTo>
                  <a:lnTo>
                    <a:pt x="234" y="968"/>
                  </a:lnTo>
                  <a:lnTo>
                    <a:pt x="214" y="954"/>
                  </a:lnTo>
                  <a:lnTo>
                    <a:pt x="193" y="937"/>
                  </a:lnTo>
                  <a:lnTo>
                    <a:pt x="174" y="921"/>
                  </a:lnTo>
                  <a:lnTo>
                    <a:pt x="156" y="903"/>
                  </a:lnTo>
                  <a:lnTo>
                    <a:pt x="138" y="885"/>
                  </a:lnTo>
                  <a:lnTo>
                    <a:pt x="121" y="866"/>
                  </a:lnTo>
                  <a:lnTo>
                    <a:pt x="106" y="846"/>
                  </a:lnTo>
                  <a:lnTo>
                    <a:pt x="91" y="825"/>
                  </a:lnTo>
                  <a:lnTo>
                    <a:pt x="77" y="804"/>
                  </a:lnTo>
                  <a:lnTo>
                    <a:pt x="65" y="782"/>
                  </a:lnTo>
                  <a:lnTo>
                    <a:pt x="53" y="759"/>
                  </a:lnTo>
                  <a:lnTo>
                    <a:pt x="42" y="735"/>
                  </a:lnTo>
                  <a:lnTo>
                    <a:pt x="32" y="712"/>
                  </a:lnTo>
                  <a:lnTo>
                    <a:pt x="24" y="687"/>
                  </a:lnTo>
                  <a:lnTo>
                    <a:pt x="17" y="662"/>
                  </a:lnTo>
                  <a:lnTo>
                    <a:pt x="12" y="636"/>
                  </a:lnTo>
                  <a:lnTo>
                    <a:pt x="7" y="610"/>
                  </a:lnTo>
                  <a:lnTo>
                    <a:pt x="4" y="583"/>
                  </a:lnTo>
                  <a:lnTo>
                    <a:pt x="1" y="556"/>
                  </a:lnTo>
                  <a:lnTo>
                    <a:pt x="0" y="529"/>
                  </a:lnTo>
                  <a:lnTo>
                    <a:pt x="0" y="529"/>
                  </a:lnTo>
                  <a:lnTo>
                    <a:pt x="1" y="502"/>
                  </a:lnTo>
                  <a:lnTo>
                    <a:pt x="4" y="475"/>
                  </a:lnTo>
                  <a:lnTo>
                    <a:pt x="7" y="448"/>
                  </a:lnTo>
                  <a:lnTo>
                    <a:pt x="12" y="423"/>
                  </a:lnTo>
                  <a:lnTo>
                    <a:pt x="17" y="397"/>
                  </a:lnTo>
                  <a:lnTo>
                    <a:pt x="24" y="372"/>
                  </a:lnTo>
                  <a:lnTo>
                    <a:pt x="32" y="347"/>
                  </a:lnTo>
                  <a:lnTo>
                    <a:pt x="42" y="323"/>
                  </a:lnTo>
                  <a:lnTo>
                    <a:pt x="53" y="300"/>
                  </a:lnTo>
                  <a:lnTo>
                    <a:pt x="65" y="278"/>
                  </a:lnTo>
                  <a:lnTo>
                    <a:pt x="77" y="255"/>
                  </a:lnTo>
                  <a:lnTo>
                    <a:pt x="91" y="233"/>
                  </a:lnTo>
                  <a:lnTo>
                    <a:pt x="106" y="212"/>
                  </a:lnTo>
                  <a:lnTo>
                    <a:pt x="121" y="193"/>
                  </a:lnTo>
                  <a:lnTo>
                    <a:pt x="138" y="174"/>
                  </a:lnTo>
                  <a:lnTo>
                    <a:pt x="156" y="155"/>
                  </a:lnTo>
                  <a:lnTo>
                    <a:pt x="174" y="138"/>
                  </a:lnTo>
                  <a:lnTo>
                    <a:pt x="193" y="121"/>
                  </a:lnTo>
                  <a:lnTo>
                    <a:pt x="214" y="106"/>
                  </a:lnTo>
                  <a:lnTo>
                    <a:pt x="234" y="90"/>
                  </a:lnTo>
                  <a:lnTo>
                    <a:pt x="255" y="77"/>
                  </a:lnTo>
                  <a:lnTo>
                    <a:pt x="278" y="64"/>
                  </a:lnTo>
                  <a:lnTo>
                    <a:pt x="301" y="52"/>
                  </a:lnTo>
                  <a:lnTo>
                    <a:pt x="324" y="41"/>
                  </a:lnTo>
                  <a:lnTo>
                    <a:pt x="348" y="32"/>
                  </a:lnTo>
                  <a:lnTo>
                    <a:pt x="373" y="24"/>
                  </a:lnTo>
                  <a:lnTo>
                    <a:pt x="398" y="17"/>
                  </a:lnTo>
                  <a:lnTo>
                    <a:pt x="423" y="10"/>
                  </a:lnTo>
                  <a:lnTo>
                    <a:pt x="450" y="6"/>
                  </a:lnTo>
                  <a:lnTo>
                    <a:pt x="475" y="2"/>
                  </a:lnTo>
                  <a:lnTo>
                    <a:pt x="502" y="1"/>
                  </a:lnTo>
                  <a:lnTo>
                    <a:pt x="529" y="0"/>
                  </a:lnTo>
                  <a:lnTo>
                    <a:pt x="529" y="0"/>
                  </a:lnTo>
                  <a:lnTo>
                    <a:pt x="557" y="1"/>
                  </a:lnTo>
                  <a:lnTo>
                    <a:pt x="584" y="2"/>
                  </a:lnTo>
                  <a:lnTo>
                    <a:pt x="610" y="6"/>
                  </a:lnTo>
                  <a:lnTo>
                    <a:pt x="636" y="10"/>
                  </a:lnTo>
                  <a:lnTo>
                    <a:pt x="662" y="17"/>
                  </a:lnTo>
                  <a:lnTo>
                    <a:pt x="687" y="24"/>
                  </a:lnTo>
                  <a:lnTo>
                    <a:pt x="711" y="32"/>
                  </a:lnTo>
                  <a:lnTo>
                    <a:pt x="735" y="41"/>
                  </a:lnTo>
                  <a:lnTo>
                    <a:pt x="759" y="52"/>
                  </a:lnTo>
                  <a:lnTo>
                    <a:pt x="782" y="64"/>
                  </a:lnTo>
                  <a:lnTo>
                    <a:pt x="803" y="77"/>
                  </a:lnTo>
                  <a:lnTo>
                    <a:pt x="825" y="90"/>
                  </a:lnTo>
                  <a:lnTo>
                    <a:pt x="846" y="106"/>
                  </a:lnTo>
                  <a:lnTo>
                    <a:pt x="866" y="121"/>
                  </a:lnTo>
                  <a:lnTo>
                    <a:pt x="885" y="138"/>
                  </a:lnTo>
                  <a:lnTo>
                    <a:pt x="904" y="155"/>
                  </a:lnTo>
                  <a:lnTo>
                    <a:pt x="921" y="174"/>
                  </a:lnTo>
                  <a:lnTo>
                    <a:pt x="938" y="193"/>
                  </a:lnTo>
                  <a:lnTo>
                    <a:pt x="954" y="212"/>
                  </a:lnTo>
                  <a:lnTo>
                    <a:pt x="968" y="233"/>
                  </a:lnTo>
                  <a:lnTo>
                    <a:pt x="981" y="255"/>
                  </a:lnTo>
                  <a:lnTo>
                    <a:pt x="995" y="278"/>
                  </a:lnTo>
                  <a:lnTo>
                    <a:pt x="1006" y="300"/>
                  </a:lnTo>
                  <a:lnTo>
                    <a:pt x="1017" y="323"/>
                  </a:lnTo>
                  <a:lnTo>
                    <a:pt x="1027" y="347"/>
                  </a:lnTo>
                  <a:lnTo>
                    <a:pt x="1035" y="372"/>
                  </a:lnTo>
                  <a:lnTo>
                    <a:pt x="1041" y="397"/>
                  </a:lnTo>
                  <a:lnTo>
                    <a:pt x="1048" y="423"/>
                  </a:lnTo>
                  <a:lnTo>
                    <a:pt x="1053" y="448"/>
                  </a:lnTo>
                  <a:lnTo>
                    <a:pt x="1056" y="475"/>
                  </a:lnTo>
                  <a:lnTo>
                    <a:pt x="1058" y="502"/>
                  </a:lnTo>
                  <a:lnTo>
                    <a:pt x="1059" y="529"/>
                  </a:lnTo>
                  <a:lnTo>
                    <a:pt x="1059" y="529"/>
                  </a:lnTo>
                  <a:lnTo>
                    <a:pt x="1058" y="556"/>
                  </a:lnTo>
                  <a:lnTo>
                    <a:pt x="1056" y="583"/>
                  </a:lnTo>
                  <a:lnTo>
                    <a:pt x="1053" y="610"/>
                  </a:lnTo>
                  <a:lnTo>
                    <a:pt x="1048" y="636"/>
                  </a:lnTo>
                  <a:lnTo>
                    <a:pt x="1041" y="662"/>
                  </a:lnTo>
                  <a:lnTo>
                    <a:pt x="1035" y="687"/>
                  </a:lnTo>
                  <a:lnTo>
                    <a:pt x="1027" y="712"/>
                  </a:lnTo>
                  <a:lnTo>
                    <a:pt x="1017" y="735"/>
                  </a:lnTo>
                  <a:lnTo>
                    <a:pt x="1006" y="759"/>
                  </a:lnTo>
                  <a:lnTo>
                    <a:pt x="995" y="782"/>
                  </a:lnTo>
                  <a:lnTo>
                    <a:pt x="981" y="804"/>
                  </a:lnTo>
                  <a:lnTo>
                    <a:pt x="968" y="825"/>
                  </a:lnTo>
                  <a:lnTo>
                    <a:pt x="954" y="846"/>
                  </a:lnTo>
                  <a:lnTo>
                    <a:pt x="938" y="866"/>
                  </a:lnTo>
                  <a:lnTo>
                    <a:pt x="921" y="885"/>
                  </a:lnTo>
                  <a:lnTo>
                    <a:pt x="904" y="903"/>
                  </a:lnTo>
                  <a:lnTo>
                    <a:pt x="885" y="921"/>
                  </a:lnTo>
                  <a:lnTo>
                    <a:pt x="866" y="937"/>
                  </a:lnTo>
                  <a:lnTo>
                    <a:pt x="846" y="954"/>
                  </a:lnTo>
                  <a:lnTo>
                    <a:pt x="825" y="968"/>
                  </a:lnTo>
                  <a:lnTo>
                    <a:pt x="803" y="982"/>
                  </a:lnTo>
                  <a:lnTo>
                    <a:pt x="782" y="995"/>
                  </a:lnTo>
                  <a:lnTo>
                    <a:pt x="759" y="1007"/>
                  </a:lnTo>
                  <a:lnTo>
                    <a:pt x="735" y="1017"/>
                  </a:lnTo>
                  <a:lnTo>
                    <a:pt x="711" y="1026"/>
                  </a:lnTo>
                  <a:lnTo>
                    <a:pt x="687" y="1035"/>
                  </a:lnTo>
                  <a:lnTo>
                    <a:pt x="662" y="1042"/>
                  </a:lnTo>
                  <a:lnTo>
                    <a:pt x="636" y="1048"/>
                  </a:lnTo>
                  <a:lnTo>
                    <a:pt x="610" y="1052"/>
                  </a:lnTo>
                  <a:lnTo>
                    <a:pt x="584" y="1056"/>
                  </a:lnTo>
                  <a:lnTo>
                    <a:pt x="557" y="1058"/>
                  </a:lnTo>
                  <a:lnTo>
                    <a:pt x="529" y="1058"/>
                  </a:lnTo>
                  <a:lnTo>
                    <a:pt x="529" y="1058"/>
                  </a:lnTo>
                  <a:close/>
                  <a:moveTo>
                    <a:pt x="529" y="66"/>
                  </a:moveTo>
                  <a:lnTo>
                    <a:pt x="529" y="66"/>
                  </a:lnTo>
                  <a:lnTo>
                    <a:pt x="505" y="66"/>
                  </a:lnTo>
                  <a:lnTo>
                    <a:pt x="483" y="68"/>
                  </a:lnTo>
                  <a:lnTo>
                    <a:pt x="459" y="71"/>
                  </a:lnTo>
                  <a:lnTo>
                    <a:pt x="436" y="76"/>
                  </a:lnTo>
                  <a:lnTo>
                    <a:pt x="414" y="81"/>
                  </a:lnTo>
                  <a:lnTo>
                    <a:pt x="393" y="87"/>
                  </a:lnTo>
                  <a:lnTo>
                    <a:pt x="371" y="94"/>
                  </a:lnTo>
                  <a:lnTo>
                    <a:pt x="349" y="103"/>
                  </a:lnTo>
                  <a:lnTo>
                    <a:pt x="329" y="112"/>
                  </a:lnTo>
                  <a:lnTo>
                    <a:pt x="309" y="122"/>
                  </a:lnTo>
                  <a:lnTo>
                    <a:pt x="290" y="134"/>
                  </a:lnTo>
                  <a:lnTo>
                    <a:pt x="270" y="145"/>
                  </a:lnTo>
                  <a:lnTo>
                    <a:pt x="253" y="158"/>
                  </a:lnTo>
                  <a:lnTo>
                    <a:pt x="235" y="172"/>
                  </a:lnTo>
                  <a:lnTo>
                    <a:pt x="219" y="186"/>
                  </a:lnTo>
                  <a:lnTo>
                    <a:pt x="202" y="202"/>
                  </a:lnTo>
                  <a:lnTo>
                    <a:pt x="187" y="217"/>
                  </a:lnTo>
                  <a:lnTo>
                    <a:pt x="172" y="235"/>
                  </a:lnTo>
                  <a:lnTo>
                    <a:pt x="159" y="253"/>
                  </a:lnTo>
                  <a:lnTo>
                    <a:pt x="146" y="270"/>
                  </a:lnTo>
                  <a:lnTo>
                    <a:pt x="134" y="289"/>
                  </a:lnTo>
                  <a:lnTo>
                    <a:pt x="123" y="309"/>
                  </a:lnTo>
                  <a:lnTo>
                    <a:pt x="112" y="328"/>
                  </a:lnTo>
                  <a:lnTo>
                    <a:pt x="103" y="349"/>
                  </a:lnTo>
                  <a:lnTo>
                    <a:pt x="95" y="370"/>
                  </a:lnTo>
                  <a:lnTo>
                    <a:pt x="87" y="391"/>
                  </a:lnTo>
                  <a:lnTo>
                    <a:pt x="81" y="413"/>
                  </a:lnTo>
                  <a:lnTo>
                    <a:pt x="76" y="436"/>
                  </a:lnTo>
                  <a:lnTo>
                    <a:pt x="72" y="459"/>
                  </a:lnTo>
                  <a:lnTo>
                    <a:pt x="69" y="482"/>
                  </a:lnTo>
                  <a:lnTo>
                    <a:pt x="68" y="505"/>
                  </a:lnTo>
                  <a:lnTo>
                    <a:pt x="67" y="529"/>
                  </a:lnTo>
                  <a:lnTo>
                    <a:pt x="67" y="529"/>
                  </a:lnTo>
                  <a:lnTo>
                    <a:pt x="68" y="553"/>
                  </a:lnTo>
                  <a:lnTo>
                    <a:pt x="69" y="577"/>
                  </a:lnTo>
                  <a:lnTo>
                    <a:pt x="72" y="600"/>
                  </a:lnTo>
                  <a:lnTo>
                    <a:pt x="76" y="622"/>
                  </a:lnTo>
                  <a:lnTo>
                    <a:pt x="81" y="645"/>
                  </a:lnTo>
                  <a:lnTo>
                    <a:pt x="87" y="667"/>
                  </a:lnTo>
                  <a:lnTo>
                    <a:pt x="95" y="689"/>
                  </a:lnTo>
                  <a:lnTo>
                    <a:pt x="103" y="709"/>
                  </a:lnTo>
                  <a:lnTo>
                    <a:pt x="112" y="730"/>
                  </a:lnTo>
                  <a:lnTo>
                    <a:pt x="123" y="750"/>
                  </a:lnTo>
                  <a:lnTo>
                    <a:pt x="134" y="770"/>
                  </a:lnTo>
                  <a:lnTo>
                    <a:pt x="146" y="788"/>
                  </a:lnTo>
                  <a:lnTo>
                    <a:pt x="159" y="807"/>
                  </a:lnTo>
                  <a:lnTo>
                    <a:pt x="172" y="823"/>
                  </a:lnTo>
                  <a:lnTo>
                    <a:pt x="187" y="841"/>
                  </a:lnTo>
                  <a:lnTo>
                    <a:pt x="202" y="857"/>
                  </a:lnTo>
                  <a:lnTo>
                    <a:pt x="219" y="872"/>
                  </a:lnTo>
                  <a:lnTo>
                    <a:pt x="235" y="887"/>
                  </a:lnTo>
                  <a:lnTo>
                    <a:pt x="253" y="900"/>
                  </a:lnTo>
                  <a:lnTo>
                    <a:pt x="270" y="913"/>
                  </a:lnTo>
                  <a:lnTo>
                    <a:pt x="290" y="926"/>
                  </a:lnTo>
                  <a:lnTo>
                    <a:pt x="309" y="936"/>
                  </a:lnTo>
                  <a:lnTo>
                    <a:pt x="329" y="947"/>
                  </a:lnTo>
                  <a:lnTo>
                    <a:pt x="349" y="956"/>
                  </a:lnTo>
                  <a:lnTo>
                    <a:pt x="371" y="964"/>
                  </a:lnTo>
                  <a:lnTo>
                    <a:pt x="393" y="971"/>
                  </a:lnTo>
                  <a:lnTo>
                    <a:pt x="414" y="978"/>
                  </a:lnTo>
                  <a:lnTo>
                    <a:pt x="436" y="983"/>
                  </a:lnTo>
                  <a:lnTo>
                    <a:pt x="459" y="987"/>
                  </a:lnTo>
                  <a:lnTo>
                    <a:pt x="483" y="990"/>
                  </a:lnTo>
                  <a:lnTo>
                    <a:pt x="505" y="992"/>
                  </a:lnTo>
                  <a:lnTo>
                    <a:pt x="529" y="992"/>
                  </a:lnTo>
                  <a:lnTo>
                    <a:pt x="529" y="992"/>
                  </a:lnTo>
                  <a:lnTo>
                    <a:pt x="553" y="992"/>
                  </a:lnTo>
                  <a:lnTo>
                    <a:pt x="577" y="990"/>
                  </a:lnTo>
                  <a:lnTo>
                    <a:pt x="600" y="987"/>
                  </a:lnTo>
                  <a:lnTo>
                    <a:pt x="622" y="983"/>
                  </a:lnTo>
                  <a:lnTo>
                    <a:pt x="645" y="978"/>
                  </a:lnTo>
                  <a:lnTo>
                    <a:pt x="667" y="971"/>
                  </a:lnTo>
                  <a:lnTo>
                    <a:pt x="689" y="964"/>
                  </a:lnTo>
                  <a:lnTo>
                    <a:pt x="709" y="956"/>
                  </a:lnTo>
                  <a:lnTo>
                    <a:pt x="730" y="947"/>
                  </a:lnTo>
                  <a:lnTo>
                    <a:pt x="750" y="936"/>
                  </a:lnTo>
                  <a:lnTo>
                    <a:pt x="769" y="926"/>
                  </a:lnTo>
                  <a:lnTo>
                    <a:pt x="788" y="913"/>
                  </a:lnTo>
                  <a:lnTo>
                    <a:pt x="807" y="900"/>
                  </a:lnTo>
                  <a:lnTo>
                    <a:pt x="824" y="887"/>
                  </a:lnTo>
                  <a:lnTo>
                    <a:pt x="841" y="872"/>
                  </a:lnTo>
                  <a:lnTo>
                    <a:pt x="857" y="857"/>
                  </a:lnTo>
                  <a:lnTo>
                    <a:pt x="872" y="841"/>
                  </a:lnTo>
                  <a:lnTo>
                    <a:pt x="886" y="823"/>
                  </a:lnTo>
                  <a:lnTo>
                    <a:pt x="901" y="807"/>
                  </a:lnTo>
                  <a:lnTo>
                    <a:pt x="913" y="788"/>
                  </a:lnTo>
                  <a:lnTo>
                    <a:pt x="926" y="770"/>
                  </a:lnTo>
                  <a:lnTo>
                    <a:pt x="937" y="750"/>
                  </a:lnTo>
                  <a:lnTo>
                    <a:pt x="947" y="730"/>
                  </a:lnTo>
                  <a:lnTo>
                    <a:pt x="956" y="709"/>
                  </a:lnTo>
                  <a:lnTo>
                    <a:pt x="965" y="689"/>
                  </a:lnTo>
                  <a:lnTo>
                    <a:pt x="972" y="667"/>
                  </a:lnTo>
                  <a:lnTo>
                    <a:pt x="978" y="645"/>
                  </a:lnTo>
                  <a:lnTo>
                    <a:pt x="984" y="622"/>
                  </a:lnTo>
                  <a:lnTo>
                    <a:pt x="988" y="600"/>
                  </a:lnTo>
                  <a:lnTo>
                    <a:pt x="990" y="577"/>
                  </a:lnTo>
                  <a:lnTo>
                    <a:pt x="992" y="553"/>
                  </a:lnTo>
                  <a:lnTo>
                    <a:pt x="993" y="529"/>
                  </a:lnTo>
                  <a:lnTo>
                    <a:pt x="993" y="529"/>
                  </a:lnTo>
                  <a:lnTo>
                    <a:pt x="992" y="505"/>
                  </a:lnTo>
                  <a:lnTo>
                    <a:pt x="990" y="482"/>
                  </a:lnTo>
                  <a:lnTo>
                    <a:pt x="988" y="459"/>
                  </a:lnTo>
                  <a:lnTo>
                    <a:pt x="984" y="436"/>
                  </a:lnTo>
                  <a:lnTo>
                    <a:pt x="978" y="413"/>
                  </a:lnTo>
                  <a:lnTo>
                    <a:pt x="972" y="391"/>
                  </a:lnTo>
                  <a:lnTo>
                    <a:pt x="965" y="370"/>
                  </a:lnTo>
                  <a:lnTo>
                    <a:pt x="956" y="349"/>
                  </a:lnTo>
                  <a:lnTo>
                    <a:pt x="947" y="328"/>
                  </a:lnTo>
                  <a:lnTo>
                    <a:pt x="937" y="309"/>
                  </a:lnTo>
                  <a:lnTo>
                    <a:pt x="926" y="289"/>
                  </a:lnTo>
                  <a:lnTo>
                    <a:pt x="913" y="270"/>
                  </a:lnTo>
                  <a:lnTo>
                    <a:pt x="901" y="253"/>
                  </a:lnTo>
                  <a:lnTo>
                    <a:pt x="886" y="235"/>
                  </a:lnTo>
                  <a:lnTo>
                    <a:pt x="872" y="217"/>
                  </a:lnTo>
                  <a:lnTo>
                    <a:pt x="857" y="202"/>
                  </a:lnTo>
                  <a:lnTo>
                    <a:pt x="841" y="186"/>
                  </a:lnTo>
                  <a:lnTo>
                    <a:pt x="824" y="172"/>
                  </a:lnTo>
                  <a:lnTo>
                    <a:pt x="807" y="158"/>
                  </a:lnTo>
                  <a:lnTo>
                    <a:pt x="788" y="145"/>
                  </a:lnTo>
                  <a:lnTo>
                    <a:pt x="769" y="134"/>
                  </a:lnTo>
                  <a:lnTo>
                    <a:pt x="750" y="122"/>
                  </a:lnTo>
                  <a:lnTo>
                    <a:pt x="730" y="112"/>
                  </a:lnTo>
                  <a:lnTo>
                    <a:pt x="709" y="103"/>
                  </a:lnTo>
                  <a:lnTo>
                    <a:pt x="689" y="94"/>
                  </a:lnTo>
                  <a:lnTo>
                    <a:pt x="667" y="87"/>
                  </a:lnTo>
                  <a:lnTo>
                    <a:pt x="645" y="81"/>
                  </a:lnTo>
                  <a:lnTo>
                    <a:pt x="622" y="76"/>
                  </a:lnTo>
                  <a:lnTo>
                    <a:pt x="600" y="71"/>
                  </a:lnTo>
                  <a:lnTo>
                    <a:pt x="577" y="68"/>
                  </a:lnTo>
                  <a:lnTo>
                    <a:pt x="553" y="66"/>
                  </a:lnTo>
                  <a:lnTo>
                    <a:pt x="529" y="66"/>
                  </a:lnTo>
                  <a:lnTo>
                    <a:pt x="529"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27" name="Freeform 136">
              <a:extLst>
                <a:ext uri="{FF2B5EF4-FFF2-40B4-BE49-F238E27FC236}">
                  <a16:creationId xmlns:a16="http://schemas.microsoft.com/office/drawing/2014/main" id="{429ED327-2B98-4589-A0F9-A6C268EB4049}"/>
                </a:ext>
              </a:extLst>
            </p:cNvPr>
            <p:cNvSpPr>
              <a:spLocks/>
            </p:cNvSpPr>
            <p:nvPr/>
          </p:nvSpPr>
          <p:spPr bwMode="auto">
            <a:xfrm>
              <a:off x="8659813" y="2693988"/>
              <a:ext cx="15875" cy="30163"/>
            </a:xfrm>
            <a:custGeom>
              <a:avLst/>
              <a:gdLst>
                <a:gd name="T0" fmla="*/ 33 w 66"/>
                <a:gd name="T1" fmla="*/ 133 h 133"/>
                <a:gd name="T2" fmla="*/ 33 w 66"/>
                <a:gd name="T3" fmla="*/ 133 h 133"/>
                <a:gd name="T4" fmla="*/ 27 w 66"/>
                <a:gd name="T5" fmla="*/ 131 h 133"/>
                <a:gd name="T6" fmla="*/ 21 w 66"/>
                <a:gd name="T7" fmla="*/ 129 h 133"/>
                <a:gd name="T8" fmla="*/ 16 w 66"/>
                <a:gd name="T9" fmla="*/ 126 h 133"/>
                <a:gd name="T10" fmla="*/ 10 w 66"/>
                <a:gd name="T11" fmla="*/ 122 h 133"/>
                <a:gd name="T12" fmla="*/ 6 w 66"/>
                <a:gd name="T13" fmla="*/ 118 h 133"/>
                <a:gd name="T14" fmla="*/ 3 w 66"/>
                <a:gd name="T15" fmla="*/ 112 h 133"/>
                <a:gd name="T16" fmla="*/ 1 w 66"/>
                <a:gd name="T17" fmla="*/ 106 h 133"/>
                <a:gd name="T18" fmla="*/ 0 w 66"/>
                <a:gd name="T19" fmla="*/ 99 h 133"/>
                <a:gd name="T20" fmla="*/ 0 w 66"/>
                <a:gd name="T21" fmla="*/ 33 h 133"/>
                <a:gd name="T22" fmla="*/ 0 w 66"/>
                <a:gd name="T23" fmla="*/ 33 h 133"/>
                <a:gd name="T24" fmla="*/ 1 w 66"/>
                <a:gd name="T25" fmla="*/ 26 h 133"/>
                <a:gd name="T26" fmla="*/ 3 w 66"/>
                <a:gd name="T27" fmla="*/ 20 h 133"/>
                <a:gd name="T28" fmla="*/ 6 w 66"/>
                <a:gd name="T29" fmla="*/ 14 h 133"/>
                <a:gd name="T30" fmla="*/ 10 w 66"/>
                <a:gd name="T31" fmla="*/ 9 h 133"/>
                <a:gd name="T32" fmla="*/ 16 w 66"/>
                <a:gd name="T33" fmla="*/ 5 h 133"/>
                <a:gd name="T34" fmla="*/ 21 w 66"/>
                <a:gd name="T35" fmla="*/ 2 h 133"/>
                <a:gd name="T36" fmla="*/ 27 w 66"/>
                <a:gd name="T37" fmla="*/ 0 h 133"/>
                <a:gd name="T38" fmla="*/ 33 w 66"/>
                <a:gd name="T39" fmla="*/ 0 h 133"/>
                <a:gd name="T40" fmla="*/ 33 w 66"/>
                <a:gd name="T41" fmla="*/ 0 h 133"/>
                <a:gd name="T42" fmla="*/ 40 w 66"/>
                <a:gd name="T43" fmla="*/ 0 h 133"/>
                <a:gd name="T44" fmla="*/ 47 w 66"/>
                <a:gd name="T45" fmla="*/ 2 h 133"/>
                <a:gd name="T46" fmla="*/ 52 w 66"/>
                <a:gd name="T47" fmla="*/ 5 h 133"/>
                <a:gd name="T48" fmla="*/ 57 w 66"/>
                <a:gd name="T49" fmla="*/ 9 h 133"/>
                <a:gd name="T50" fmla="*/ 61 w 66"/>
                <a:gd name="T51" fmla="*/ 14 h 133"/>
                <a:gd name="T52" fmla="*/ 64 w 66"/>
                <a:gd name="T53" fmla="*/ 20 h 133"/>
                <a:gd name="T54" fmla="*/ 66 w 66"/>
                <a:gd name="T55" fmla="*/ 26 h 133"/>
                <a:gd name="T56" fmla="*/ 66 w 66"/>
                <a:gd name="T57" fmla="*/ 33 h 133"/>
                <a:gd name="T58" fmla="*/ 66 w 66"/>
                <a:gd name="T59" fmla="*/ 99 h 133"/>
                <a:gd name="T60" fmla="*/ 66 w 66"/>
                <a:gd name="T61" fmla="*/ 99 h 133"/>
                <a:gd name="T62" fmla="*/ 66 w 66"/>
                <a:gd name="T63" fmla="*/ 106 h 133"/>
                <a:gd name="T64" fmla="*/ 64 w 66"/>
                <a:gd name="T65" fmla="*/ 112 h 133"/>
                <a:gd name="T66" fmla="*/ 61 w 66"/>
                <a:gd name="T67" fmla="*/ 118 h 133"/>
                <a:gd name="T68" fmla="*/ 57 w 66"/>
                <a:gd name="T69" fmla="*/ 122 h 133"/>
                <a:gd name="T70" fmla="*/ 52 w 66"/>
                <a:gd name="T71" fmla="*/ 126 h 133"/>
                <a:gd name="T72" fmla="*/ 47 w 66"/>
                <a:gd name="T73" fmla="*/ 129 h 133"/>
                <a:gd name="T74" fmla="*/ 40 w 66"/>
                <a:gd name="T75" fmla="*/ 131 h 133"/>
                <a:gd name="T76" fmla="*/ 33 w 66"/>
                <a:gd name="T77" fmla="*/ 133 h 133"/>
                <a:gd name="T78" fmla="*/ 33 w 66"/>
                <a:gd name="T7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6" h="133">
                  <a:moveTo>
                    <a:pt x="33" y="133"/>
                  </a:moveTo>
                  <a:lnTo>
                    <a:pt x="33" y="133"/>
                  </a:lnTo>
                  <a:lnTo>
                    <a:pt x="27" y="131"/>
                  </a:lnTo>
                  <a:lnTo>
                    <a:pt x="21" y="129"/>
                  </a:lnTo>
                  <a:lnTo>
                    <a:pt x="16" y="126"/>
                  </a:lnTo>
                  <a:lnTo>
                    <a:pt x="10" y="122"/>
                  </a:lnTo>
                  <a:lnTo>
                    <a:pt x="6" y="118"/>
                  </a:lnTo>
                  <a:lnTo>
                    <a:pt x="3" y="112"/>
                  </a:lnTo>
                  <a:lnTo>
                    <a:pt x="1" y="106"/>
                  </a:lnTo>
                  <a:lnTo>
                    <a:pt x="0" y="99"/>
                  </a:lnTo>
                  <a:lnTo>
                    <a:pt x="0" y="33"/>
                  </a:lnTo>
                  <a:lnTo>
                    <a:pt x="0" y="33"/>
                  </a:lnTo>
                  <a:lnTo>
                    <a:pt x="1" y="26"/>
                  </a:lnTo>
                  <a:lnTo>
                    <a:pt x="3" y="20"/>
                  </a:lnTo>
                  <a:lnTo>
                    <a:pt x="6" y="14"/>
                  </a:lnTo>
                  <a:lnTo>
                    <a:pt x="10" y="9"/>
                  </a:lnTo>
                  <a:lnTo>
                    <a:pt x="16" y="5"/>
                  </a:lnTo>
                  <a:lnTo>
                    <a:pt x="21" y="2"/>
                  </a:lnTo>
                  <a:lnTo>
                    <a:pt x="27" y="0"/>
                  </a:lnTo>
                  <a:lnTo>
                    <a:pt x="33" y="0"/>
                  </a:lnTo>
                  <a:lnTo>
                    <a:pt x="33" y="0"/>
                  </a:lnTo>
                  <a:lnTo>
                    <a:pt x="40" y="0"/>
                  </a:lnTo>
                  <a:lnTo>
                    <a:pt x="47" y="2"/>
                  </a:lnTo>
                  <a:lnTo>
                    <a:pt x="52" y="5"/>
                  </a:lnTo>
                  <a:lnTo>
                    <a:pt x="57" y="9"/>
                  </a:lnTo>
                  <a:lnTo>
                    <a:pt x="61" y="14"/>
                  </a:lnTo>
                  <a:lnTo>
                    <a:pt x="64" y="20"/>
                  </a:lnTo>
                  <a:lnTo>
                    <a:pt x="66" y="26"/>
                  </a:lnTo>
                  <a:lnTo>
                    <a:pt x="66" y="33"/>
                  </a:lnTo>
                  <a:lnTo>
                    <a:pt x="66" y="99"/>
                  </a:lnTo>
                  <a:lnTo>
                    <a:pt x="66" y="99"/>
                  </a:lnTo>
                  <a:lnTo>
                    <a:pt x="66" y="106"/>
                  </a:lnTo>
                  <a:lnTo>
                    <a:pt x="64" y="112"/>
                  </a:lnTo>
                  <a:lnTo>
                    <a:pt x="61" y="118"/>
                  </a:lnTo>
                  <a:lnTo>
                    <a:pt x="57" y="122"/>
                  </a:lnTo>
                  <a:lnTo>
                    <a:pt x="52" y="126"/>
                  </a:lnTo>
                  <a:lnTo>
                    <a:pt x="47" y="129"/>
                  </a:lnTo>
                  <a:lnTo>
                    <a:pt x="40" y="131"/>
                  </a:lnTo>
                  <a:lnTo>
                    <a:pt x="33" y="133"/>
                  </a:lnTo>
                  <a:lnTo>
                    <a:pt x="33"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28" name="Freeform 137">
              <a:extLst>
                <a:ext uri="{FF2B5EF4-FFF2-40B4-BE49-F238E27FC236}">
                  <a16:creationId xmlns:a16="http://schemas.microsoft.com/office/drawing/2014/main" id="{DDC5B46F-4E08-4250-BFEA-F0E80B598032}"/>
                </a:ext>
              </a:extLst>
            </p:cNvPr>
            <p:cNvSpPr>
              <a:spLocks/>
            </p:cNvSpPr>
            <p:nvPr/>
          </p:nvSpPr>
          <p:spPr bwMode="auto">
            <a:xfrm>
              <a:off x="8659813" y="2589213"/>
              <a:ext cx="15875" cy="30163"/>
            </a:xfrm>
            <a:custGeom>
              <a:avLst/>
              <a:gdLst>
                <a:gd name="T0" fmla="*/ 33 w 66"/>
                <a:gd name="T1" fmla="*/ 132 h 132"/>
                <a:gd name="T2" fmla="*/ 33 w 66"/>
                <a:gd name="T3" fmla="*/ 132 h 132"/>
                <a:gd name="T4" fmla="*/ 27 w 66"/>
                <a:gd name="T5" fmla="*/ 132 h 132"/>
                <a:gd name="T6" fmla="*/ 21 w 66"/>
                <a:gd name="T7" fmla="*/ 129 h 132"/>
                <a:gd name="T8" fmla="*/ 16 w 66"/>
                <a:gd name="T9" fmla="*/ 126 h 132"/>
                <a:gd name="T10" fmla="*/ 10 w 66"/>
                <a:gd name="T11" fmla="*/ 122 h 132"/>
                <a:gd name="T12" fmla="*/ 6 w 66"/>
                <a:gd name="T13" fmla="*/ 117 h 132"/>
                <a:gd name="T14" fmla="*/ 3 w 66"/>
                <a:gd name="T15" fmla="*/ 112 h 132"/>
                <a:gd name="T16" fmla="*/ 1 w 66"/>
                <a:gd name="T17" fmla="*/ 106 h 132"/>
                <a:gd name="T18" fmla="*/ 0 w 66"/>
                <a:gd name="T19" fmla="*/ 98 h 132"/>
                <a:gd name="T20" fmla="*/ 0 w 66"/>
                <a:gd name="T21" fmla="*/ 32 h 132"/>
                <a:gd name="T22" fmla="*/ 0 w 66"/>
                <a:gd name="T23" fmla="*/ 32 h 132"/>
                <a:gd name="T24" fmla="*/ 1 w 66"/>
                <a:gd name="T25" fmla="*/ 26 h 132"/>
                <a:gd name="T26" fmla="*/ 3 w 66"/>
                <a:gd name="T27" fmla="*/ 20 h 132"/>
                <a:gd name="T28" fmla="*/ 6 w 66"/>
                <a:gd name="T29" fmla="*/ 14 h 132"/>
                <a:gd name="T30" fmla="*/ 10 w 66"/>
                <a:gd name="T31" fmla="*/ 9 h 132"/>
                <a:gd name="T32" fmla="*/ 16 w 66"/>
                <a:gd name="T33" fmla="*/ 5 h 132"/>
                <a:gd name="T34" fmla="*/ 21 w 66"/>
                <a:gd name="T35" fmla="*/ 2 h 132"/>
                <a:gd name="T36" fmla="*/ 27 w 66"/>
                <a:gd name="T37" fmla="*/ 0 h 132"/>
                <a:gd name="T38" fmla="*/ 33 w 66"/>
                <a:gd name="T39" fmla="*/ 0 h 132"/>
                <a:gd name="T40" fmla="*/ 33 w 66"/>
                <a:gd name="T41" fmla="*/ 0 h 132"/>
                <a:gd name="T42" fmla="*/ 40 w 66"/>
                <a:gd name="T43" fmla="*/ 0 h 132"/>
                <a:gd name="T44" fmla="*/ 47 w 66"/>
                <a:gd name="T45" fmla="*/ 2 h 132"/>
                <a:gd name="T46" fmla="*/ 52 w 66"/>
                <a:gd name="T47" fmla="*/ 5 h 132"/>
                <a:gd name="T48" fmla="*/ 57 w 66"/>
                <a:gd name="T49" fmla="*/ 9 h 132"/>
                <a:gd name="T50" fmla="*/ 61 w 66"/>
                <a:gd name="T51" fmla="*/ 14 h 132"/>
                <a:gd name="T52" fmla="*/ 64 w 66"/>
                <a:gd name="T53" fmla="*/ 20 h 132"/>
                <a:gd name="T54" fmla="*/ 66 w 66"/>
                <a:gd name="T55" fmla="*/ 26 h 132"/>
                <a:gd name="T56" fmla="*/ 66 w 66"/>
                <a:gd name="T57" fmla="*/ 32 h 132"/>
                <a:gd name="T58" fmla="*/ 66 w 66"/>
                <a:gd name="T59" fmla="*/ 98 h 132"/>
                <a:gd name="T60" fmla="*/ 66 w 66"/>
                <a:gd name="T61" fmla="*/ 98 h 132"/>
                <a:gd name="T62" fmla="*/ 66 w 66"/>
                <a:gd name="T63" fmla="*/ 106 h 132"/>
                <a:gd name="T64" fmla="*/ 64 w 66"/>
                <a:gd name="T65" fmla="*/ 112 h 132"/>
                <a:gd name="T66" fmla="*/ 61 w 66"/>
                <a:gd name="T67" fmla="*/ 117 h 132"/>
                <a:gd name="T68" fmla="*/ 57 w 66"/>
                <a:gd name="T69" fmla="*/ 122 h 132"/>
                <a:gd name="T70" fmla="*/ 52 w 66"/>
                <a:gd name="T71" fmla="*/ 126 h 132"/>
                <a:gd name="T72" fmla="*/ 47 w 66"/>
                <a:gd name="T73" fmla="*/ 129 h 132"/>
                <a:gd name="T74" fmla="*/ 40 w 66"/>
                <a:gd name="T75" fmla="*/ 132 h 132"/>
                <a:gd name="T76" fmla="*/ 33 w 66"/>
                <a:gd name="T77" fmla="*/ 132 h 132"/>
                <a:gd name="T78" fmla="*/ 33 w 66"/>
                <a:gd name="T79"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6" h="132">
                  <a:moveTo>
                    <a:pt x="33" y="132"/>
                  </a:moveTo>
                  <a:lnTo>
                    <a:pt x="33" y="132"/>
                  </a:lnTo>
                  <a:lnTo>
                    <a:pt x="27" y="132"/>
                  </a:lnTo>
                  <a:lnTo>
                    <a:pt x="21" y="129"/>
                  </a:lnTo>
                  <a:lnTo>
                    <a:pt x="16" y="126"/>
                  </a:lnTo>
                  <a:lnTo>
                    <a:pt x="10" y="122"/>
                  </a:lnTo>
                  <a:lnTo>
                    <a:pt x="6" y="117"/>
                  </a:lnTo>
                  <a:lnTo>
                    <a:pt x="3" y="112"/>
                  </a:lnTo>
                  <a:lnTo>
                    <a:pt x="1" y="106"/>
                  </a:lnTo>
                  <a:lnTo>
                    <a:pt x="0" y="98"/>
                  </a:lnTo>
                  <a:lnTo>
                    <a:pt x="0" y="32"/>
                  </a:lnTo>
                  <a:lnTo>
                    <a:pt x="0" y="32"/>
                  </a:lnTo>
                  <a:lnTo>
                    <a:pt x="1" y="26"/>
                  </a:lnTo>
                  <a:lnTo>
                    <a:pt x="3" y="20"/>
                  </a:lnTo>
                  <a:lnTo>
                    <a:pt x="6" y="14"/>
                  </a:lnTo>
                  <a:lnTo>
                    <a:pt x="10" y="9"/>
                  </a:lnTo>
                  <a:lnTo>
                    <a:pt x="16" y="5"/>
                  </a:lnTo>
                  <a:lnTo>
                    <a:pt x="21" y="2"/>
                  </a:lnTo>
                  <a:lnTo>
                    <a:pt x="27" y="0"/>
                  </a:lnTo>
                  <a:lnTo>
                    <a:pt x="33" y="0"/>
                  </a:lnTo>
                  <a:lnTo>
                    <a:pt x="33" y="0"/>
                  </a:lnTo>
                  <a:lnTo>
                    <a:pt x="40" y="0"/>
                  </a:lnTo>
                  <a:lnTo>
                    <a:pt x="47" y="2"/>
                  </a:lnTo>
                  <a:lnTo>
                    <a:pt x="52" y="5"/>
                  </a:lnTo>
                  <a:lnTo>
                    <a:pt x="57" y="9"/>
                  </a:lnTo>
                  <a:lnTo>
                    <a:pt x="61" y="14"/>
                  </a:lnTo>
                  <a:lnTo>
                    <a:pt x="64" y="20"/>
                  </a:lnTo>
                  <a:lnTo>
                    <a:pt x="66" y="26"/>
                  </a:lnTo>
                  <a:lnTo>
                    <a:pt x="66" y="32"/>
                  </a:lnTo>
                  <a:lnTo>
                    <a:pt x="66" y="98"/>
                  </a:lnTo>
                  <a:lnTo>
                    <a:pt x="66" y="98"/>
                  </a:lnTo>
                  <a:lnTo>
                    <a:pt x="66" y="106"/>
                  </a:lnTo>
                  <a:lnTo>
                    <a:pt x="64" y="112"/>
                  </a:lnTo>
                  <a:lnTo>
                    <a:pt x="61" y="117"/>
                  </a:lnTo>
                  <a:lnTo>
                    <a:pt x="57" y="122"/>
                  </a:lnTo>
                  <a:lnTo>
                    <a:pt x="52" y="126"/>
                  </a:lnTo>
                  <a:lnTo>
                    <a:pt x="47" y="129"/>
                  </a:lnTo>
                  <a:lnTo>
                    <a:pt x="40" y="132"/>
                  </a:lnTo>
                  <a:lnTo>
                    <a:pt x="33" y="132"/>
                  </a:lnTo>
                  <a:lnTo>
                    <a:pt x="33"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29" name="Freeform 138">
              <a:extLst>
                <a:ext uri="{FF2B5EF4-FFF2-40B4-BE49-F238E27FC236}">
                  <a16:creationId xmlns:a16="http://schemas.microsoft.com/office/drawing/2014/main" id="{A41C5544-746C-45EF-98B9-C75BB938BB44}"/>
                </a:ext>
              </a:extLst>
            </p:cNvPr>
            <p:cNvSpPr>
              <a:spLocks/>
            </p:cNvSpPr>
            <p:nvPr/>
          </p:nvSpPr>
          <p:spPr bwMode="auto">
            <a:xfrm>
              <a:off x="8637588" y="2603500"/>
              <a:ext cx="60325" cy="106363"/>
            </a:xfrm>
            <a:custGeom>
              <a:avLst/>
              <a:gdLst>
                <a:gd name="T0" fmla="*/ 105 w 264"/>
                <a:gd name="T1" fmla="*/ 461 h 464"/>
                <a:gd name="T2" fmla="*/ 58 w 264"/>
                <a:gd name="T3" fmla="*/ 441 h 464"/>
                <a:gd name="T4" fmla="*/ 21 w 264"/>
                <a:gd name="T5" fmla="*/ 405 h 464"/>
                <a:gd name="T6" fmla="*/ 2 w 264"/>
                <a:gd name="T7" fmla="*/ 359 h 464"/>
                <a:gd name="T8" fmla="*/ 0 w 264"/>
                <a:gd name="T9" fmla="*/ 324 h 464"/>
                <a:gd name="T10" fmla="*/ 14 w 264"/>
                <a:gd name="T11" fmla="*/ 304 h 464"/>
                <a:gd name="T12" fmla="*/ 33 w 264"/>
                <a:gd name="T13" fmla="*/ 299 h 464"/>
                <a:gd name="T14" fmla="*/ 56 w 264"/>
                <a:gd name="T15" fmla="*/ 308 h 464"/>
                <a:gd name="T16" fmla="*/ 66 w 264"/>
                <a:gd name="T17" fmla="*/ 332 h 464"/>
                <a:gd name="T18" fmla="*/ 68 w 264"/>
                <a:gd name="T19" fmla="*/ 351 h 464"/>
                <a:gd name="T20" fmla="*/ 85 w 264"/>
                <a:gd name="T21" fmla="*/ 378 h 464"/>
                <a:gd name="T22" fmla="*/ 111 w 264"/>
                <a:gd name="T23" fmla="*/ 395 h 464"/>
                <a:gd name="T24" fmla="*/ 131 w 264"/>
                <a:gd name="T25" fmla="*/ 398 h 464"/>
                <a:gd name="T26" fmla="*/ 157 w 264"/>
                <a:gd name="T27" fmla="*/ 393 h 464"/>
                <a:gd name="T28" fmla="*/ 186 w 264"/>
                <a:gd name="T29" fmla="*/ 369 h 464"/>
                <a:gd name="T30" fmla="*/ 196 w 264"/>
                <a:gd name="T31" fmla="*/ 345 h 464"/>
                <a:gd name="T32" fmla="*/ 197 w 264"/>
                <a:gd name="T33" fmla="*/ 324 h 464"/>
                <a:gd name="T34" fmla="*/ 190 w 264"/>
                <a:gd name="T35" fmla="*/ 301 h 464"/>
                <a:gd name="T36" fmla="*/ 163 w 264"/>
                <a:gd name="T37" fmla="*/ 274 h 464"/>
                <a:gd name="T38" fmla="*/ 138 w 264"/>
                <a:gd name="T39" fmla="*/ 265 h 464"/>
                <a:gd name="T40" fmla="*/ 105 w 264"/>
                <a:gd name="T41" fmla="*/ 262 h 464"/>
                <a:gd name="T42" fmla="*/ 58 w 264"/>
                <a:gd name="T43" fmla="*/ 243 h 464"/>
                <a:gd name="T44" fmla="*/ 21 w 264"/>
                <a:gd name="T45" fmla="*/ 207 h 464"/>
                <a:gd name="T46" fmla="*/ 2 w 264"/>
                <a:gd name="T47" fmla="*/ 160 h 464"/>
                <a:gd name="T48" fmla="*/ 0 w 264"/>
                <a:gd name="T49" fmla="*/ 119 h 464"/>
                <a:gd name="T50" fmla="*/ 15 w 264"/>
                <a:gd name="T51" fmla="*/ 70 h 464"/>
                <a:gd name="T52" fmla="*/ 47 w 264"/>
                <a:gd name="T53" fmla="*/ 31 h 464"/>
                <a:gd name="T54" fmla="*/ 92 w 264"/>
                <a:gd name="T55" fmla="*/ 6 h 464"/>
                <a:gd name="T56" fmla="*/ 131 w 264"/>
                <a:gd name="T57" fmla="*/ 0 h 464"/>
                <a:gd name="T58" fmla="*/ 183 w 264"/>
                <a:gd name="T59" fmla="*/ 11 h 464"/>
                <a:gd name="T60" fmla="*/ 225 w 264"/>
                <a:gd name="T61" fmla="*/ 40 h 464"/>
                <a:gd name="T62" fmla="*/ 253 w 264"/>
                <a:gd name="T63" fmla="*/ 82 h 464"/>
                <a:gd name="T64" fmla="*/ 264 w 264"/>
                <a:gd name="T65" fmla="*/ 133 h 464"/>
                <a:gd name="T66" fmla="*/ 258 w 264"/>
                <a:gd name="T67" fmla="*/ 151 h 464"/>
                <a:gd name="T68" fmla="*/ 238 w 264"/>
                <a:gd name="T69" fmla="*/ 166 h 464"/>
                <a:gd name="T70" fmla="*/ 218 w 264"/>
                <a:gd name="T71" fmla="*/ 164 h 464"/>
                <a:gd name="T72" fmla="*/ 200 w 264"/>
                <a:gd name="T73" fmla="*/ 146 h 464"/>
                <a:gd name="T74" fmla="*/ 197 w 264"/>
                <a:gd name="T75" fmla="*/ 127 h 464"/>
                <a:gd name="T76" fmla="*/ 190 w 264"/>
                <a:gd name="T77" fmla="*/ 102 h 464"/>
                <a:gd name="T78" fmla="*/ 163 w 264"/>
                <a:gd name="T79" fmla="*/ 75 h 464"/>
                <a:gd name="T80" fmla="*/ 138 w 264"/>
                <a:gd name="T81" fmla="*/ 68 h 464"/>
                <a:gd name="T82" fmla="*/ 119 w 264"/>
                <a:gd name="T83" fmla="*/ 69 h 464"/>
                <a:gd name="T84" fmla="*/ 95 w 264"/>
                <a:gd name="T85" fmla="*/ 78 h 464"/>
                <a:gd name="T86" fmla="*/ 71 w 264"/>
                <a:gd name="T87" fmla="*/ 107 h 464"/>
                <a:gd name="T88" fmla="*/ 66 w 264"/>
                <a:gd name="T89" fmla="*/ 133 h 464"/>
                <a:gd name="T90" fmla="*/ 68 w 264"/>
                <a:gd name="T91" fmla="*/ 152 h 464"/>
                <a:gd name="T92" fmla="*/ 85 w 264"/>
                <a:gd name="T93" fmla="*/ 179 h 464"/>
                <a:gd name="T94" fmla="*/ 111 w 264"/>
                <a:gd name="T95" fmla="*/ 196 h 464"/>
                <a:gd name="T96" fmla="*/ 131 w 264"/>
                <a:gd name="T97" fmla="*/ 199 h 464"/>
                <a:gd name="T98" fmla="*/ 183 w 264"/>
                <a:gd name="T99" fmla="*/ 209 h 464"/>
                <a:gd name="T100" fmla="*/ 225 w 264"/>
                <a:gd name="T101" fmla="*/ 238 h 464"/>
                <a:gd name="T102" fmla="*/ 253 w 264"/>
                <a:gd name="T103" fmla="*/ 280 h 464"/>
                <a:gd name="T104" fmla="*/ 264 w 264"/>
                <a:gd name="T105" fmla="*/ 332 h 464"/>
                <a:gd name="T106" fmla="*/ 257 w 264"/>
                <a:gd name="T107" fmla="*/ 371 h 464"/>
                <a:gd name="T108" fmla="*/ 234 w 264"/>
                <a:gd name="T109" fmla="*/ 416 h 464"/>
                <a:gd name="T110" fmla="*/ 194 w 264"/>
                <a:gd name="T111" fmla="*/ 448 h 464"/>
                <a:gd name="T112" fmla="*/ 145 w 264"/>
                <a:gd name="T113" fmla="*/ 463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4" h="464">
                  <a:moveTo>
                    <a:pt x="131" y="464"/>
                  </a:moveTo>
                  <a:lnTo>
                    <a:pt x="131" y="464"/>
                  </a:lnTo>
                  <a:lnTo>
                    <a:pt x="118" y="463"/>
                  </a:lnTo>
                  <a:lnTo>
                    <a:pt x="105" y="461"/>
                  </a:lnTo>
                  <a:lnTo>
                    <a:pt x="92" y="458"/>
                  </a:lnTo>
                  <a:lnTo>
                    <a:pt x="80" y="454"/>
                  </a:lnTo>
                  <a:lnTo>
                    <a:pt x="69" y="448"/>
                  </a:lnTo>
                  <a:lnTo>
                    <a:pt x="58" y="441"/>
                  </a:lnTo>
                  <a:lnTo>
                    <a:pt x="47" y="434"/>
                  </a:lnTo>
                  <a:lnTo>
                    <a:pt x="38" y="425"/>
                  </a:lnTo>
                  <a:lnTo>
                    <a:pt x="30" y="416"/>
                  </a:lnTo>
                  <a:lnTo>
                    <a:pt x="21" y="405"/>
                  </a:lnTo>
                  <a:lnTo>
                    <a:pt x="15" y="395"/>
                  </a:lnTo>
                  <a:lnTo>
                    <a:pt x="10" y="383"/>
                  </a:lnTo>
                  <a:lnTo>
                    <a:pt x="5" y="371"/>
                  </a:lnTo>
                  <a:lnTo>
                    <a:pt x="2" y="359"/>
                  </a:lnTo>
                  <a:lnTo>
                    <a:pt x="0" y="345"/>
                  </a:lnTo>
                  <a:lnTo>
                    <a:pt x="0" y="332"/>
                  </a:lnTo>
                  <a:lnTo>
                    <a:pt x="0" y="332"/>
                  </a:lnTo>
                  <a:lnTo>
                    <a:pt x="0" y="324"/>
                  </a:lnTo>
                  <a:lnTo>
                    <a:pt x="2" y="318"/>
                  </a:lnTo>
                  <a:lnTo>
                    <a:pt x="5" y="313"/>
                  </a:lnTo>
                  <a:lnTo>
                    <a:pt x="9" y="308"/>
                  </a:lnTo>
                  <a:lnTo>
                    <a:pt x="14" y="304"/>
                  </a:lnTo>
                  <a:lnTo>
                    <a:pt x="19" y="301"/>
                  </a:lnTo>
                  <a:lnTo>
                    <a:pt x="26" y="300"/>
                  </a:lnTo>
                  <a:lnTo>
                    <a:pt x="33" y="299"/>
                  </a:lnTo>
                  <a:lnTo>
                    <a:pt x="33" y="299"/>
                  </a:lnTo>
                  <a:lnTo>
                    <a:pt x="39" y="300"/>
                  </a:lnTo>
                  <a:lnTo>
                    <a:pt x="45" y="301"/>
                  </a:lnTo>
                  <a:lnTo>
                    <a:pt x="50" y="304"/>
                  </a:lnTo>
                  <a:lnTo>
                    <a:pt x="56" y="308"/>
                  </a:lnTo>
                  <a:lnTo>
                    <a:pt x="60" y="313"/>
                  </a:lnTo>
                  <a:lnTo>
                    <a:pt x="63" y="318"/>
                  </a:lnTo>
                  <a:lnTo>
                    <a:pt x="65" y="324"/>
                  </a:lnTo>
                  <a:lnTo>
                    <a:pt x="66" y="332"/>
                  </a:lnTo>
                  <a:lnTo>
                    <a:pt x="66" y="332"/>
                  </a:lnTo>
                  <a:lnTo>
                    <a:pt x="66" y="338"/>
                  </a:lnTo>
                  <a:lnTo>
                    <a:pt x="67" y="345"/>
                  </a:lnTo>
                  <a:lnTo>
                    <a:pt x="68" y="351"/>
                  </a:lnTo>
                  <a:lnTo>
                    <a:pt x="71" y="358"/>
                  </a:lnTo>
                  <a:lnTo>
                    <a:pt x="73" y="363"/>
                  </a:lnTo>
                  <a:lnTo>
                    <a:pt x="76" y="369"/>
                  </a:lnTo>
                  <a:lnTo>
                    <a:pt x="85" y="378"/>
                  </a:lnTo>
                  <a:lnTo>
                    <a:pt x="95" y="387"/>
                  </a:lnTo>
                  <a:lnTo>
                    <a:pt x="100" y="390"/>
                  </a:lnTo>
                  <a:lnTo>
                    <a:pt x="106" y="393"/>
                  </a:lnTo>
                  <a:lnTo>
                    <a:pt x="111" y="395"/>
                  </a:lnTo>
                  <a:lnTo>
                    <a:pt x="119" y="397"/>
                  </a:lnTo>
                  <a:lnTo>
                    <a:pt x="125" y="398"/>
                  </a:lnTo>
                  <a:lnTo>
                    <a:pt x="131" y="398"/>
                  </a:lnTo>
                  <a:lnTo>
                    <a:pt x="131" y="398"/>
                  </a:lnTo>
                  <a:lnTo>
                    <a:pt x="138" y="398"/>
                  </a:lnTo>
                  <a:lnTo>
                    <a:pt x="145" y="397"/>
                  </a:lnTo>
                  <a:lnTo>
                    <a:pt x="151" y="395"/>
                  </a:lnTo>
                  <a:lnTo>
                    <a:pt x="157" y="393"/>
                  </a:lnTo>
                  <a:lnTo>
                    <a:pt x="163" y="390"/>
                  </a:lnTo>
                  <a:lnTo>
                    <a:pt x="168" y="387"/>
                  </a:lnTo>
                  <a:lnTo>
                    <a:pt x="179" y="378"/>
                  </a:lnTo>
                  <a:lnTo>
                    <a:pt x="186" y="369"/>
                  </a:lnTo>
                  <a:lnTo>
                    <a:pt x="190" y="363"/>
                  </a:lnTo>
                  <a:lnTo>
                    <a:pt x="192" y="358"/>
                  </a:lnTo>
                  <a:lnTo>
                    <a:pt x="194" y="351"/>
                  </a:lnTo>
                  <a:lnTo>
                    <a:pt x="196" y="345"/>
                  </a:lnTo>
                  <a:lnTo>
                    <a:pt x="197" y="338"/>
                  </a:lnTo>
                  <a:lnTo>
                    <a:pt x="197" y="332"/>
                  </a:lnTo>
                  <a:lnTo>
                    <a:pt x="197" y="332"/>
                  </a:lnTo>
                  <a:lnTo>
                    <a:pt x="197" y="324"/>
                  </a:lnTo>
                  <a:lnTo>
                    <a:pt x="196" y="318"/>
                  </a:lnTo>
                  <a:lnTo>
                    <a:pt x="194" y="312"/>
                  </a:lnTo>
                  <a:lnTo>
                    <a:pt x="192" y="306"/>
                  </a:lnTo>
                  <a:lnTo>
                    <a:pt x="190" y="301"/>
                  </a:lnTo>
                  <a:lnTo>
                    <a:pt x="186" y="294"/>
                  </a:lnTo>
                  <a:lnTo>
                    <a:pt x="179" y="285"/>
                  </a:lnTo>
                  <a:lnTo>
                    <a:pt x="168" y="277"/>
                  </a:lnTo>
                  <a:lnTo>
                    <a:pt x="163" y="274"/>
                  </a:lnTo>
                  <a:lnTo>
                    <a:pt x="157" y="271"/>
                  </a:lnTo>
                  <a:lnTo>
                    <a:pt x="151" y="268"/>
                  </a:lnTo>
                  <a:lnTo>
                    <a:pt x="145" y="266"/>
                  </a:lnTo>
                  <a:lnTo>
                    <a:pt x="138" y="265"/>
                  </a:lnTo>
                  <a:lnTo>
                    <a:pt x="131" y="265"/>
                  </a:lnTo>
                  <a:lnTo>
                    <a:pt x="131" y="265"/>
                  </a:lnTo>
                  <a:lnTo>
                    <a:pt x="118" y="264"/>
                  </a:lnTo>
                  <a:lnTo>
                    <a:pt x="105" y="262"/>
                  </a:lnTo>
                  <a:lnTo>
                    <a:pt x="92" y="259"/>
                  </a:lnTo>
                  <a:lnTo>
                    <a:pt x="80" y="255"/>
                  </a:lnTo>
                  <a:lnTo>
                    <a:pt x="69" y="250"/>
                  </a:lnTo>
                  <a:lnTo>
                    <a:pt x="58" y="243"/>
                  </a:lnTo>
                  <a:lnTo>
                    <a:pt x="47" y="235"/>
                  </a:lnTo>
                  <a:lnTo>
                    <a:pt x="38" y="227"/>
                  </a:lnTo>
                  <a:lnTo>
                    <a:pt x="30" y="217"/>
                  </a:lnTo>
                  <a:lnTo>
                    <a:pt x="21" y="207"/>
                  </a:lnTo>
                  <a:lnTo>
                    <a:pt x="15" y="196"/>
                  </a:lnTo>
                  <a:lnTo>
                    <a:pt x="10" y="185"/>
                  </a:lnTo>
                  <a:lnTo>
                    <a:pt x="5" y="172"/>
                  </a:lnTo>
                  <a:lnTo>
                    <a:pt x="2" y="160"/>
                  </a:lnTo>
                  <a:lnTo>
                    <a:pt x="0" y="146"/>
                  </a:lnTo>
                  <a:lnTo>
                    <a:pt x="0" y="133"/>
                  </a:lnTo>
                  <a:lnTo>
                    <a:pt x="0" y="133"/>
                  </a:lnTo>
                  <a:lnTo>
                    <a:pt x="0" y="119"/>
                  </a:lnTo>
                  <a:lnTo>
                    <a:pt x="2" y="106"/>
                  </a:lnTo>
                  <a:lnTo>
                    <a:pt x="5" y="93"/>
                  </a:lnTo>
                  <a:lnTo>
                    <a:pt x="10" y="82"/>
                  </a:lnTo>
                  <a:lnTo>
                    <a:pt x="15" y="70"/>
                  </a:lnTo>
                  <a:lnTo>
                    <a:pt x="21" y="59"/>
                  </a:lnTo>
                  <a:lnTo>
                    <a:pt x="30" y="49"/>
                  </a:lnTo>
                  <a:lnTo>
                    <a:pt x="38" y="40"/>
                  </a:lnTo>
                  <a:lnTo>
                    <a:pt x="47" y="31"/>
                  </a:lnTo>
                  <a:lnTo>
                    <a:pt x="58" y="23"/>
                  </a:lnTo>
                  <a:lnTo>
                    <a:pt x="69" y="17"/>
                  </a:lnTo>
                  <a:lnTo>
                    <a:pt x="80" y="11"/>
                  </a:lnTo>
                  <a:lnTo>
                    <a:pt x="92" y="6"/>
                  </a:lnTo>
                  <a:lnTo>
                    <a:pt x="105" y="3"/>
                  </a:lnTo>
                  <a:lnTo>
                    <a:pt x="118" y="1"/>
                  </a:lnTo>
                  <a:lnTo>
                    <a:pt x="131" y="0"/>
                  </a:lnTo>
                  <a:lnTo>
                    <a:pt x="131" y="0"/>
                  </a:lnTo>
                  <a:lnTo>
                    <a:pt x="145" y="1"/>
                  </a:lnTo>
                  <a:lnTo>
                    <a:pt x="158" y="3"/>
                  </a:lnTo>
                  <a:lnTo>
                    <a:pt x="170" y="6"/>
                  </a:lnTo>
                  <a:lnTo>
                    <a:pt x="183" y="11"/>
                  </a:lnTo>
                  <a:lnTo>
                    <a:pt x="194" y="17"/>
                  </a:lnTo>
                  <a:lnTo>
                    <a:pt x="206" y="23"/>
                  </a:lnTo>
                  <a:lnTo>
                    <a:pt x="216" y="31"/>
                  </a:lnTo>
                  <a:lnTo>
                    <a:pt x="225" y="40"/>
                  </a:lnTo>
                  <a:lnTo>
                    <a:pt x="234" y="49"/>
                  </a:lnTo>
                  <a:lnTo>
                    <a:pt x="241" y="59"/>
                  </a:lnTo>
                  <a:lnTo>
                    <a:pt x="248" y="70"/>
                  </a:lnTo>
                  <a:lnTo>
                    <a:pt x="253" y="82"/>
                  </a:lnTo>
                  <a:lnTo>
                    <a:pt x="257" y="93"/>
                  </a:lnTo>
                  <a:lnTo>
                    <a:pt x="261" y="106"/>
                  </a:lnTo>
                  <a:lnTo>
                    <a:pt x="264" y="119"/>
                  </a:lnTo>
                  <a:lnTo>
                    <a:pt x="264" y="133"/>
                  </a:lnTo>
                  <a:lnTo>
                    <a:pt x="264" y="133"/>
                  </a:lnTo>
                  <a:lnTo>
                    <a:pt x="264" y="140"/>
                  </a:lnTo>
                  <a:lnTo>
                    <a:pt x="261" y="146"/>
                  </a:lnTo>
                  <a:lnTo>
                    <a:pt x="258" y="151"/>
                  </a:lnTo>
                  <a:lnTo>
                    <a:pt x="254" y="157"/>
                  </a:lnTo>
                  <a:lnTo>
                    <a:pt x="249" y="161"/>
                  </a:lnTo>
                  <a:lnTo>
                    <a:pt x="244" y="164"/>
                  </a:lnTo>
                  <a:lnTo>
                    <a:pt x="238" y="166"/>
                  </a:lnTo>
                  <a:lnTo>
                    <a:pt x="230" y="166"/>
                  </a:lnTo>
                  <a:lnTo>
                    <a:pt x="230" y="166"/>
                  </a:lnTo>
                  <a:lnTo>
                    <a:pt x="224" y="166"/>
                  </a:lnTo>
                  <a:lnTo>
                    <a:pt x="218" y="164"/>
                  </a:lnTo>
                  <a:lnTo>
                    <a:pt x="212" y="161"/>
                  </a:lnTo>
                  <a:lnTo>
                    <a:pt x="208" y="157"/>
                  </a:lnTo>
                  <a:lnTo>
                    <a:pt x="204" y="151"/>
                  </a:lnTo>
                  <a:lnTo>
                    <a:pt x="200" y="146"/>
                  </a:lnTo>
                  <a:lnTo>
                    <a:pt x="198" y="140"/>
                  </a:lnTo>
                  <a:lnTo>
                    <a:pt x="197" y="133"/>
                  </a:lnTo>
                  <a:lnTo>
                    <a:pt x="197" y="133"/>
                  </a:lnTo>
                  <a:lnTo>
                    <a:pt x="197" y="127"/>
                  </a:lnTo>
                  <a:lnTo>
                    <a:pt x="196" y="119"/>
                  </a:lnTo>
                  <a:lnTo>
                    <a:pt x="194" y="113"/>
                  </a:lnTo>
                  <a:lnTo>
                    <a:pt x="192" y="107"/>
                  </a:lnTo>
                  <a:lnTo>
                    <a:pt x="190" y="102"/>
                  </a:lnTo>
                  <a:lnTo>
                    <a:pt x="186" y="97"/>
                  </a:lnTo>
                  <a:lnTo>
                    <a:pt x="179" y="86"/>
                  </a:lnTo>
                  <a:lnTo>
                    <a:pt x="168" y="78"/>
                  </a:lnTo>
                  <a:lnTo>
                    <a:pt x="163" y="75"/>
                  </a:lnTo>
                  <a:lnTo>
                    <a:pt x="157" y="72"/>
                  </a:lnTo>
                  <a:lnTo>
                    <a:pt x="151" y="70"/>
                  </a:lnTo>
                  <a:lnTo>
                    <a:pt x="145" y="69"/>
                  </a:lnTo>
                  <a:lnTo>
                    <a:pt x="138" y="68"/>
                  </a:lnTo>
                  <a:lnTo>
                    <a:pt x="131" y="67"/>
                  </a:lnTo>
                  <a:lnTo>
                    <a:pt x="131" y="67"/>
                  </a:lnTo>
                  <a:lnTo>
                    <a:pt x="125" y="68"/>
                  </a:lnTo>
                  <a:lnTo>
                    <a:pt x="119" y="69"/>
                  </a:lnTo>
                  <a:lnTo>
                    <a:pt x="111" y="70"/>
                  </a:lnTo>
                  <a:lnTo>
                    <a:pt x="106" y="72"/>
                  </a:lnTo>
                  <a:lnTo>
                    <a:pt x="100" y="75"/>
                  </a:lnTo>
                  <a:lnTo>
                    <a:pt x="95" y="78"/>
                  </a:lnTo>
                  <a:lnTo>
                    <a:pt x="85" y="86"/>
                  </a:lnTo>
                  <a:lnTo>
                    <a:pt x="76" y="97"/>
                  </a:lnTo>
                  <a:lnTo>
                    <a:pt x="73" y="102"/>
                  </a:lnTo>
                  <a:lnTo>
                    <a:pt x="71" y="107"/>
                  </a:lnTo>
                  <a:lnTo>
                    <a:pt x="68" y="113"/>
                  </a:lnTo>
                  <a:lnTo>
                    <a:pt x="67" y="119"/>
                  </a:lnTo>
                  <a:lnTo>
                    <a:pt x="66" y="127"/>
                  </a:lnTo>
                  <a:lnTo>
                    <a:pt x="66" y="133"/>
                  </a:lnTo>
                  <a:lnTo>
                    <a:pt x="66" y="133"/>
                  </a:lnTo>
                  <a:lnTo>
                    <a:pt x="66" y="140"/>
                  </a:lnTo>
                  <a:lnTo>
                    <a:pt x="67" y="146"/>
                  </a:lnTo>
                  <a:lnTo>
                    <a:pt x="68" y="152"/>
                  </a:lnTo>
                  <a:lnTo>
                    <a:pt x="71" y="159"/>
                  </a:lnTo>
                  <a:lnTo>
                    <a:pt x="73" y="165"/>
                  </a:lnTo>
                  <a:lnTo>
                    <a:pt x="76" y="170"/>
                  </a:lnTo>
                  <a:lnTo>
                    <a:pt x="85" y="179"/>
                  </a:lnTo>
                  <a:lnTo>
                    <a:pt x="95" y="188"/>
                  </a:lnTo>
                  <a:lnTo>
                    <a:pt x="100" y="191"/>
                  </a:lnTo>
                  <a:lnTo>
                    <a:pt x="106" y="194"/>
                  </a:lnTo>
                  <a:lnTo>
                    <a:pt x="111" y="196"/>
                  </a:lnTo>
                  <a:lnTo>
                    <a:pt x="119" y="198"/>
                  </a:lnTo>
                  <a:lnTo>
                    <a:pt x="125" y="199"/>
                  </a:lnTo>
                  <a:lnTo>
                    <a:pt x="131" y="199"/>
                  </a:lnTo>
                  <a:lnTo>
                    <a:pt x="131" y="199"/>
                  </a:lnTo>
                  <a:lnTo>
                    <a:pt x="145" y="200"/>
                  </a:lnTo>
                  <a:lnTo>
                    <a:pt x="158" y="202"/>
                  </a:lnTo>
                  <a:lnTo>
                    <a:pt x="170" y="205"/>
                  </a:lnTo>
                  <a:lnTo>
                    <a:pt x="183" y="209"/>
                  </a:lnTo>
                  <a:lnTo>
                    <a:pt x="194" y="216"/>
                  </a:lnTo>
                  <a:lnTo>
                    <a:pt x="206" y="222"/>
                  </a:lnTo>
                  <a:lnTo>
                    <a:pt x="216" y="229"/>
                  </a:lnTo>
                  <a:lnTo>
                    <a:pt x="225" y="238"/>
                  </a:lnTo>
                  <a:lnTo>
                    <a:pt x="234" y="248"/>
                  </a:lnTo>
                  <a:lnTo>
                    <a:pt x="241" y="258"/>
                  </a:lnTo>
                  <a:lnTo>
                    <a:pt x="248" y="268"/>
                  </a:lnTo>
                  <a:lnTo>
                    <a:pt x="253" y="280"/>
                  </a:lnTo>
                  <a:lnTo>
                    <a:pt x="257" y="292"/>
                  </a:lnTo>
                  <a:lnTo>
                    <a:pt x="261" y="305"/>
                  </a:lnTo>
                  <a:lnTo>
                    <a:pt x="264" y="318"/>
                  </a:lnTo>
                  <a:lnTo>
                    <a:pt x="264" y="332"/>
                  </a:lnTo>
                  <a:lnTo>
                    <a:pt x="264" y="332"/>
                  </a:lnTo>
                  <a:lnTo>
                    <a:pt x="264" y="345"/>
                  </a:lnTo>
                  <a:lnTo>
                    <a:pt x="261" y="359"/>
                  </a:lnTo>
                  <a:lnTo>
                    <a:pt x="257" y="371"/>
                  </a:lnTo>
                  <a:lnTo>
                    <a:pt x="253" y="383"/>
                  </a:lnTo>
                  <a:lnTo>
                    <a:pt x="248" y="395"/>
                  </a:lnTo>
                  <a:lnTo>
                    <a:pt x="241" y="405"/>
                  </a:lnTo>
                  <a:lnTo>
                    <a:pt x="234" y="416"/>
                  </a:lnTo>
                  <a:lnTo>
                    <a:pt x="225" y="425"/>
                  </a:lnTo>
                  <a:lnTo>
                    <a:pt x="216" y="434"/>
                  </a:lnTo>
                  <a:lnTo>
                    <a:pt x="206" y="441"/>
                  </a:lnTo>
                  <a:lnTo>
                    <a:pt x="194" y="448"/>
                  </a:lnTo>
                  <a:lnTo>
                    <a:pt x="183" y="454"/>
                  </a:lnTo>
                  <a:lnTo>
                    <a:pt x="170" y="458"/>
                  </a:lnTo>
                  <a:lnTo>
                    <a:pt x="158" y="461"/>
                  </a:lnTo>
                  <a:lnTo>
                    <a:pt x="145" y="463"/>
                  </a:lnTo>
                  <a:lnTo>
                    <a:pt x="131" y="464"/>
                  </a:lnTo>
                  <a:lnTo>
                    <a:pt x="131" y="4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30" name="Freeform 139">
              <a:extLst>
                <a:ext uri="{FF2B5EF4-FFF2-40B4-BE49-F238E27FC236}">
                  <a16:creationId xmlns:a16="http://schemas.microsoft.com/office/drawing/2014/main" id="{6593C33F-B03D-4C89-B670-979351EB85E8}"/>
                </a:ext>
              </a:extLst>
            </p:cNvPr>
            <p:cNvSpPr>
              <a:spLocks/>
            </p:cNvSpPr>
            <p:nvPr/>
          </p:nvSpPr>
          <p:spPr bwMode="auto">
            <a:xfrm>
              <a:off x="8540750" y="2814638"/>
              <a:ext cx="14288" cy="30163"/>
            </a:xfrm>
            <a:custGeom>
              <a:avLst/>
              <a:gdLst>
                <a:gd name="T0" fmla="*/ 33 w 66"/>
                <a:gd name="T1" fmla="*/ 133 h 133"/>
                <a:gd name="T2" fmla="*/ 33 w 66"/>
                <a:gd name="T3" fmla="*/ 133 h 133"/>
                <a:gd name="T4" fmla="*/ 27 w 66"/>
                <a:gd name="T5" fmla="*/ 132 h 133"/>
                <a:gd name="T6" fmla="*/ 21 w 66"/>
                <a:gd name="T7" fmla="*/ 130 h 133"/>
                <a:gd name="T8" fmla="*/ 15 w 66"/>
                <a:gd name="T9" fmla="*/ 127 h 133"/>
                <a:gd name="T10" fmla="*/ 11 w 66"/>
                <a:gd name="T11" fmla="*/ 123 h 133"/>
                <a:gd name="T12" fmla="*/ 6 w 66"/>
                <a:gd name="T13" fmla="*/ 118 h 133"/>
                <a:gd name="T14" fmla="*/ 3 w 66"/>
                <a:gd name="T15" fmla="*/ 112 h 133"/>
                <a:gd name="T16" fmla="*/ 1 w 66"/>
                <a:gd name="T17" fmla="*/ 106 h 133"/>
                <a:gd name="T18" fmla="*/ 0 w 66"/>
                <a:gd name="T19" fmla="*/ 100 h 133"/>
                <a:gd name="T20" fmla="*/ 0 w 66"/>
                <a:gd name="T21" fmla="*/ 33 h 133"/>
                <a:gd name="T22" fmla="*/ 0 w 66"/>
                <a:gd name="T23" fmla="*/ 33 h 133"/>
                <a:gd name="T24" fmla="*/ 1 w 66"/>
                <a:gd name="T25" fmla="*/ 27 h 133"/>
                <a:gd name="T26" fmla="*/ 3 w 66"/>
                <a:gd name="T27" fmla="*/ 21 h 133"/>
                <a:gd name="T28" fmla="*/ 6 w 66"/>
                <a:gd name="T29" fmla="*/ 15 h 133"/>
                <a:gd name="T30" fmla="*/ 11 w 66"/>
                <a:gd name="T31" fmla="*/ 9 h 133"/>
                <a:gd name="T32" fmla="*/ 15 w 66"/>
                <a:gd name="T33" fmla="*/ 6 h 133"/>
                <a:gd name="T34" fmla="*/ 21 w 66"/>
                <a:gd name="T35" fmla="*/ 3 h 133"/>
                <a:gd name="T36" fmla="*/ 27 w 66"/>
                <a:gd name="T37" fmla="*/ 1 h 133"/>
                <a:gd name="T38" fmla="*/ 33 w 66"/>
                <a:gd name="T39" fmla="*/ 0 h 133"/>
                <a:gd name="T40" fmla="*/ 33 w 66"/>
                <a:gd name="T41" fmla="*/ 0 h 133"/>
                <a:gd name="T42" fmla="*/ 41 w 66"/>
                <a:gd name="T43" fmla="*/ 1 h 133"/>
                <a:gd name="T44" fmla="*/ 47 w 66"/>
                <a:gd name="T45" fmla="*/ 3 h 133"/>
                <a:gd name="T46" fmla="*/ 52 w 66"/>
                <a:gd name="T47" fmla="*/ 6 h 133"/>
                <a:gd name="T48" fmla="*/ 57 w 66"/>
                <a:gd name="T49" fmla="*/ 9 h 133"/>
                <a:gd name="T50" fmla="*/ 61 w 66"/>
                <a:gd name="T51" fmla="*/ 15 h 133"/>
                <a:gd name="T52" fmla="*/ 64 w 66"/>
                <a:gd name="T53" fmla="*/ 21 h 133"/>
                <a:gd name="T54" fmla="*/ 66 w 66"/>
                <a:gd name="T55" fmla="*/ 27 h 133"/>
                <a:gd name="T56" fmla="*/ 66 w 66"/>
                <a:gd name="T57" fmla="*/ 33 h 133"/>
                <a:gd name="T58" fmla="*/ 66 w 66"/>
                <a:gd name="T59" fmla="*/ 100 h 133"/>
                <a:gd name="T60" fmla="*/ 66 w 66"/>
                <a:gd name="T61" fmla="*/ 100 h 133"/>
                <a:gd name="T62" fmla="*/ 66 w 66"/>
                <a:gd name="T63" fmla="*/ 106 h 133"/>
                <a:gd name="T64" fmla="*/ 64 w 66"/>
                <a:gd name="T65" fmla="*/ 112 h 133"/>
                <a:gd name="T66" fmla="*/ 61 w 66"/>
                <a:gd name="T67" fmla="*/ 118 h 133"/>
                <a:gd name="T68" fmla="*/ 57 w 66"/>
                <a:gd name="T69" fmla="*/ 123 h 133"/>
                <a:gd name="T70" fmla="*/ 52 w 66"/>
                <a:gd name="T71" fmla="*/ 127 h 133"/>
                <a:gd name="T72" fmla="*/ 47 w 66"/>
                <a:gd name="T73" fmla="*/ 130 h 133"/>
                <a:gd name="T74" fmla="*/ 41 w 66"/>
                <a:gd name="T75" fmla="*/ 132 h 133"/>
                <a:gd name="T76" fmla="*/ 33 w 66"/>
                <a:gd name="T77" fmla="*/ 133 h 133"/>
                <a:gd name="T78" fmla="*/ 33 w 66"/>
                <a:gd name="T7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6" h="133">
                  <a:moveTo>
                    <a:pt x="33" y="133"/>
                  </a:moveTo>
                  <a:lnTo>
                    <a:pt x="33" y="133"/>
                  </a:lnTo>
                  <a:lnTo>
                    <a:pt x="27" y="132"/>
                  </a:lnTo>
                  <a:lnTo>
                    <a:pt x="21" y="130"/>
                  </a:lnTo>
                  <a:lnTo>
                    <a:pt x="15" y="127"/>
                  </a:lnTo>
                  <a:lnTo>
                    <a:pt x="11" y="123"/>
                  </a:lnTo>
                  <a:lnTo>
                    <a:pt x="6" y="118"/>
                  </a:lnTo>
                  <a:lnTo>
                    <a:pt x="3" y="112"/>
                  </a:lnTo>
                  <a:lnTo>
                    <a:pt x="1" y="106"/>
                  </a:lnTo>
                  <a:lnTo>
                    <a:pt x="0" y="100"/>
                  </a:lnTo>
                  <a:lnTo>
                    <a:pt x="0" y="33"/>
                  </a:lnTo>
                  <a:lnTo>
                    <a:pt x="0" y="33"/>
                  </a:lnTo>
                  <a:lnTo>
                    <a:pt x="1" y="27"/>
                  </a:lnTo>
                  <a:lnTo>
                    <a:pt x="3" y="21"/>
                  </a:lnTo>
                  <a:lnTo>
                    <a:pt x="6" y="15"/>
                  </a:lnTo>
                  <a:lnTo>
                    <a:pt x="11" y="9"/>
                  </a:lnTo>
                  <a:lnTo>
                    <a:pt x="15" y="6"/>
                  </a:lnTo>
                  <a:lnTo>
                    <a:pt x="21" y="3"/>
                  </a:lnTo>
                  <a:lnTo>
                    <a:pt x="27" y="1"/>
                  </a:lnTo>
                  <a:lnTo>
                    <a:pt x="33" y="0"/>
                  </a:lnTo>
                  <a:lnTo>
                    <a:pt x="33" y="0"/>
                  </a:lnTo>
                  <a:lnTo>
                    <a:pt x="41" y="1"/>
                  </a:lnTo>
                  <a:lnTo>
                    <a:pt x="47" y="3"/>
                  </a:lnTo>
                  <a:lnTo>
                    <a:pt x="52" y="6"/>
                  </a:lnTo>
                  <a:lnTo>
                    <a:pt x="57" y="9"/>
                  </a:lnTo>
                  <a:lnTo>
                    <a:pt x="61" y="15"/>
                  </a:lnTo>
                  <a:lnTo>
                    <a:pt x="64" y="21"/>
                  </a:lnTo>
                  <a:lnTo>
                    <a:pt x="66" y="27"/>
                  </a:lnTo>
                  <a:lnTo>
                    <a:pt x="66" y="33"/>
                  </a:lnTo>
                  <a:lnTo>
                    <a:pt x="66" y="100"/>
                  </a:lnTo>
                  <a:lnTo>
                    <a:pt x="66" y="100"/>
                  </a:lnTo>
                  <a:lnTo>
                    <a:pt x="66" y="106"/>
                  </a:lnTo>
                  <a:lnTo>
                    <a:pt x="64" y="112"/>
                  </a:lnTo>
                  <a:lnTo>
                    <a:pt x="61" y="118"/>
                  </a:lnTo>
                  <a:lnTo>
                    <a:pt x="57" y="123"/>
                  </a:lnTo>
                  <a:lnTo>
                    <a:pt x="52" y="127"/>
                  </a:lnTo>
                  <a:lnTo>
                    <a:pt x="47" y="130"/>
                  </a:lnTo>
                  <a:lnTo>
                    <a:pt x="41" y="132"/>
                  </a:lnTo>
                  <a:lnTo>
                    <a:pt x="33" y="133"/>
                  </a:lnTo>
                  <a:lnTo>
                    <a:pt x="33"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31" name="Freeform 140">
              <a:extLst>
                <a:ext uri="{FF2B5EF4-FFF2-40B4-BE49-F238E27FC236}">
                  <a16:creationId xmlns:a16="http://schemas.microsoft.com/office/drawing/2014/main" id="{D2356695-68BF-4996-B453-5A3A65FF76EC}"/>
                </a:ext>
              </a:extLst>
            </p:cNvPr>
            <p:cNvSpPr>
              <a:spLocks/>
            </p:cNvSpPr>
            <p:nvPr/>
          </p:nvSpPr>
          <p:spPr bwMode="auto">
            <a:xfrm>
              <a:off x="8540750" y="2709863"/>
              <a:ext cx="14288" cy="30163"/>
            </a:xfrm>
            <a:custGeom>
              <a:avLst/>
              <a:gdLst>
                <a:gd name="T0" fmla="*/ 33 w 66"/>
                <a:gd name="T1" fmla="*/ 133 h 133"/>
                <a:gd name="T2" fmla="*/ 33 w 66"/>
                <a:gd name="T3" fmla="*/ 133 h 133"/>
                <a:gd name="T4" fmla="*/ 27 w 66"/>
                <a:gd name="T5" fmla="*/ 132 h 133"/>
                <a:gd name="T6" fmla="*/ 21 w 66"/>
                <a:gd name="T7" fmla="*/ 130 h 133"/>
                <a:gd name="T8" fmla="*/ 15 w 66"/>
                <a:gd name="T9" fmla="*/ 127 h 133"/>
                <a:gd name="T10" fmla="*/ 11 w 66"/>
                <a:gd name="T11" fmla="*/ 122 h 133"/>
                <a:gd name="T12" fmla="*/ 6 w 66"/>
                <a:gd name="T13" fmla="*/ 117 h 133"/>
                <a:gd name="T14" fmla="*/ 3 w 66"/>
                <a:gd name="T15" fmla="*/ 112 h 133"/>
                <a:gd name="T16" fmla="*/ 1 w 66"/>
                <a:gd name="T17" fmla="*/ 106 h 133"/>
                <a:gd name="T18" fmla="*/ 0 w 66"/>
                <a:gd name="T19" fmla="*/ 100 h 133"/>
                <a:gd name="T20" fmla="*/ 0 w 66"/>
                <a:gd name="T21" fmla="*/ 33 h 133"/>
                <a:gd name="T22" fmla="*/ 0 w 66"/>
                <a:gd name="T23" fmla="*/ 33 h 133"/>
                <a:gd name="T24" fmla="*/ 1 w 66"/>
                <a:gd name="T25" fmla="*/ 26 h 133"/>
                <a:gd name="T26" fmla="*/ 3 w 66"/>
                <a:gd name="T27" fmla="*/ 20 h 133"/>
                <a:gd name="T28" fmla="*/ 6 w 66"/>
                <a:gd name="T29" fmla="*/ 15 h 133"/>
                <a:gd name="T30" fmla="*/ 11 w 66"/>
                <a:gd name="T31" fmla="*/ 10 h 133"/>
                <a:gd name="T32" fmla="*/ 15 w 66"/>
                <a:gd name="T33" fmla="*/ 5 h 133"/>
                <a:gd name="T34" fmla="*/ 21 w 66"/>
                <a:gd name="T35" fmla="*/ 2 h 133"/>
                <a:gd name="T36" fmla="*/ 27 w 66"/>
                <a:gd name="T37" fmla="*/ 0 h 133"/>
                <a:gd name="T38" fmla="*/ 33 w 66"/>
                <a:gd name="T39" fmla="*/ 0 h 133"/>
                <a:gd name="T40" fmla="*/ 33 w 66"/>
                <a:gd name="T41" fmla="*/ 0 h 133"/>
                <a:gd name="T42" fmla="*/ 41 w 66"/>
                <a:gd name="T43" fmla="*/ 0 h 133"/>
                <a:gd name="T44" fmla="*/ 47 w 66"/>
                <a:gd name="T45" fmla="*/ 2 h 133"/>
                <a:gd name="T46" fmla="*/ 52 w 66"/>
                <a:gd name="T47" fmla="*/ 5 h 133"/>
                <a:gd name="T48" fmla="*/ 57 w 66"/>
                <a:gd name="T49" fmla="*/ 10 h 133"/>
                <a:gd name="T50" fmla="*/ 61 w 66"/>
                <a:gd name="T51" fmla="*/ 15 h 133"/>
                <a:gd name="T52" fmla="*/ 64 w 66"/>
                <a:gd name="T53" fmla="*/ 20 h 133"/>
                <a:gd name="T54" fmla="*/ 66 w 66"/>
                <a:gd name="T55" fmla="*/ 26 h 133"/>
                <a:gd name="T56" fmla="*/ 66 w 66"/>
                <a:gd name="T57" fmla="*/ 33 h 133"/>
                <a:gd name="T58" fmla="*/ 66 w 66"/>
                <a:gd name="T59" fmla="*/ 100 h 133"/>
                <a:gd name="T60" fmla="*/ 66 w 66"/>
                <a:gd name="T61" fmla="*/ 100 h 133"/>
                <a:gd name="T62" fmla="*/ 66 w 66"/>
                <a:gd name="T63" fmla="*/ 106 h 133"/>
                <a:gd name="T64" fmla="*/ 64 w 66"/>
                <a:gd name="T65" fmla="*/ 112 h 133"/>
                <a:gd name="T66" fmla="*/ 61 w 66"/>
                <a:gd name="T67" fmla="*/ 117 h 133"/>
                <a:gd name="T68" fmla="*/ 57 w 66"/>
                <a:gd name="T69" fmla="*/ 122 h 133"/>
                <a:gd name="T70" fmla="*/ 52 w 66"/>
                <a:gd name="T71" fmla="*/ 127 h 133"/>
                <a:gd name="T72" fmla="*/ 47 w 66"/>
                <a:gd name="T73" fmla="*/ 130 h 133"/>
                <a:gd name="T74" fmla="*/ 41 w 66"/>
                <a:gd name="T75" fmla="*/ 132 h 133"/>
                <a:gd name="T76" fmla="*/ 33 w 66"/>
                <a:gd name="T77" fmla="*/ 133 h 133"/>
                <a:gd name="T78" fmla="*/ 33 w 66"/>
                <a:gd name="T7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6" h="133">
                  <a:moveTo>
                    <a:pt x="33" y="133"/>
                  </a:moveTo>
                  <a:lnTo>
                    <a:pt x="33" y="133"/>
                  </a:lnTo>
                  <a:lnTo>
                    <a:pt x="27" y="132"/>
                  </a:lnTo>
                  <a:lnTo>
                    <a:pt x="21" y="130"/>
                  </a:lnTo>
                  <a:lnTo>
                    <a:pt x="15" y="127"/>
                  </a:lnTo>
                  <a:lnTo>
                    <a:pt x="11" y="122"/>
                  </a:lnTo>
                  <a:lnTo>
                    <a:pt x="6" y="117"/>
                  </a:lnTo>
                  <a:lnTo>
                    <a:pt x="3" y="112"/>
                  </a:lnTo>
                  <a:lnTo>
                    <a:pt x="1" y="106"/>
                  </a:lnTo>
                  <a:lnTo>
                    <a:pt x="0" y="100"/>
                  </a:lnTo>
                  <a:lnTo>
                    <a:pt x="0" y="33"/>
                  </a:lnTo>
                  <a:lnTo>
                    <a:pt x="0" y="33"/>
                  </a:lnTo>
                  <a:lnTo>
                    <a:pt x="1" y="26"/>
                  </a:lnTo>
                  <a:lnTo>
                    <a:pt x="3" y="20"/>
                  </a:lnTo>
                  <a:lnTo>
                    <a:pt x="6" y="15"/>
                  </a:lnTo>
                  <a:lnTo>
                    <a:pt x="11" y="10"/>
                  </a:lnTo>
                  <a:lnTo>
                    <a:pt x="15" y="5"/>
                  </a:lnTo>
                  <a:lnTo>
                    <a:pt x="21" y="2"/>
                  </a:lnTo>
                  <a:lnTo>
                    <a:pt x="27" y="0"/>
                  </a:lnTo>
                  <a:lnTo>
                    <a:pt x="33" y="0"/>
                  </a:lnTo>
                  <a:lnTo>
                    <a:pt x="33" y="0"/>
                  </a:lnTo>
                  <a:lnTo>
                    <a:pt x="41" y="0"/>
                  </a:lnTo>
                  <a:lnTo>
                    <a:pt x="47" y="2"/>
                  </a:lnTo>
                  <a:lnTo>
                    <a:pt x="52" y="5"/>
                  </a:lnTo>
                  <a:lnTo>
                    <a:pt x="57" y="10"/>
                  </a:lnTo>
                  <a:lnTo>
                    <a:pt x="61" y="15"/>
                  </a:lnTo>
                  <a:lnTo>
                    <a:pt x="64" y="20"/>
                  </a:lnTo>
                  <a:lnTo>
                    <a:pt x="66" y="26"/>
                  </a:lnTo>
                  <a:lnTo>
                    <a:pt x="66" y="33"/>
                  </a:lnTo>
                  <a:lnTo>
                    <a:pt x="66" y="100"/>
                  </a:lnTo>
                  <a:lnTo>
                    <a:pt x="66" y="100"/>
                  </a:lnTo>
                  <a:lnTo>
                    <a:pt x="66" y="106"/>
                  </a:lnTo>
                  <a:lnTo>
                    <a:pt x="64" y="112"/>
                  </a:lnTo>
                  <a:lnTo>
                    <a:pt x="61" y="117"/>
                  </a:lnTo>
                  <a:lnTo>
                    <a:pt x="57" y="122"/>
                  </a:lnTo>
                  <a:lnTo>
                    <a:pt x="52" y="127"/>
                  </a:lnTo>
                  <a:lnTo>
                    <a:pt x="47" y="130"/>
                  </a:lnTo>
                  <a:lnTo>
                    <a:pt x="41" y="132"/>
                  </a:lnTo>
                  <a:lnTo>
                    <a:pt x="33" y="133"/>
                  </a:lnTo>
                  <a:lnTo>
                    <a:pt x="33"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32" name="Freeform 141">
              <a:extLst>
                <a:ext uri="{FF2B5EF4-FFF2-40B4-BE49-F238E27FC236}">
                  <a16:creationId xmlns:a16="http://schemas.microsoft.com/office/drawing/2014/main" id="{5FBFB3EA-3912-4B11-8233-B10AB683534B}"/>
                </a:ext>
              </a:extLst>
            </p:cNvPr>
            <p:cNvSpPr>
              <a:spLocks/>
            </p:cNvSpPr>
            <p:nvPr/>
          </p:nvSpPr>
          <p:spPr bwMode="auto">
            <a:xfrm>
              <a:off x="8518525" y="2724150"/>
              <a:ext cx="60325" cy="104775"/>
            </a:xfrm>
            <a:custGeom>
              <a:avLst/>
              <a:gdLst>
                <a:gd name="T0" fmla="*/ 105 w 265"/>
                <a:gd name="T1" fmla="*/ 459 h 462"/>
                <a:gd name="T2" fmla="*/ 59 w 265"/>
                <a:gd name="T3" fmla="*/ 440 h 462"/>
                <a:gd name="T4" fmla="*/ 23 w 265"/>
                <a:gd name="T5" fmla="*/ 404 h 462"/>
                <a:gd name="T6" fmla="*/ 3 w 265"/>
                <a:gd name="T7" fmla="*/ 357 h 462"/>
                <a:gd name="T8" fmla="*/ 1 w 265"/>
                <a:gd name="T9" fmla="*/ 324 h 462"/>
                <a:gd name="T10" fmla="*/ 14 w 265"/>
                <a:gd name="T11" fmla="*/ 303 h 462"/>
                <a:gd name="T12" fmla="*/ 33 w 265"/>
                <a:gd name="T13" fmla="*/ 297 h 462"/>
                <a:gd name="T14" fmla="*/ 57 w 265"/>
                <a:gd name="T15" fmla="*/ 307 h 462"/>
                <a:gd name="T16" fmla="*/ 66 w 265"/>
                <a:gd name="T17" fmla="*/ 330 h 462"/>
                <a:gd name="T18" fmla="*/ 69 w 265"/>
                <a:gd name="T19" fmla="*/ 350 h 462"/>
                <a:gd name="T20" fmla="*/ 86 w 265"/>
                <a:gd name="T21" fmla="*/ 376 h 462"/>
                <a:gd name="T22" fmla="*/ 113 w 265"/>
                <a:gd name="T23" fmla="*/ 393 h 462"/>
                <a:gd name="T24" fmla="*/ 132 w 265"/>
                <a:gd name="T25" fmla="*/ 396 h 462"/>
                <a:gd name="T26" fmla="*/ 158 w 265"/>
                <a:gd name="T27" fmla="*/ 391 h 462"/>
                <a:gd name="T28" fmla="*/ 187 w 265"/>
                <a:gd name="T29" fmla="*/ 367 h 462"/>
                <a:gd name="T30" fmla="*/ 197 w 265"/>
                <a:gd name="T31" fmla="*/ 343 h 462"/>
                <a:gd name="T32" fmla="*/ 199 w 265"/>
                <a:gd name="T33" fmla="*/ 324 h 462"/>
                <a:gd name="T34" fmla="*/ 190 w 265"/>
                <a:gd name="T35" fmla="*/ 299 h 462"/>
                <a:gd name="T36" fmla="*/ 164 w 265"/>
                <a:gd name="T37" fmla="*/ 272 h 462"/>
                <a:gd name="T38" fmla="*/ 140 w 265"/>
                <a:gd name="T39" fmla="*/ 265 h 462"/>
                <a:gd name="T40" fmla="*/ 105 w 265"/>
                <a:gd name="T41" fmla="*/ 262 h 462"/>
                <a:gd name="T42" fmla="*/ 59 w 265"/>
                <a:gd name="T43" fmla="*/ 241 h 462"/>
                <a:gd name="T44" fmla="*/ 23 w 265"/>
                <a:gd name="T45" fmla="*/ 206 h 462"/>
                <a:gd name="T46" fmla="*/ 3 w 265"/>
                <a:gd name="T47" fmla="*/ 158 h 462"/>
                <a:gd name="T48" fmla="*/ 1 w 265"/>
                <a:gd name="T49" fmla="*/ 118 h 462"/>
                <a:gd name="T50" fmla="*/ 16 w 265"/>
                <a:gd name="T51" fmla="*/ 69 h 462"/>
                <a:gd name="T52" fmla="*/ 48 w 265"/>
                <a:gd name="T53" fmla="*/ 30 h 462"/>
                <a:gd name="T54" fmla="*/ 93 w 265"/>
                <a:gd name="T55" fmla="*/ 5 h 462"/>
                <a:gd name="T56" fmla="*/ 132 w 265"/>
                <a:gd name="T57" fmla="*/ 0 h 462"/>
                <a:gd name="T58" fmla="*/ 184 w 265"/>
                <a:gd name="T59" fmla="*/ 10 h 462"/>
                <a:gd name="T60" fmla="*/ 226 w 265"/>
                <a:gd name="T61" fmla="*/ 38 h 462"/>
                <a:gd name="T62" fmla="*/ 254 w 265"/>
                <a:gd name="T63" fmla="*/ 80 h 462"/>
                <a:gd name="T64" fmla="*/ 265 w 265"/>
                <a:gd name="T65" fmla="*/ 131 h 462"/>
                <a:gd name="T66" fmla="*/ 260 w 265"/>
                <a:gd name="T67" fmla="*/ 150 h 462"/>
                <a:gd name="T68" fmla="*/ 239 w 265"/>
                <a:gd name="T69" fmla="*/ 164 h 462"/>
                <a:gd name="T70" fmla="*/ 219 w 265"/>
                <a:gd name="T71" fmla="*/ 162 h 462"/>
                <a:gd name="T72" fmla="*/ 202 w 265"/>
                <a:gd name="T73" fmla="*/ 144 h 462"/>
                <a:gd name="T74" fmla="*/ 199 w 265"/>
                <a:gd name="T75" fmla="*/ 125 h 462"/>
                <a:gd name="T76" fmla="*/ 190 w 265"/>
                <a:gd name="T77" fmla="*/ 100 h 462"/>
                <a:gd name="T78" fmla="*/ 164 w 265"/>
                <a:gd name="T79" fmla="*/ 73 h 462"/>
                <a:gd name="T80" fmla="*/ 140 w 265"/>
                <a:gd name="T81" fmla="*/ 66 h 462"/>
                <a:gd name="T82" fmla="*/ 119 w 265"/>
                <a:gd name="T83" fmla="*/ 67 h 462"/>
                <a:gd name="T84" fmla="*/ 95 w 265"/>
                <a:gd name="T85" fmla="*/ 76 h 462"/>
                <a:gd name="T86" fmla="*/ 71 w 265"/>
                <a:gd name="T87" fmla="*/ 106 h 462"/>
                <a:gd name="T88" fmla="*/ 66 w 265"/>
                <a:gd name="T89" fmla="*/ 131 h 462"/>
                <a:gd name="T90" fmla="*/ 69 w 265"/>
                <a:gd name="T91" fmla="*/ 151 h 462"/>
                <a:gd name="T92" fmla="*/ 86 w 265"/>
                <a:gd name="T93" fmla="*/ 179 h 462"/>
                <a:gd name="T94" fmla="*/ 113 w 265"/>
                <a:gd name="T95" fmla="*/ 194 h 462"/>
                <a:gd name="T96" fmla="*/ 132 w 265"/>
                <a:gd name="T97" fmla="*/ 197 h 462"/>
                <a:gd name="T98" fmla="*/ 184 w 265"/>
                <a:gd name="T99" fmla="*/ 208 h 462"/>
                <a:gd name="T100" fmla="*/ 226 w 265"/>
                <a:gd name="T101" fmla="*/ 237 h 462"/>
                <a:gd name="T102" fmla="*/ 254 w 265"/>
                <a:gd name="T103" fmla="*/ 278 h 462"/>
                <a:gd name="T104" fmla="*/ 265 w 265"/>
                <a:gd name="T105" fmla="*/ 330 h 462"/>
                <a:gd name="T106" fmla="*/ 259 w 265"/>
                <a:gd name="T107" fmla="*/ 369 h 462"/>
                <a:gd name="T108" fmla="*/ 235 w 265"/>
                <a:gd name="T109" fmla="*/ 414 h 462"/>
                <a:gd name="T110" fmla="*/ 195 w 265"/>
                <a:gd name="T111" fmla="*/ 447 h 462"/>
                <a:gd name="T112" fmla="*/ 146 w 265"/>
                <a:gd name="T113" fmla="*/ 46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5" h="462">
                  <a:moveTo>
                    <a:pt x="132" y="462"/>
                  </a:moveTo>
                  <a:lnTo>
                    <a:pt x="132" y="462"/>
                  </a:lnTo>
                  <a:lnTo>
                    <a:pt x="119" y="461"/>
                  </a:lnTo>
                  <a:lnTo>
                    <a:pt x="105" y="459"/>
                  </a:lnTo>
                  <a:lnTo>
                    <a:pt x="93" y="456"/>
                  </a:lnTo>
                  <a:lnTo>
                    <a:pt x="82" y="452"/>
                  </a:lnTo>
                  <a:lnTo>
                    <a:pt x="69" y="447"/>
                  </a:lnTo>
                  <a:lnTo>
                    <a:pt x="59" y="440"/>
                  </a:lnTo>
                  <a:lnTo>
                    <a:pt x="48" y="432"/>
                  </a:lnTo>
                  <a:lnTo>
                    <a:pt x="39" y="424"/>
                  </a:lnTo>
                  <a:lnTo>
                    <a:pt x="31" y="414"/>
                  </a:lnTo>
                  <a:lnTo>
                    <a:pt x="23" y="404"/>
                  </a:lnTo>
                  <a:lnTo>
                    <a:pt x="16" y="393"/>
                  </a:lnTo>
                  <a:lnTo>
                    <a:pt x="10" y="382"/>
                  </a:lnTo>
                  <a:lnTo>
                    <a:pt x="6" y="369"/>
                  </a:lnTo>
                  <a:lnTo>
                    <a:pt x="3" y="357"/>
                  </a:lnTo>
                  <a:lnTo>
                    <a:pt x="1" y="343"/>
                  </a:lnTo>
                  <a:lnTo>
                    <a:pt x="0" y="330"/>
                  </a:lnTo>
                  <a:lnTo>
                    <a:pt x="0" y="330"/>
                  </a:lnTo>
                  <a:lnTo>
                    <a:pt x="1" y="324"/>
                  </a:lnTo>
                  <a:lnTo>
                    <a:pt x="3" y="317"/>
                  </a:lnTo>
                  <a:lnTo>
                    <a:pt x="6" y="311"/>
                  </a:lnTo>
                  <a:lnTo>
                    <a:pt x="10" y="307"/>
                  </a:lnTo>
                  <a:lnTo>
                    <a:pt x="14" y="303"/>
                  </a:lnTo>
                  <a:lnTo>
                    <a:pt x="21" y="300"/>
                  </a:lnTo>
                  <a:lnTo>
                    <a:pt x="27" y="298"/>
                  </a:lnTo>
                  <a:lnTo>
                    <a:pt x="33" y="297"/>
                  </a:lnTo>
                  <a:lnTo>
                    <a:pt x="33" y="297"/>
                  </a:lnTo>
                  <a:lnTo>
                    <a:pt x="40" y="298"/>
                  </a:lnTo>
                  <a:lnTo>
                    <a:pt x="46" y="300"/>
                  </a:lnTo>
                  <a:lnTo>
                    <a:pt x="52" y="303"/>
                  </a:lnTo>
                  <a:lnTo>
                    <a:pt x="57" y="307"/>
                  </a:lnTo>
                  <a:lnTo>
                    <a:pt x="61" y="311"/>
                  </a:lnTo>
                  <a:lnTo>
                    <a:pt x="64" y="317"/>
                  </a:lnTo>
                  <a:lnTo>
                    <a:pt x="66" y="324"/>
                  </a:lnTo>
                  <a:lnTo>
                    <a:pt x="66" y="330"/>
                  </a:lnTo>
                  <a:lnTo>
                    <a:pt x="66" y="330"/>
                  </a:lnTo>
                  <a:lnTo>
                    <a:pt x="67" y="337"/>
                  </a:lnTo>
                  <a:lnTo>
                    <a:pt x="68" y="343"/>
                  </a:lnTo>
                  <a:lnTo>
                    <a:pt x="69" y="350"/>
                  </a:lnTo>
                  <a:lnTo>
                    <a:pt x="71" y="356"/>
                  </a:lnTo>
                  <a:lnTo>
                    <a:pt x="74" y="362"/>
                  </a:lnTo>
                  <a:lnTo>
                    <a:pt x="77" y="367"/>
                  </a:lnTo>
                  <a:lnTo>
                    <a:pt x="86" y="376"/>
                  </a:lnTo>
                  <a:lnTo>
                    <a:pt x="95" y="385"/>
                  </a:lnTo>
                  <a:lnTo>
                    <a:pt x="101" y="388"/>
                  </a:lnTo>
                  <a:lnTo>
                    <a:pt x="106" y="391"/>
                  </a:lnTo>
                  <a:lnTo>
                    <a:pt x="113" y="393"/>
                  </a:lnTo>
                  <a:lnTo>
                    <a:pt x="119" y="395"/>
                  </a:lnTo>
                  <a:lnTo>
                    <a:pt x="126" y="396"/>
                  </a:lnTo>
                  <a:lnTo>
                    <a:pt x="132" y="396"/>
                  </a:lnTo>
                  <a:lnTo>
                    <a:pt x="132" y="396"/>
                  </a:lnTo>
                  <a:lnTo>
                    <a:pt x="140" y="396"/>
                  </a:lnTo>
                  <a:lnTo>
                    <a:pt x="146" y="395"/>
                  </a:lnTo>
                  <a:lnTo>
                    <a:pt x="152" y="393"/>
                  </a:lnTo>
                  <a:lnTo>
                    <a:pt x="158" y="391"/>
                  </a:lnTo>
                  <a:lnTo>
                    <a:pt x="164" y="388"/>
                  </a:lnTo>
                  <a:lnTo>
                    <a:pt x="170" y="385"/>
                  </a:lnTo>
                  <a:lnTo>
                    <a:pt x="179" y="376"/>
                  </a:lnTo>
                  <a:lnTo>
                    <a:pt x="187" y="367"/>
                  </a:lnTo>
                  <a:lnTo>
                    <a:pt x="190" y="362"/>
                  </a:lnTo>
                  <a:lnTo>
                    <a:pt x="193" y="356"/>
                  </a:lnTo>
                  <a:lnTo>
                    <a:pt x="195" y="350"/>
                  </a:lnTo>
                  <a:lnTo>
                    <a:pt x="197" y="343"/>
                  </a:lnTo>
                  <a:lnTo>
                    <a:pt x="199" y="337"/>
                  </a:lnTo>
                  <a:lnTo>
                    <a:pt x="199" y="330"/>
                  </a:lnTo>
                  <a:lnTo>
                    <a:pt x="199" y="330"/>
                  </a:lnTo>
                  <a:lnTo>
                    <a:pt x="199" y="324"/>
                  </a:lnTo>
                  <a:lnTo>
                    <a:pt x="197" y="316"/>
                  </a:lnTo>
                  <a:lnTo>
                    <a:pt x="195" y="310"/>
                  </a:lnTo>
                  <a:lnTo>
                    <a:pt x="193" y="304"/>
                  </a:lnTo>
                  <a:lnTo>
                    <a:pt x="190" y="299"/>
                  </a:lnTo>
                  <a:lnTo>
                    <a:pt x="187" y="293"/>
                  </a:lnTo>
                  <a:lnTo>
                    <a:pt x="179" y="283"/>
                  </a:lnTo>
                  <a:lnTo>
                    <a:pt x="170" y="275"/>
                  </a:lnTo>
                  <a:lnTo>
                    <a:pt x="164" y="272"/>
                  </a:lnTo>
                  <a:lnTo>
                    <a:pt x="158" y="269"/>
                  </a:lnTo>
                  <a:lnTo>
                    <a:pt x="152" y="267"/>
                  </a:lnTo>
                  <a:lnTo>
                    <a:pt x="146" y="266"/>
                  </a:lnTo>
                  <a:lnTo>
                    <a:pt x="140" y="265"/>
                  </a:lnTo>
                  <a:lnTo>
                    <a:pt x="132" y="264"/>
                  </a:lnTo>
                  <a:lnTo>
                    <a:pt x="132" y="264"/>
                  </a:lnTo>
                  <a:lnTo>
                    <a:pt x="119" y="264"/>
                  </a:lnTo>
                  <a:lnTo>
                    <a:pt x="105" y="262"/>
                  </a:lnTo>
                  <a:lnTo>
                    <a:pt x="93" y="258"/>
                  </a:lnTo>
                  <a:lnTo>
                    <a:pt x="82" y="253"/>
                  </a:lnTo>
                  <a:lnTo>
                    <a:pt x="69" y="248"/>
                  </a:lnTo>
                  <a:lnTo>
                    <a:pt x="59" y="241"/>
                  </a:lnTo>
                  <a:lnTo>
                    <a:pt x="48" y="234"/>
                  </a:lnTo>
                  <a:lnTo>
                    <a:pt x="39" y="225"/>
                  </a:lnTo>
                  <a:lnTo>
                    <a:pt x="31" y="216"/>
                  </a:lnTo>
                  <a:lnTo>
                    <a:pt x="23" y="206"/>
                  </a:lnTo>
                  <a:lnTo>
                    <a:pt x="16" y="194"/>
                  </a:lnTo>
                  <a:lnTo>
                    <a:pt x="10" y="183"/>
                  </a:lnTo>
                  <a:lnTo>
                    <a:pt x="6" y="170"/>
                  </a:lnTo>
                  <a:lnTo>
                    <a:pt x="3" y="158"/>
                  </a:lnTo>
                  <a:lnTo>
                    <a:pt x="1" y="146"/>
                  </a:lnTo>
                  <a:lnTo>
                    <a:pt x="0" y="131"/>
                  </a:lnTo>
                  <a:lnTo>
                    <a:pt x="0" y="131"/>
                  </a:lnTo>
                  <a:lnTo>
                    <a:pt x="1" y="118"/>
                  </a:lnTo>
                  <a:lnTo>
                    <a:pt x="3" y="105"/>
                  </a:lnTo>
                  <a:lnTo>
                    <a:pt x="6" y="92"/>
                  </a:lnTo>
                  <a:lnTo>
                    <a:pt x="10" y="80"/>
                  </a:lnTo>
                  <a:lnTo>
                    <a:pt x="16" y="69"/>
                  </a:lnTo>
                  <a:lnTo>
                    <a:pt x="23" y="57"/>
                  </a:lnTo>
                  <a:lnTo>
                    <a:pt x="31" y="47"/>
                  </a:lnTo>
                  <a:lnTo>
                    <a:pt x="39" y="38"/>
                  </a:lnTo>
                  <a:lnTo>
                    <a:pt x="48" y="30"/>
                  </a:lnTo>
                  <a:lnTo>
                    <a:pt x="59" y="22"/>
                  </a:lnTo>
                  <a:lnTo>
                    <a:pt x="69" y="15"/>
                  </a:lnTo>
                  <a:lnTo>
                    <a:pt x="82" y="10"/>
                  </a:lnTo>
                  <a:lnTo>
                    <a:pt x="93" y="5"/>
                  </a:lnTo>
                  <a:lnTo>
                    <a:pt x="105" y="2"/>
                  </a:lnTo>
                  <a:lnTo>
                    <a:pt x="119" y="0"/>
                  </a:lnTo>
                  <a:lnTo>
                    <a:pt x="132" y="0"/>
                  </a:lnTo>
                  <a:lnTo>
                    <a:pt x="132" y="0"/>
                  </a:lnTo>
                  <a:lnTo>
                    <a:pt x="146" y="0"/>
                  </a:lnTo>
                  <a:lnTo>
                    <a:pt x="159" y="2"/>
                  </a:lnTo>
                  <a:lnTo>
                    <a:pt x="172" y="5"/>
                  </a:lnTo>
                  <a:lnTo>
                    <a:pt x="184" y="10"/>
                  </a:lnTo>
                  <a:lnTo>
                    <a:pt x="195" y="15"/>
                  </a:lnTo>
                  <a:lnTo>
                    <a:pt x="207" y="22"/>
                  </a:lnTo>
                  <a:lnTo>
                    <a:pt x="216" y="30"/>
                  </a:lnTo>
                  <a:lnTo>
                    <a:pt x="226" y="38"/>
                  </a:lnTo>
                  <a:lnTo>
                    <a:pt x="235" y="47"/>
                  </a:lnTo>
                  <a:lnTo>
                    <a:pt x="242" y="57"/>
                  </a:lnTo>
                  <a:lnTo>
                    <a:pt x="249" y="69"/>
                  </a:lnTo>
                  <a:lnTo>
                    <a:pt x="254" y="80"/>
                  </a:lnTo>
                  <a:lnTo>
                    <a:pt x="259" y="92"/>
                  </a:lnTo>
                  <a:lnTo>
                    <a:pt x="262" y="105"/>
                  </a:lnTo>
                  <a:lnTo>
                    <a:pt x="264" y="118"/>
                  </a:lnTo>
                  <a:lnTo>
                    <a:pt x="265" y="131"/>
                  </a:lnTo>
                  <a:lnTo>
                    <a:pt x="265" y="131"/>
                  </a:lnTo>
                  <a:lnTo>
                    <a:pt x="264" y="138"/>
                  </a:lnTo>
                  <a:lnTo>
                    <a:pt x="263" y="144"/>
                  </a:lnTo>
                  <a:lnTo>
                    <a:pt x="260" y="150"/>
                  </a:lnTo>
                  <a:lnTo>
                    <a:pt x="255" y="155"/>
                  </a:lnTo>
                  <a:lnTo>
                    <a:pt x="250" y="159"/>
                  </a:lnTo>
                  <a:lnTo>
                    <a:pt x="245" y="162"/>
                  </a:lnTo>
                  <a:lnTo>
                    <a:pt x="239" y="164"/>
                  </a:lnTo>
                  <a:lnTo>
                    <a:pt x="232" y="164"/>
                  </a:lnTo>
                  <a:lnTo>
                    <a:pt x="232" y="164"/>
                  </a:lnTo>
                  <a:lnTo>
                    <a:pt x="225" y="164"/>
                  </a:lnTo>
                  <a:lnTo>
                    <a:pt x="219" y="162"/>
                  </a:lnTo>
                  <a:lnTo>
                    <a:pt x="213" y="159"/>
                  </a:lnTo>
                  <a:lnTo>
                    <a:pt x="208" y="155"/>
                  </a:lnTo>
                  <a:lnTo>
                    <a:pt x="205" y="150"/>
                  </a:lnTo>
                  <a:lnTo>
                    <a:pt x="202" y="144"/>
                  </a:lnTo>
                  <a:lnTo>
                    <a:pt x="200" y="138"/>
                  </a:lnTo>
                  <a:lnTo>
                    <a:pt x="199" y="131"/>
                  </a:lnTo>
                  <a:lnTo>
                    <a:pt x="199" y="131"/>
                  </a:lnTo>
                  <a:lnTo>
                    <a:pt x="199" y="125"/>
                  </a:lnTo>
                  <a:lnTo>
                    <a:pt x="197" y="119"/>
                  </a:lnTo>
                  <a:lnTo>
                    <a:pt x="195" y="111"/>
                  </a:lnTo>
                  <a:lnTo>
                    <a:pt x="193" y="106"/>
                  </a:lnTo>
                  <a:lnTo>
                    <a:pt x="190" y="100"/>
                  </a:lnTo>
                  <a:lnTo>
                    <a:pt x="187" y="95"/>
                  </a:lnTo>
                  <a:lnTo>
                    <a:pt x="179" y="84"/>
                  </a:lnTo>
                  <a:lnTo>
                    <a:pt x="170" y="76"/>
                  </a:lnTo>
                  <a:lnTo>
                    <a:pt x="164" y="73"/>
                  </a:lnTo>
                  <a:lnTo>
                    <a:pt x="158" y="71"/>
                  </a:lnTo>
                  <a:lnTo>
                    <a:pt x="152" y="68"/>
                  </a:lnTo>
                  <a:lnTo>
                    <a:pt x="146" y="67"/>
                  </a:lnTo>
                  <a:lnTo>
                    <a:pt x="140" y="66"/>
                  </a:lnTo>
                  <a:lnTo>
                    <a:pt x="132" y="66"/>
                  </a:lnTo>
                  <a:lnTo>
                    <a:pt x="132" y="66"/>
                  </a:lnTo>
                  <a:lnTo>
                    <a:pt x="126" y="66"/>
                  </a:lnTo>
                  <a:lnTo>
                    <a:pt x="119" y="67"/>
                  </a:lnTo>
                  <a:lnTo>
                    <a:pt x="113" y="68"/>
                  </a:lnTo>
                  <a:lnTo>
                    <a:pt x="106" y="71"/>
                  </a:lnTo>
                  <a:lnTo>
                    <a:pt x="101" y="73"/>
                  </a:lnTo>
                  <a:lnTo>
                    <a:pt x="95" y="76"/>
                  </a:lnTo>
                  <a:lnTo>
                    <a:pt x="86" y="84"/>
                  </a:lnTo>
                  <a:lnTo>
                    <a:pt x="77" y="95"/>
                  </a:lnTo>
                  <a:lnTo>
                    <a:pt x="74" y="100"/>
                  </a:lnTo>
                  <a:lnTo>
                    <a:pt x="71" y="106"/>
                  </a:lnTo>
                  <a:lnTo>
                    <a:pt x="69" y="111"/>
                  </a:lnTo>
                  <a:lnTo>
                    <a:pt x="68" y="119"/>
                  </a:lnTo>
                  <a:lnTo>
                    <a:pt x="67" y="125"/>
                  </a:lnTo>
                  <a:lnTo>
                    <a:pt x="66" y="131"/>
                  </a:lnTo>
                  <a:lnTo>
                    <a:pt x="66" y="131"/>
                  </a:lnTo>
                  <a:lnTo>
                    <a:pt x="67" y="138"/>
                  </a:lnTo>
                  <a:lnTo>
                    <a:pt x="68" y="144"/>
                  </a:lnTo>
                  <a:lnTo>
                    <a:pt x="69" y="151"/>
                  </a:lnTo>
                  <a:lnTo>
                    <a:pt x="71" y="157"/>
                  </a:lnTo>
                  <a:lnTo>
                    <a:pt x="74" y="163"/>
                  </a:lnTo>
                  <a:lnTo>
                    <a:pt x="77" y="168"/>
                  </a:lnTo>
                  <a:lnTo>
                    <a:pt x="86" y="179"/>
                  </a:lnTo>
                  <a:lnTo>
                    <a:pt x="95" y="186"/>
                  </a:lnTo>
                  <a:lnTo>
                    <a:pt x="101" y="190"/>
                  </a:lnTo>
                  <a:lnTo>
                    <a:pt x="106" y="192"/>
                  </a:lnTo>
                  <a:lnTo>
                    <a:pt x="113" y="194"/>
                  </a:lnTo>
                  <a:lnTo>
                    <a:pt x="119" y="196"/>
                  </a:lnTo>
                  <a:lnTo>
                    <a:pt x="126" y="197"/>
                  </a:lnTo>
                  <a:lnTo>
                    <a:pt x="132" y="197"/>
                  </a:lnTo>
                  <a:lnTo>
                    <a:pt x="132" y="197"/>
                  </a:lnTo>
                  <a:lnTo>
                    <a:pt x="146" y="198"/>
                  </a:lnTo>
                  <a:lnTo>
                    <a:pt x="159" y="200"/>
                  </a:lnTo>
                  <a:lnTo>
                    <a:pt x="172" y="204"/>
                  </a:lnTo>
                  <a:lnTo>
                    <a:pt x="184" y="208"/>
                  </a:lnTo>
                  <a:lnTo>
                    <a:pt x="195" y="214"/>
                  </a:lnTo>
                  <a:lnTo>
                    <a:pt x="207" y="220"/>
                  </a:lnTo>
                  <a:lnTo>
                    <a:pt x="216" y="228"/>
                  </a:lnTo>
                  <a:lnTo>
                    <a:pt x="226" y="237"/>
                  </a:lnTo>
                  <a:lnTo>
                    <a:pt x="235" y="246"/>
                  </a:lnTo>
                  <a:lnTo>
                    <a:pt x="242" y="256"/>
                  </a:lnTo>
                  <a:lnTo>
                    <a:pt x="249" y="267"/>
                  </a:lnTo>
                  <a:lnTo>
                    <a:pt x="254" y="278"/>
                  </a:lnTo>
                  <a:lnTo>
                    <a:pt x="259" y="291"/>
                  </a:lnTo>
                  <a:lnTo>
                    <a:pt x="262" y="303"/>
                  </a:lnTo>
                  <a:lnTo>
                    <a:pt x="264" y="316"/>
                  </a:lnTo>
                  <a:lnTo>
                    <a:pt x="265" y="330"/>
                  </a:lnTo>
                  <a:lnTo>
                    <a:pt x="265" y="330"/>
                  </a:lnTo>
                  <a:lnTo>
                    <a:pt x="264" y="343"/>
                  </a:lnTo>
                  <a:lnTo>
                    <a:pt x="262" y="357"/>
                  </a:lnTo>
                  <a:lnTo>
                    <a:pt x="259" y="369"/>
                  </a:lnTo>
                  <a:lnTo>
                    <a:pt x="254" y="382"/>
                  </a:lnTo>
                  <a:lnTo>
                    <a:pt x="249" y="393"/>
                  </a:lnTo>
                  <a:lnTo>
                    <a:pt x="242" y="404"/>
                  </a:lnTo>
                  <a:lnTo>
                    <a:pt x="235" y="414"/>
                  </a:lnTo>
                  <a:lnTo>
                    <a:pt x="226" y="424"/>
                  </a:lnTo>
                  <a:lnTo>
                    <a:pt x="216" y="432"/>
                  </a:lnTo>
                  <a:lnTo>
                    <a:pt x="207" y="440"/>
                  </a:lnTo>
                  <a:lnTo>
                    <a:pt x="195" y="447"/>
                  </a:lnTo>
                  <a:lnTo>
                    <a:pt x="184" y="452"/>
                  </a:lnTo>
                  <a:lnTo>
                    <a:pt x="172" y="456"/>
                  </a:lnTo>
                  <a:lnTo>
                    <a:pt x="159" y="459"/>
                  </a:lnTo>
                  <a:lnTo>
                    <a:pt x="146" y="461"/>
                  </a:lnTo>
                  <a:lnTo>
                    <a:pt x="132" y="462"/>
                  </a:lnTo>
                  <a:lnTo>
                    <a:pt x="132" y="4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33" name="Freeform 142">
              <a:extLst>
                <a:ext uri="{FF2B5EF4-FFF2-40B4-BE49-F238E27FC236}">
                  <a16:creationId xmlns:a16="http://schemas.microsoft.com/office/drawing/2014/main" id="{C11C88B6-C39F-4191-AAD1-05E1E14D42B7}"/>
                </a:ext>
              </a:extLst>
            </p:cNvPr>
            <p:cNvSpPr>
              <a:spLocks/>
            </p:cNvSpPr>
            <p:nvPr/>
          </p:nvSpPr>
          <p:spPr bwMode="auto">
            <a:xfrm>
              <a:off x="8435975" y="2657475"/>
              <a:ext cx="239713" cy="239713"/>
            </a:xfrm>
            <a:custGeom>
              <a:avLst/>
              <a:gdLst>
                <a:gd name="T0" fmla="*/ 475 w 1057"/>
                <a:gd name="T1" fmla="*/ 1057 h 1060"/>
                <a:gd name="T2" fmla="*/ 371 w 1057"/>
                <a:gd name="T3" fmla="*/ 1036 h 1060"/>
                <a:gd name="T4" fmla="*/ 277 w 1057"/>
                <a:gd name="T5" fmla="*/ 996 h 1060"/>
                <a:gd name="T6" fmla="*/ 192 w 1057"/>
                <a:gd name="T7" fmla="*/ 939 h 1060"/>
                <a:gd name="T8" fmla="*/ 121 w 1057"/>
                <a:gd name="T9" fmla="*/ 866 h 1060"/>
                <a:gd name="T10" fmla="*/ 64 w 1057"/>
                <a:gd name="T11" fmla="*/ 782 h 1060"/>
                <a:gd name="T12" fmla="*/ 23 w 1057"/>
                <a:gd name="T13" fmla="*/ 687 h 1060"/>
                <a:gd name="T14" fmla="*/ 3 w 1057"/>
                <a:gd name="T15" fmla="*/ 584 h 1060"/>
                <a:gd name="T16" fmla="*/ 1 w 1057"/>
                <a:gd name="T17" fmla="*/ 503 h 1060"/>
                <a:gd name="T18" fmla="*/ 16 w 1057"/>
                <a:gd name="T19" fmla="*/ 398 h 1060"/>
                <a:gd name="T20" fmla="*/ 51 w 1057"/>
                <a:gd name="T21" fmla="*/ 301 h 1060"/>
                <a:gd name="T22" fmla="*/ 105 w 1057"/>
                <a:gd name="T23" fmla="*/ 214 h 1060"/>
                <a:gd name="T24" fmla="*/ 173 w 1057"/>
                <a:gd name="T25" fmla="*/ 138 h 1060"/>
                <a:gd name="T26" fmla="*/ 254 w 1057"/>
                <a:gd name="T27" fmla="*/ 77 h 1060"/>
                <a:gd name="T28" fmla="*/ 347 w 1057"/>
                <a:gd name="T29" fmla="*/ 32 h 1060"/>
                <a:gd name="T30" fmla="*/ 448 w 1057"/>
                <a:gd name="T31" fmla="*/ 6 h 1060"/>
                <a:gd name="T32" fmla="*/ 528 w 1057"/>
                <a:gd name="T33" fmla="*/ 0 h 1060"/>
                <a:gd name="T34" fmla="*/ 567 w 1057"/>
                <a:gd name="T35" fmla="*/ 3 h 1060"/>
                <a:gd name="T36" fmla="*/ 588 w 1057"/>
                <a:gd name="T37" fmla="*/ 18 h 1060"/>
                <a:gd name="T38" fmla="*/ 594 w 1057"/>
                <a:gd name="T39" fmla="*/ 38 h 1060"/>
                <a:gd name="T40" fmla="*/ 583 w 1057"/>
                <a:gd name="T41" fmla="*/ 60 h 1060"/>
                <a:gd name="T42" fmla="*/ 562 w 1057"/>
                <a:gd name="T43" fmla="*/ 69 h 1060"/>
                <a:gd name="T44" fmla="*/ 542 w 1057"/>
                <a:gd name="T45" fmla="*/ 67 h 1060"/>
                <a:gd name="T46" fmla="*/ 481 w 1057"/>
                <a:gd name="T47" fmla="*/ 69 h 1060"/>
                <a:gd name="T48" fmla="*/ 391 w 1057"/>
                <a:gd name="T49" fmla="*/ 87 h 1060"/>
                <a:gd name="T50" fmla="*/ 308 w 1057"/>
                <a:gd name="T51" fmla="*/ 122 h 1060"/>
                <a:gd name="T52" fmla="*/ 234 w 1057"/>
                <a:gd name="T53" fmla="*/ 172 h 1060"/>
                <a:gd name="T54" fmla="*/ 171 w 1057"/>
                <a:gd name="T55" fmla="*/ 235 h 1060"/>
                <a:gd name="T56" fmla="*/ 122 w 1057"/>
                <a:gd name="T57" fmla="*/ 309 h 1060"/>
                <a:gd name="T58" fmla="*/ 87 w 1057"/>
                <a:gd name="T59" fmla="*/ 392 h 1060"/>
                <a:gd name="T60" fmla="*/ 68 w 1057"/>
                <a:gd name="T61" fmla="*/ 483 h 1060"/>
                <a:gd name="T62" fmla="*/ 66 w 1057"/>
                <a:gd name="T63" fmla="*/ 553 h 1060"/>
                <a:gd name="T64" fmla="*/ 80 w 1057"/>
                <a:gd name="T65" fmla="*/ 645 h 1060"/>
                <a:gd name="T66" fmla="*/ 111 w 1057"/>
                <a:gd name="T67" fmla="*/ 730 h 1060"/>
                <a:gd name="T68" fmla="*/ 158 w 1057"/>
                <a:gd name="T69" fmla="*/ 807 h 1060"/>
                <a:gd name="T70" fmla="*/ 218 w 1057"/>
                <a:gd name="T71" fmla="*/ 872 h 1060"/>
                <a:gd name="T72" fmla="*/ 288 w 1057"/>
                <a:gd name="T73" fmla="*/ 926 h 1060"/>
                <a:gd name="T74" fmla="*/ 370 w 1057"/>
                <a:gd name="T75" fmla="*/ 964 h 1060"/>
                <a:gd name="T76" fmla="*/ 458 w 1057"/>
                <a:gd name="T77" fmla="*/ 987 h 1060"/>
                <a:gd name="T78" fmla="*/ 528 w 1057"/>
                <a:gd name="T79" fmla="*/ 993 h 1060"/>
                <a:gd name="T80" fmla="*/ 622 w 1057"/>
                <a:gd name="T81" fmla="*/ 984 h 1060"/>
                <a:gd name="T82" fmla="*/ 708 w 1057"/>
                <a:gd name="T83" fmla="*/ 956 h 1060"/>
                <a:gd name="T84" fmla="*/ 787 w 1057"/>
                <a:gd name="T85" fmla="*/ 914 h 1060"/>
                <a:gd name="T86" fmla="*/ 855 w 1057"/>
                <a:gd name="T87" fmla="*/ 857 h 1060"/>
                <a:gd name="T88" fmla="*/ 912 w 1057"/>
                <a:gd name="T89" fmla="*/ 788 h 1060"/>
                <a:gd name="T90" fmla="*/ 955 w 1057"/>
                <a:gd name="T91" fmla="*/ 710 h 1060"/>
                <a:gd name="T92" fmla="*/ 982 w 1057"/>
                <a:gd name="T93" fmla="*/ 623 h 1060"/>
                <a:gd name="T94" fmla="*/ 991 w 1057"/>
                <a:gd name="T95" fmla="*/ 529 h 1060"/>
                <a:gd name="T96" fmla="*/ 1023 w 1057"/>
                <a:gd name="T97" fmla="*/ 495 h 1060"/>
                <a:gd name="T98" fmla="*/ 1057 w 1057"/>
                <a:gd name="T99" fmla="*/ 529 h 1060"/>
                <a:gd name="T100" fmla="*/ 1051 w 1057"/>
                <a:gd name="T101" fmla="*/ 610 h 1060"/>
                <a:gd name="T102" fmla="*/ 1025 w 1057"/>
                <a:gd name="T103" fmla="*/ 712 h 1060"/>
                <a:gd name="T104" fmla="*/ 981 w 1057"/>
                <a:gd name="T105" fmla="*/ 804 h 1060"/>
                <a:gd name="T106" fmla="*/ 920 w 1057"/>
                <a:gd name="T107" fmla="*/ 886 h 1060"/>
                <a:gd name="T108" fmla="*/ 845 w 1057"/>
                <a:gd name="T109" fmla="*/ 954 h 1060"/>
                <a:gd name="T110" fmla="*/ 758 w 1057"/>
                <a:gd name="T111" fmla="*/ 1007 h 1060"/>
                <a:gd name="T112" fmla="*/ 661 w 1057"/>
                <a:gd name="T113" fmla="*/ 1042 h 1060"/>
                <a:gd name="T114" fmla="*/ 555 w 1057"/>
                <a:gd name="T115" fmla="*/ 1059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7" h="1060">
                  <a:moveTo>
                    <a:pt x="528" y="1060"/>
                  </a:moveTo>
                  <a:lnTo>
                    <a:pt x="528" y="1060"/>
                  </a:lnTo>
                  <a:lnTo>
                    <a:pt x="501" y="1059"/>
                  </a:lnTo>
                  <a:lnTo>
                    <a:pt x="475" y="1057"/>
                  </a:lnTo>
                  <a:lnTo>
                    <a:pt x="448" y="1054"/>
                  </a:lnTo>
                  <a:lnTo>
                    <a:pt x="422" y="1048"/>
                  </a:lnTo>
                  <a:lnTo>
                    <a:pt x="397" y="1042"/>
                  </a:lnTo>
                  <a:lnTo>
                    <a:pt x="371" y="1036"/>
                  </a:lnTo>
                  <a:lnTo>
                    <a:pt x="347" y="1027"/>
                  </a:lnTo>
                  <a:lnTo>
                    <a:pt x="322" y="1017"/>
                  </a:lnTo>
                  <a:lnTo>
                    <a:pt x="300" y="1007"/>
                  </a:lnTo>
                  <a:lnTo>
                    <a:pt x="277" y="996"/>
                  </a:lnTo>
                  <a:lnTo>
                    <a:pt x="254" y="982"/>
                  </a:lnTo>
                  <a:lnTo>
                    <a:pt x="233" y="969"/>
                  </a:lnTo>
                  <a:lnTo>
                    <a:pt x="212" y="954"/>
                  </a:lnTo>
                  <a:lnTo>
                    <a:pt x="192" y="939"/>
                  </a:lnTo>
                  <a:lnTo>
                    <a:pt x="173" y="922"/>
                  </a:lnTo>
                  <a:lnTo>
                    <a:pt x="155" y="904"/>
                  </a:lnTo>
                  <a:lnTo>
                    <a:pt x="137" y="886"/>
                  </a:lnTo>
                  <a:lnTo>
                    <a:pt x="121" y="866"/>
                  </a:lnTo>
                  <a:lnTo>
                    <a:pt x="105" y="846"/>
                  </a:lnTo>
                  <a:lnTo>
                    <a:pt x="90" y="826"/>
                  </a:lnTo>
                  <a:lnTo>
                    <a:pt x="76" y="804"/>
                  </a:lnTo>
                  <a:lnTo>
                    <a:pt x="64" y="782"/>
                  </a:lnTo>
                  <a:lnTo>
                    <a:pt x="51" y="759"/>
                  </a:lnTo>
                  <a:lnTo>
                    <a:pt x="41" y="736"/>
                  </a:lnTo>
                  <a:lnTo>
                    <a:pt x="32" y="712"/>
                  </a:lnTo>
                  <a:lnTo>
                    <a:pt x="23" y="687"/>
                  </a:lnTo>
                  <a:lnTo>
                    <a:pt x="16" y="662"/>
                  </a:lnTo>
                  <a:lnTo>
                    <a:pt x="10" y="636"/>
                  </a:lnTo>
                  <a:lnTo>
                    <a:pt x="6" y="610"/>
                  </a:lnTo>
                  <a:lnTo>
                    <a:pt x="3" y="584"/>
                  </a:lnTo>
                  <a:lnTo>
                    <a:pt x="1" y="557"/>
                  </a:lnTo>
                  <a:lnTo>
                    <a:pt x="0" y="529"/>
                  </a:lnTo>
                  <a:lnTo>
                    <a:pt x="0" y="529"/>
                  </a:lnTo>
                  <a:lnTo>
                    <a:pt x="1" y="503"/>
                  </a:lnTo>
                  <a:lnTo>
                    <a:pt x="3" y="476"/>
                  </a:lnTo>
                  <a:lnTo>
                    <a:pt x="6" y="450"/>
                  </a:lnTo>
                  <a:lnTo>
                    <a:pt x="10" y="423"/>
                  </a:lnTo>
                  <a:lnTo>
                    <a:pt x="16" y="398"/>
                  </a:lnTo>
                  <a:lnTo>
                    <a:pt x="23" y="372"/>
                  </a:lnTo>
                  <a:lnTo>
                    <a:pt x="32" y="348"/>
                  </a:lnTo>
                  <a:lnTo>
                    <a:pt x="41" y="324"/>
                  </a:lnTo>
                  <a:lnTo>
                    <a:pt x="51" y="301"/>
                  </a:lnTo>
                  <a:lnTo>
                    <a:pt x="64" y="278"/>
                  </a:lnTo>
                  <a:lnTo>
                    <a:pt x="76" y="255"/>
                  </a:lnTo>
                  <a:lnTo>
                    <a:pt x="90" y="234"/>
                  </a:lnTo>
                  <a:lnTo>
                    <a:pt x="105" y="214"/>
                  </a:lnTo>
                  <a:lnTo>
                    <a:pt x="121" y="193"/>
                  </a:lnTo>
                  <a:lnTo>
                    <a:pt x="137" y="174"/>
                  </a:lnTo>
                  <a:lnTo>
                    <a:pt x="155" y="156"/>
                  </a:lnTo>
                  <a:lnTo>
                    <a:pt x="173" y="138"/>
                  </a:lnTo>
                  <a:lnTo>
                    <a:pt x="192" y="121"/>
                  </a:lnTo>
                  <a:lnTo>
                    <a:pt x="212" y="106"/>
                  </a:lnTo>
                  <a:lnTo>
                    <a:pt x="233" y="91"/>
                  </a:lnTo>
                  <a:lnTo>
                    <a:pt x="254" y="77"/>
                  </a:lnTo>
                  <a:lnTo>
                    <a:pt x="277" y="64"/>
                  </a:lnTo>
                  <a:lnTo>
                    <a:pt x="300" y="53"/>
                  </a:lnTo>
                  <a:lnTo>
                    <a:pt x="322" y="42"/>
                  </a:lnTo>
                  <a:lnTo>
                    <a:pt x="347" y="32"/>
                  </a:lnTo>
                  <a:lnTo>
                    <a:pt x="371" y="24"/>
                  </a:lnTo>
                  <a:lnTo>
                    <a:pt x="397" y="17"/>
                  </a:lnTo>
                  <a:lnTo>
                    <a:pt x="422" y="11"/>
                  </a:lnTo>
                  <a:lnTo>
                    <a:pt x="448" y="6"/>
                  </a:lnTo>
                  <a:lnTo>
                    <a:pt x="475" y="3"/>
                  </a:lnTo>
                  <a:lnTo>
                    <a:pt x="501" y="1"/>
                  </a:lnTo>
                  <a:lnTo>
                    <a:pt x="528" y="0"/>
                  </a:lnTo>
                  <a:lnTo>
                    <a:pt x="528" y="0"/>
                  </a:lnTo>
                  <a:lnTo>
                    <a:pt x="544" y="1"/>
                  </a:lnTo>
                  <a:lnTo>
                    <a:pt x="560" y="1"/>
                  </a:lnTo>
                  <a:lnTo>
                    <a:pt x="560" y="1"/>
                  </a:lnTo>
                  <a:lnTo>
                    <a:pt x="567" y="3"/>
                  </a:lnTo>
                  <a:lnTo>
                    <a:pt x="573" y="5"/>
                  </a:lnTo>
                  <a:lnTo>
                    <a:pt x="579" y="9"/>
                  </a:lnTo>
                  <a:lnTo>
                    <a:pt x="584" y="13"/>
                  </a:lnTo>
                  <a:lnTo>
                    <a:pt x="588" y="18"/>
                  </a:lnTo>
                  <a:lnTo>
                    <a:pt x="592" y="24"/>
                  </a:lnTo>
                  <a:lnTo>
                    <a:pt x="594" y="30"/>
                  </a:lnTo>
                  <a:lnTo>
                    <a:pt x="594" y="38"/>
                  </a:lnTo>
                  <a:lnTo>
                    <a:pt x="594" y="38"/>
                  </a:lnTo>
                  <a:lnTo>
                    <a:pt x="593" y="44"/>
                  </a:lnTo>
                  <a:lnTo>
                    <a:pt x="590" y="50"/>
                  </a:lnTo>
                  <a:lnTo>
                    <a:pt x="587" y="55"/>
                  </a:lnTo>
                  <a:lnTo>
                    <a:pt x="583" y="60"/>
                  </a:lnTo>
                  <a:lnTo>
                    <a:pt x="579" y="63"/>
                  </a:lnTo>
                  <a:lnTo>
                    <a:pt x="574" y="67"/>
                  </a:lnTo>
                  <a:lnTo>
                    <a:pt x="568" y="68"/>
                  </a:lnTo>
                  <a:lnTo>
                    <a:pt x="562" y="69"/>
                  </a:lnTo>
                  <a:lnTo>
                    <a:pt x="562" y="69"/>
                  </a:lnTo>
                  <a:lnTo>
                    <a:pt x="555" y="68"/>
                  </a:lnTo>
                  <a:lnTo>
                    <a:pt x="555" y="68"/>
                  </a:lnTo>
                  <a:lnTo>
                    <a:pt x="542" y="67"/>
                  </a:lnTo>
                  <a:lnTo>
                    <a:pt x="528" y="67"/>
                  </a:lnTo>
                  <a:lnTo>
                    <a:pt x="528" y="67"/>
                  </a:lnTo>
                  <a:lnTo>
                    <a:pt x="505" y="68"/>
                  </a:lnTo>
                  <a:lnTo>
                    <a:pt x="481" y="69"/>
                  </a:lnTo>
                  <a:lnTo>
                    <a:pt x="458" y="72"/>
                  </a:lnTo>
                  <a:lnTo>
                    <a:pt x="435" y="76"/>
                  </a:lnTo>
                  <a:lnTo>
                    <a:pt x="414" y="81"/>
                  </a:lnTo>
                  <a:lnTo>
                    <a:pt x="391" y="87"/>
                  </a:lnTo>
                  <a:lnTo>
                    <a:pt x="370" y="94"/>
                  </a:lnTo>
                  <a:lnTo>
                    <a:pt x="348" y="103"/>
                  </a:lnTo>
                  <a:lnTo>
                    <a:pt x="328" y="112"/>
                  </a:lnTo>
                  <a:lnTo>
                    <a:pt x="308" y="122"/>
                  </a:lnTo>
                  <a:lnTo>
                    <a:pt x="288" y="134"/>
                  </a:lnTo>
                  <a:lnTo>
                    <a:pt x="270" y="145"/>
                  </a:lnTo>
                  <a:lnTo>
                    <a:pt x="252" y="159"/>
                  </a:lnTo>
                  <a:lnTo>
                    <a:pt x="234" y="172"/>
                  </a:lnTo>
                  <a:lnTo>
                    <a:pt x="218" y="187"/>
                  </a:lnTo>
                  <a:lnTo>
                    <a:pt x="201" y="202"/>
                  </a:lnTo>
                  <a:lnTo>
                    <a:pt x="186" y="219"/>
                  </a:lnTo>
                  <a:lnTo>
                    <a:pt x="171" y="235"/>
                  </a:lnTo>
                  <a:lnTo>
                    <a:pt x="158" y="253"/>
                  </a:lnTo>
                  <a:lnTo>
                    <a:pt x="144" y="271"/>
                  </a:lnTo>
                  <a:lnTo>
                    <a:pt x="133" y="290"/>
                  </a:lnTo>
                  <a:lnTo>
                    <a:pt x="122" y="309"/>
                  </a:lnTo>
                  <a:lnTo>
                    <a:pt x="111" y="330"/>
                  </a:lnTo>
                  <a:lnTo>
                    <a:pt x="102" y="349"/>
                  </a:lnTo>
                  <a:lnTo>
                    <a:pt x="94" y="371"/>
                  </a:lnTo>
                  <a:lnTo>
                    <a:pt x="87" y="392"/>
                  </a:lnTo>
                  <a:lnTo>
                    <a:pt x="80" y="414"/>
                  </a:lnTo>
                  <a:lnTo>
                    <a:pt x="75" y="436"/>
                  </a:lnTo>
                  <a:lnTo>
                    <a:pt x="71" y="459"/>
                  </a:lnTo>
                  <a:lnTo>
                    <a:pt x="68" y="483"/>
                  </a:lnTo>
                  <a:lnTo>
                    <a:pt x="66" y="506"/>
                  </a:lnTo>
                  <a:lnTo>
                    <a:pt x="66" y="529"/>
                  </a:lnTo>
                  <a:lnTo>
                    <a:pt x="66" y="529"/>
                  </a:lnTo>
                  <a:lnTo>
                    <a:pt x="66" y="553"/>
                  </a:lnTo>
                  <a:lnTo>
                    <a:pt x="68" y="577"/>
                  </a:lnTo>
                  <a:lnTo>
                    <a:pt x="71" y="600"/>
                  </a:lnTo>
                  <a:lnTo>
                    <a:pt x="75" y="623"/>
                  </a:lnTo>
                  <a:lnTo>
                    <a:pt x="80" y="645"/>
                  </a:lnTo>
                  <a:lnTo>
                    <a:pt x="87" y="667"/>
                  </a:lnTo>
                  <a:lnTo>
                    <a:pt x="94" y="689"/>
                  </a:lnTo>
                  <a:lnTo>
                    <a:pt x="102" y="710"/>
                  </a:lnTo>
                  <a:lnTo>
                    <a:pt x="111" y="730"/>
                  </a:lnTo>
                  <a:lnTo>
                    <a:pt x="122" y="750"/>
                  </a:lnTo>
                  <a:lnTo>
                    <a:pt x="133" y="770"/>
                  </a:lnTo>
                  <a:lnTo>
                    <a:pt x="144" y="788"/>
                  </a:lnTo>
                  <a:lnTo>
                    <a:pt x="158" y="807"/>
                  </a:lnTo>
                  <a:lnTo>
                    <a:pt x="171" y="825"/>
                  </a:lnTo>
                  <a:lnTo>
                    <a:pt x="186" y="841"/>
                  </a:lnTo>
                  <a:lnTo>
                    <a:pt x="201" y="857"/>
                  </a:lnTo>
                  <a:lnTo>
                    <a:pt x="218" y="872"/>
                  </a:lnTo>
                  <a:lnTo>
                    <a:pt x="234" y="887"/>
                  </a:lnTo>
                  <a:lnTo>
                    <a:pt x="252" y="901"/>
                  </a:lnTo>
                  <a:lnTo>
                    <a:pt x="270" y="914"/>
                  </a:lnTo>
                  <a:lnTo>
                    <a:pt x="288" y="926"/>
                  </a:lnTo>
                  <a:lnTo>
                    <a:pt x="308" y="938"/>
                  </a:lnTo>
                  <a:lnTo>
                    <a:pt x="328" y="947"/>
                  </a:lnTo>
                  <a:lnTo>
                    <a:pt x="348" y="956"/>
                  </a:lnTo>
                  <a:lnTo>
                    <a:pt x="370" y="964"/>
                  </a:lnTo>
                  <a:lnTo>
                    <a:pt x="391" y="972"/>
                  </a:lnTo>
                  <a:lnTo>
                    <a:pt x="414" y="979"/>
                  </a:lnTo>
                  <a:lnTo>
                    <a:pt x="435" y="984"/>
                  </a:lnTo>
                  <a:lnTo>
                    <a:pt x="458" y="987"/>
                  </a:lnTo>
                  <a:lnTo>
                    <a:pt x="481" y="990"/>
                  </a:lnTo>
                  <a:lnTo>
                    <a:pt x="505" y="992"/>
                  </a:lnTo>
                  <a:lnTo>
                    <a:pt x="528" y="993"/>
                  </a:lnTo>
                  <a:lnTo>
                    <a:pt x="528" y="993"/>
                  </a:lnTo>
                  <a:lnTo>
                    <a:pt x="552" y="992"/>
                  </a:lnTo>
                  <a:lnTo>
                    <a:pt x="576" y="990"/>
                  </a:lnTo>
                  <a:lnTo>
                    <a:pt x="599" y="987"/>
                  </a:lnTo>
                  <a:lnTo>
                    <a:pt x="622" y="984"/>
                  </a:lnTo>
                  <a:lnTo>
                    <a:pt x="644" y="979"/>
                  </a:lnTo>
                  <a:lnTo>
                    <a:pt x="666" y="972"/>
                  </a:lnTo>
                  <a:lnTo>
                    <a:pt x="688" y="964"/>
                  </a:lnTo>
                  <a:lnTo>
                    <a:pt x="708" y="956"/>
                  </a:lnTo>
                  <a:lnTo>
                    <a:pt x="729" y="947"/>
                  </a:lnTo>
                  <a:lnTo>
                    <a:pt x="749" y="938"/>
                  </a:lnTo>
                  <a:lnTo>
                    <a:pt x="768" y="926"/>
                  </a:lnTo>
                  <a:lnTo>
                    <a:pt x="787" y="914"/>
                  </a:lnTo>
                  <a:lnTo>
                    <a:pt x="806" y="901"/>
                  </a:lnTo>
                  <a:lnTo>
                    <a:pt x="823" y="887"/>
                  </a:lnTo>
                  <a:lnTo>
                    <a:pt x="840" y="872"/>
                  </a:lnTo>
                  <a:lnTo>
                    <a:pt x="855" y="857"/>
                  </a:lnTo>
                  <a:lnTo>
                    <a:pt x="871" y="841"/>
                  </a:lnTo>
                  <a:lnTo>
                    <a:pt x="885" y="825"/>
                  </a:lnTo>
                  <a:lnTo>
                    <a:pt x="899" y="807"/>
                  </a:lnTo>
                  <a:lnTo>
                    <a:pt x="912" y="788"/>
                  </a:lnTo>
                  <a:lnTo>
                    <a:pt x="925" y="770"/>
                  </a:lnTo>
                  <a:lnTo>
                    <a:pt x="935" y="750"/>
                  </a:lnTo>
                  <a:lnTo>
                    <a:pt x="945" y="730"/>
                  </a:lnTo>
                  <a:lnTo>
                    <a:pt x="955" y="710"/>
                  </a:lnTo>
                  <a:lnTo>
                    <a:pt x="963" y="689"/>
                  </a:lnTo>
                  <a:lnTo>
                    <a:pt x="970" y="667"/>
                  </a:lnTo>
                  <a:lnTo>
                    <a:pt x="976" y="645"/>
                  </a:lnTo>
                  <a:lnTo>
                    <a:pt x="982" y="623"/>
                  </a:lnTo>
                  <a:lnTo>
                    <a:pt x="986" y="600"/>
                  </a:lnTo>
                  <a:lnTo>
                    <a:pt x="989" y="577"/>
                  </a:lnTo>
                  <a:lnTo>
                    <a:pt x="991" y="553"/>
                  </a:lnTo>
                  <a:lnTo>
                    <a:pt x="991" y="529"/>
                  </a:lnTo>
                  <a:lnTo>
                    <a:pt x="991" y="529"/>
                  </a:lnTo>
                  <a:lnTo>
                    <a:pt x="991" y="516"/>
                  </a:lnTo>
                  <a:lnTo>
                    <a:pt x="990" y="503"/>
                  </a:lnTo>
                  <a:lnTo>
                    <a:pt x="1023" y="495"/>
                  </a:lnTo>
                  <a:lnTo>
                    <a:pt x="1056" y="493"/>
                  </a:lnTo>
                  <a:lnTo>
                    <a:pt x="1056" y="493"/>
                  </a:lnTo>
                  <a:lnTo>
                    <a:pt x="1057" y="513"/>
                  </a:lnTo>
                  <a:lnTo>
                    <a:pt x="1057" y="529"/>
                  </a:lnTo>
                  <a:lnTo>
                    <a:pt x="1057" y="529"/>
                  </a:lnTo>
                  <a:lnTo>
                    <a:pt x="1057" y="557"/>
                  </a:lnTo>
                  <a:lnTo>
                    <a:pt x="1055" y="584"/>
                  </a:lnTo>
                  <a:lnTo>
                    <a:pt x="1051" y="610"/>
                  </a:lnTo>
                  <a:lnTo>
                    <a:pt x="1047" y="636"/>
                  </a:lnTo>
                  <a:lnTo>
                    <a:pt x="1041" y="662"/>
                  </a:lnTo>
                  <a:lnTo>
                    <a:pt x="1033" y="687"/>
                  </a:lnTo>
                  <a:lnTo>
                    <a:pt x="1025" y="712"/>
                  </a:lnTo>
                  <a:lnTo>
                    <a:pt x="1016" y="736"/>
                  </a:lnTo>
                  <a:lnTo>
                    <a:pt x="1005" y="759"/>
                  </a:lnTo>
                  <a:lnTo>
                    <a:pt x="994" y="782"/>
                  </a:lnTo>
                  <a:lnTo>
                    <a:pt x="981" y="804"/>
                  </a:lnTo>
                  <a:lnTo>
                    <a:pt x="967" y="826"/>
                  </a:lnTo>
                  <a:lnTo>
                    <a:pt x="953" y="846"/>
                  </a:lnTo>
                  <a:lnTo>
                    <a:pt x="936" y="866"/>
                  </a:lnTo>
                  <a:lnTo>
                    <a:pt x="920" y="886"/>
                  </a:lnTo>
                  <a:lnTo>
                    <a:pt x="902" y="904"/>
                  </a:lnTo>
                  <a:lnTo>
                    <a:pt x="884" y="922"/>
                  </a:lnTo>
                  <a:lnTo>
                    <a:pt x="865" y="939"/>
                  </a:lnTo>
                  <a:lnTo>
                    <a:pt x="845" y="954"/>
                  </a:lnTo>
                  <a:lnTo>
                    <a:pt x="824" y="969"/>
                  </a:lnTo>
                  <a:lnTo>
                    <a:pt x="803" y="982"/>
                  </a:lnTo>
                  <a:lnTo>
                    <a:pt x="781" y="996"/>
                  </a:lnTo>
                  <a:lnTo>
                    <a:pt x="758" y="1007"/>
                  </a:lnTo>
                  <a:lnTo>
                    <a:pt x="734" y="1017"/>
                  </a:lnTo>
                  <a:lnTo>
                    <a:pt x="711" y="1027"/>
                  </a:lnTo>
                  <a:lnTo>
                    <a:pt x="686" y="1036"/>
                  </a:lnTo>
                  <a:lnTo>
                    <a:pt x="661" y="1042"/>
                  </a:lnTo>
                  <a:lnTo>
                    <a:pt x="635" y="1048"/>
                  </a:lnTo>
                  <a:lnTo>
                    <a:pt x="609" y="1054"/>
                  </a:lnTo>
                  <a:lnTo>
                    <a:pt x="582" y="1057"/>
                  </a:lnTo>
                  <a:lnTo>
                    <a:pt x="555" y="1059"/>
                  </a:lnTo>
                  <a:lnTo>
                    <a:pt x="528" y="1060"/>
                  </a:lnTo>
                  <a:lnTo>
                    <a:pt x="528" y="10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grpSp>
      <p:grpSp>
        <p:nvGrpSpPr>
          <p:cNvPr id="34" name="Group 33">
            <a:extLst>
              <a:ext uri="{FF2B5EF4-FFF2-40B4-BE49-F238E27FC236}">
                <a16:creationId xmlns:a16="http://schemas.microsoft.com/office/drawing/2014/main" id="{1538BB7D-A342-499F-86F3-3E1E1FE0CA25}"/>
              </a:ext>
            </a:extLst>
          </p:cNvPr>
          <p:cNvGrpSpPr/>
          <p:nvPr/>
        </p:nvGrpSpPr>
        <p:grpSpPr>
          <a:xfrm>
            <a:off x="3761165" y="4557201"/>
            <a:ext cx="346076" cy="360363"/>
            <a:chOff x="3397250" y="3278188"/>
            <a:chExt cx="346076" cy="360363"/>
          </a:xfrm>
          <a:solidFill>
            <a:schemeClr val="bg1"/>
          </a:solidFill>
        </p:grpSpPr>
        <p:sp>
          <p:nvSpPr>
            <p:cNvPr id="35" name="Freeform 141">
              <a:extLst>
                <a:ext uri="{FF2B5EF4-FFF2-40B4-BE49-F238E27FC236}">
                  <a16:creationId xmlns:a16="http://schemas.microsoft.com/office/drawing/2014/main" id="{846D0939-2CA7-404E-A2BA-3437351DCCD1}"/>
                </a:ext>
              </a:extLst>
            </p:cNvPr>
            <p:cNvSpPr>
              <a:spLocks noEditPoints="1"/>
            </p:cNvSpPr>
            <p:nvPr/>
          </p:nvSpPr>
          <p:spPr bwMode="auto">
            <a:xfrm>
              <a:off x="3427413" y="3429001"/>
              <a:ext cx="120650" cy="150813"/>
            </a:xfrm>
            <a:custGeom>
              <a:avLst/>
              <a:gdLst>
                <a:gd name="T0" fmla="*/ 165 w 529"/>
                <a:gd name="T1" fmla="*/ 662 h 662"/>
                <a:gd name="T2" fmla="*/ 147 w 529"/>
                <a:gd name="T3" fmla="*/ 655 h 662"/>
                <a:gd name="T4" fmla="*/ 135 w 529"/>
                <a:gd name="T5" fmla="*/ 641 h 662"/>
                <a:gd name="T6" fmla="*/ 132 w 529"/>
                <a:gd name="T7" fmla="*/ 393 h 662"/>
                <a:gd name="T8" fmla="*/ 105 w 529"/>
                <a:gd name="T9" fmla="*/ 385 h 662"/>
                <a:gd name="T10" fmla="*/ 68 w 529"/>
                <a:gd name="T11" fmla="*/ 365 h 662"/>
                <a:gd name="T12" fmla="*/ 38 w 529"/>
                <a:gd name="T13" fmla="*/ 336 h 662"/>
                <a:gd name="T14" fmla="*/ 15 w 529"/>
                <a:gd name="T15" fmla="*/ 301 h 662"/>
                <a:gd name="T16" fmla="*/ 3 w 529"/>
                <a:gd name="T17" fmla="*/ 260 h 662"/>
                <a:gd name="T18" fmla="*/ 0 w 529"/>
                <a:gd name="T19" fmla="*/ 33 h 662"/>
                <a:gd name="T20" fmla="*/ 3 w 529"/>
                <a:gd name="T21" fmla="*/ 19 h 662"/>
                <a:gd name="T22" fmla="*/ 14 w 529"/>
                <a:gd name="T23" fmla="*/ 5 h 662"/>
                <a:gd name="T24" fmla="*/ 33 w 529"/>
                <a:gd name="T25" fmla="*/ 0 h 662"/>
                <a:gd name="T26" fmla="*/ 504 w 529"/>
                <a:gd name="T27" fmla="*/ 0 h 662"/>
                <a:gd name="T28" fmla="*/ 520 w 529"/>
                <a:gd name="T29" fmla="*/ 9 h 662"/>
                <a:gd name="T30" fmla="*/ 529 w 529"/>
                <a:gd name="T31" fmla="*/ 25 h 662"/>
                <a:gd name="T32" fmla="*/ 529 w 529"/>
                <a:gd name="T33" fmla="*/ 231 h 662"/>
                <a:gd name="T34" fmla="*/ 524 w 529"/>
                <a:gd name="T35" fmla="*/ 275 h 662"/>
                <a:gd name="T36" fmla="*/ 508 w 529"/>
                <a:gd name="T37" fmla="*/ 313 h 662"/>
                <a:gd name="T38" fmla="*/ 483 w 529"/>
                <a:gd name="T39" fmla="*/ 346 h 662"/>
                <a:gd name="T40" fmla="*/ 450 w 529"/>
                <a:gd name="T41" fmla="*/ 373 h 662"/>
                <a:gd name="T42" fmla="*/ 411 w 529"/>
                <a:gd name="T43" fmla="*/ 390 h 662"/>
                <a:gd name="T44" fmla="*/ 397 w 529"/>
                <a:gd name="T45" fmla="*/ 629 h 662"/>
                <a:gd name="T46" fmla="*/ 392 w 529"/>
                <a:gd name="T47" fmla="*/ 647 h 662"/>
                <a:gd name="T48" fmla="*/ 377 w 529"/>
                <a:gd name="T49" fmla="*/ 659 h 662"/>
                <a:gd name="T50" fmla="*/ 364 w 529"/>
                <a:gd name="T51" fmla="*/ 662 h 662"/>
                <a:gd name="T52" fmla="*/ 331 w 529"/>
                <a:gd name="T53" fmla="*/ 364 h 662"/>
                <a:gd name="T54" fmla="*/ 334 w 529"/>
                <a:gd name="T55" fmla="*/ 350 h 662"/>
                <a:gd name="T56" fmla="*/ 345 w 529"/>
                <a:gd name="T57" fmla="*/ 336 h 662"/>
                <a:gd name="T58" fmla="*/ 364 w 529"/>
                <a:gd name="T59" fmla="*/ 331 h 662"/>
                <a:gd name="T60" fmla="*/ 385 w 529"/>
                <a:gd name="T61" fmla="*/ 329 h 662"/>
                <a:gd name="T62" fmla="*/ 411 w 529"/>
                <a:gd name="T63" fmla="*/ 318 h 662"/>
                <a:gd name="T64" fmla="*/ 434 w 529"/>
                <a:gd name="T65" fmla="*/ 301 h 662"/>
                <a:gd name="T66" fmla="*/ 452 w 529"/>
                <a:gd name="T67" fmla="*/ 278 h 662"/>
                <a:gd name="T68" fmla="*/ 461 w 529"/>
                <a:gd name="T69" fmla="*/ 251 h 662"/>
                <a:gd name="T70" fmla="*/ 463 w 529"/>
                <a:gd name="T71" fmla="*/ 66 h 662"/>
                <a:gd name="T72" fmla="*/ 66 w 529"/>
                <a:gd name="T73" fmla="*/ 231 h 662"/>
                <a:gd name="T74" fmla="*/ 71 w 529"/>
                <a:gd name="T75" fmla="*/ 260 h 662"/>
                <a:gd name="T76" fmla="*/ 83 w 529"/>
                <a:gd name="T77" fmla="*/ 286 h 662"/>
                <a:gd name="T78" fmla="*/ 102 w 529"/>
                <a:gd name="T79" fmla="*/ 308 h 662"/>
                <a:gd name="T80" fmla="*/ 127 w 529"/>
                <a:gd name="T81" fmla="*/ 322 h 662"/>
                <a:gd name="T82" fmla="*/ 155 w 529"/>
                <a:gd name="T83" fmla="*/ 330 h 662"/>
                <a:gd name="T84" fmla="*/ 172 w 529"/>
                <a:gd name="T85" fmla="*/ 331 h 662"/>
                <a:gd name="T86" fmla="*/ 189 w 529"/>
                <a:gd name="T87" fmla="*/ 340 h 662"/>
                <a:gd name="T88" fmla="*/ 198 w 529"/>
                <a:gd name="T89" fmla="*/ 356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9" h="662">
                  <a:moveTo>
                    <a:pt x="364" y="662"/>
                  </a:moveTo>
                  <a:lnTo>
                    <a:pt x="165" y="662"/>
                  </a:lnTo>
                  <a:lnTo>
                    <a:pt x="165" y="662"/>
                  </a:lnTo>
                  <a:lnTo>
                    <a:pt x="159" y="661"/>
                  </a:lnTo>
                  <a:lnTo>
                    <a:pt x="153" y="659"/>
                  </a:lnTo>
                  <a:lnTo>
                    <a:pt x="147" y="655"/>
                  </a:lnTo>
                  <a:lnTo>
                    <a:pt x="142" y="651"/>
                  </a:lnTo>
                  <a:lnTo>
                    <a:pt x="138" y="647"/>
                  </a:lnTo>
                  <a:lnTo>
                    <a:pt x="135" y="641"/>
                  </a:lnTo>
                  <a:lnTo>
                    <a:pt x="133" y="635"/>
                  </a:lnTo>
                  <a:lnTo>
                    <a:pt x="132" y="629"/>
                  </a:lnTo>
                  <a:lnTo>
                    <a:pt x="132" y="393"/>
                  </a:lnTo>
                  <a:lnTo>
                    <a:pt x="132" y="393"/>
                  </a:lnTo>
                  <a:lnTo>
                    <a:pt x="119" y="390"/>
                  </a:lnTo>
                  <a:lnTo>
                    <a:pt x="105" y="385"/>
                  </a:lnTo>
                  <a:lnTo>
                    <a:pt x="92" y="379"/>
                  </a:lnTo>
                  <a:lnTo>
                    <a:pt x="79" y="373"/>
                  </a:lnTo>
                  <a:lnTo>
                    <a:pt x="68" y="365"/>
                  </a:lnTo>
                  <a:lnTo>
                    <a:pt x="58" y="356"/>
                  </a:lnTo>
                  <a:lnTo>
                    <a:pt x="47" y="346"/>
                  </a:lnTo>
                  <a:lnTo>
                    <a:pt x="38" y="336"/>
                  </a:lnTo>
                  <a:lnTo>
                    <a:pt x="30" y="325"/>
                  </a:lnTo>
                  <a:lnTo>
                    <a:pt x="21" y="313"/>
                  </a:lnTo>
                  <a:lnTo>
                    <a:pt x="15" y="301"/>
                  </a:lnTo>
                  <a:lnTo>
                    <a:pt x="10" y="288"/>
                  </a:lnTo>
                  <a:lnTo>
                    <a:pt x="6" y="275"/>
                  </a:lnTo>
                  <a:lnTo>
                    <a:pt x="3" y="260"/>
                  </a:lnTo>
                  <a:lnTo>
                    <a:pt x="1" y="246"/>
                  </a:lnTo>
                  <a:lnTo>
                    <a:pt x="0" y="231"/>
                  </a:lnTo>
                  <a:lnTo>
                    <a:pt x="0" y="33"/>
                  </a:lnTo>
                  <a:lnTo>
                    <a:pt x="0" y="33"/>
                  </a:lnTo>
                  <a:lnTo>
                    <a:pt x="1" y="25"/>
                  </a:lnTo>
                  <a:lnTo>
                    <a:pt x="3" y="19"/>
                  </a:lnTo>
                  <a:lnTo>
                    <a:pt x="6" y="14"/>
                  </a:lnTo>
                  <a:lnTo>
                    <a:pt x="10" y="9"/>
                  </a:lnTo>
                  <a:lnTo>
                    <a:pt x="14" y="5"/>
                  </a:lnTo>
                  <a:lnTo>
                    <a:pt x="20" y="2"/>
                  </a:lnTo>
                  <a:lnTo>
                    <a:pt x="27" y="0"/>
                  </a:lnTo>
                  <a:lnTo>
                    <a:pt x="33" y="0"/>
                  </a:lnTo>
                  <a:lnTo>
                    <a:pt x="496" y="0"/>
                  </a:lnTo>
                  <a:lnTo>
                    <a:pt x="496" y="0"/>
                  </a:lnTo>
                  <a:lnTo>
                    <a:pt x="504" y="0"/>
                  </a:lnTo>
                  <a:lnTo>
                    <a:pt x="510" y="2"/>
                  </a:lnTo>
                  <a:lnTo>
                    <a:pt x="515" y="5"/>
                  </a:lnTo>
                  <a:lnTo>
                    <a:pt x="520" y="9"/>
                  </a:lnTo>
                  <a:lnTo>
                    <a:pt x="524" y="14"/>
                  </a:lnTo>
                  <a:lnTo>
                    <a:pt x="527" y="19"/>
                  </a:lnTo>
                  <a:lnTo>
                    <a:pt x="529" y="25"/>
                  </a:lnTo>
                  <a:lnTo>
                    <a:pt x="529" y="33"/>
                  </a:lnTo>
                  <a:lnTo>
                    <a:pt x="529" y="231"/>
                  </a:lnTo>
                  <a:lnTo>
                    <a:pt x="529" y="231"/>
                  </a:lnTo>
                  <a:lnTo>
                    <a:pt x="529" y="246"/>
                  </a:lnTo>
                  <a:lnTo>
                    <a:pt x="527" y="260"/>
                  </a:lnTo>
                  <a:lnTo>
                    <a:pt x="524" y="275"/>
                  </a:lnTo>
                  <a:lnTo>
                    <a:pt x="520" y="288"/>
                  </a:lnTo>
                  <a:lnTo>
                    <a:pt x="514" y="301"/>
                  </a:lnTo>
                  <a:lnTo>
                    <a:pt x="508" y="313"/>
                  </a:lnTo>
                  <a:lnTo>
                    <a:pt x="500" y="325"/>
                  </a:lnTo>
                  <a:lnTo>
                    <a:pt x="492" y="336"/>
                  </a:lnTo>
                  <a:lnTo>
                    <a:pt x="483" y="346"/>
                  </a:lnTo>
                  <a:lnTo>
                    <a:pt x="473" y="356"/>
                  </a:lnTo>
                  <a:lnTo>
                    <a:pt x="461" y="365"/>
                  </a:lnTo>
                  <a:lnTo>
                    <a:pt x="450" y="373"/>
                  </a:lnTo>
                  <a:lnTo>
                    <a:pt x="437" y="379"/>
                  </a:lnTo>
                  <a:lnTo>
                    <a:pt x="425" y="385"/>
                  </a:lnTo>
                  <a:lnTo>
                    <a:pt x="411" y="390"/>
                  </a:lnTo>
                  <a:lnTo>
                    <a:pt x="397" y="393"/>
                  </a:lnTo>
                  <a:lnTo>
                    <a:pt x="397" y="629"/>
                  </a:lnTo>
                  <a:lnTo>
                    <a:pt x="397" y="629"/>
                  </a:lnTo>
                  <a:lnTo>
                    <a:pt x="397" y="635"/>
                  </a:lnTo>
                  <a:lnTo>
                    <a:pt x="395" y="641"/>
                  </a:lnTo>
                  <a:lnTo>
                    <a:pt x="392" y="647"/>
                  </a:lnTo>
                  <a:lnTo>
                    <a:pt x="388" y="651"/>
                  </a:lnTo>
                  <a:lnTo>
                    <a:pt x="383" y="655"/>
                  </a:lnTo>
                  <a:lnTo>
                    <a:pt x="377" y="659"/>
                  </a:lnTo>
                  <a:lnTo>
                    <a:pt x="371" y="661"/>
                  </a:lnTo>
                  <a:lnTo>
                    <a:pt x="364" y="662"/>
                  </a:lnTo>
                  <a:lnTo>
                    <a:pt x="364" y="662"/>
                  </a:lnTo>
                  <a:close/>
                  <a:moveTo>
                    <a:pt x="198" y="595"/>
                  </a:moveTo>
                  <a:lnTo>
                    <a:pt x="331" y="595"/>
                  </a:lnTo>
                  <a:lnTo>
                    <a:pt x="331" y="364"/>
                  </a:lnTo>
                  <a:lnTo>
                    <a:pt x="331" y="364"/>
                  </a:lnTo>
                  <a:lnTo>
                    <a:pt x="332" y="356"/>
                  </a:lnTo>
                  <a:lnTo>
                    <a:pt x="334" y="350"/>
                  </a:lnTo>
                  <a:lnTo>
                    <a:pt x="337" y="345"/>
                  </a:lnTo>
                  <a:lnTo>
                    <a:pt x="341" y="340"/>
                  </a:lnTo>
                  <a:lnTo>
                    <a:pt x="345" y="336"/>
                  </a:lnTo>
                  <a:lnTo>
                    <a:pt x="351" y="333"/>
                  </a:lnTo>
                  <a:lnTo>
                    <a:pt x="358" y="331"/>
                  </a:lnTo>
                  <a:lnTo>
                    <a:pt x="364" y="331"/>
                  </a:lnTo>
                  <a:lnTo>
                    <a:pt x="364" y="331"/>
                  </a:lnTo>
                  <a:lnTo>
                    <a:pt x="374" y="330"/>
                  </a:lnTo>
                  <a:lnTo>
                    <a:pt x="385" y="329"/>
                  </a:lnTo>
                  <a:lnTo>
                    <a:pt x="394" y="325"/>
                  </a:lnTo>
                  <a:lnTo>
                    <a:pt x="403" y="322"/>
                  </a:lnTo>
                  <a:lnTo>
                    <a:pt x="411" y="318"/>
                  </a:lnTo>
                  <a:lnTo>
                    <a:pt x="420" y="313"/>
                  </a:lnTo>
                  <a:lnTo>
                    <a:pt x="427" y="308"/>
                  </a:lnTo>
                  <a:lnTo>
                    <a:pt x="434" y="301"/>
                  </a:lnTo>
                  <a:lnTo>
                    <a:pt x="440" y="294"/>
                  </a:lnTo>
                  <a:lnTo>
                    <a:pt x="447" y="286"/>
                  </a:lnTo>
                  <a:lnTo>
                    <a:pt x="452" y="278"/>
                  </a:lnTo>
                  <a:lnTo>
                    <a:pt x="456" y="270"/>
                  </a:lnTo>
                  <a:lnTo>
                    <a:pt x="459" y="260"/>
                  </a:lnTo>
                  <a:lnTo>
                    <a:pt x="461" y="251"/>
                  </a:lnTo>
                  <a:lnTo>
                    <a:pt x="463" y="241"/>
                  </a:lnTo>
                  <a:lnTo>
                    <a:pt x="463" y="231"/>
                  </a:lnTo>
                  <a:lnTo>
                    <a:pt x="463" y="66"/>
                  </a:lnTo>
                  <a:lnTo>
                    <a:pt x="66" y="66"/>
                  </a:lnTo>
                  <a:lnTo>
                    <a:pt x="66" y="231"/>
                  </a:lnTo>
                  <a:lnTo>
                    <a:pt x="66" y="231"/>
                  </a:lnTo>
                  <a:lnTo>
                    <a:pt x="67" y="241"/>
                  </a:lnTo>
                  <a:lnTo>
                    <a:pt x="68" y="251"/>
                  </a:lnTo>
                  <a:lnTo>
                    <a:pt x="71" y="260"/>
                  </a:lnTo>
                  <a:lnTo>
                    <a:pt x="74" y="270"/>
                  </a:lnTo>
                  <a:lnTo>
                    <a:pt x="78" y="278"/>
                  </a:lnTo>
                  <a:lnTo>
                    <a:pt x="83" y="286"/>
                  </a:lnTo>
                  <a:lnTo>
                    <a:pt x="89" y="294"/>
                  </a:lnTo>
                  <a:lnTo>
                    <a:pt x="95" y="301"/>
                  </a:lnTo>
                  <a:lnTo>
                    <a:pt x="102" y="308"/>
                  </a:lnTo>
                  <a:lnTo>
                    <a:pt x="110" y="313"/>
                  </a:lnTo>
                  <a:lnTo>
                    <a:pt x="118" y="318"/>
                  </a:lnTo>
                  <a:lnTo>
                    <a:pt x="127" y="322"/>
                  </a:lnTo>
                  <a:lnTo>
                    <a:pt x="136" y="325"/>
                  </a:lnTo>
                  <a:lnTo>
                    <a:pt x="146" y="329"/>
                  </a:lnTo>
                  <a:lnTo>
                    <a:pt x="155" y="330"/>
                  </a:lnTo>
                  <a:lnTo>
                    <a:pt x="165" y="331"/>
                  </a:lnTo>
                  <a:lnTo>
                    <a:pt x="165" y="331"/>
                  </a:lnTo>
                  <a:lnTo>
                    <a:pt x="172" y="331"/>
                  </a:lnTo>
                  <a:lnTo>
                    <a:pt x="179" y="333"/>
                  </a:lnTo>
                  <a:lnTo>
                    <a:pt x="184" y="336"/>
                  </a:lnTo>
                  <a:lnTo>
                    <a:pt x="189" y="340"/>
                  </a:lnTo>
                  <a:lnTo>
                    <a:pt x="193" y="345"/>
                  </a:lnTo>
                  <a:lnTo>
                    <a:pt x="196" y="350"/>
                  </a:lnTo>
                  <a:lnTo>
                    <a:pt x="198" y="356"/>
                  </a:lnTo>
                  <a:lnTo>
                    <a:pt x="198" y="364"/>
                  </a:lnTo>
                  <a:lnTo>
                    <a:pt x="198" y="5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36" name="Freeform 142">
              <a:extLst>
                <a:ext uri="{FF2B5EF4-FFF2-40B4-BE49-F238E27FC236}">
                  <a16:creationId xmlns:a16="http://schemas.microsoft.com/office/drawing/2014/main" id="{E6EF7FE4-E798-4DCD-A46D-A3077FCD1BDA}"/>
                </a:ext>
              </a:extLst>
            </p:cNvPr>
            <p:cNvSpPr>
              <a:spLocks noEditPoints="1"/>
            </p:cNvSpPr>
            <p:nvPr/>
          </p:nvSpPr>
          <p:spPr bwMode="auto">
            <a:xfrm>
              <a:off x="3443288" y="3338513"/>
              <a:ext cx="88900" cy="90488"/>
            </a:xfrm>
            <a:custGeom>
              <a:avLst/>
              <a:gdLst>
                <a:gd name="T0" fmla="*/ 179 w 397"/>
                <a:gd name="T1" fmla="*/ 396 h 397"/>
                <a:gd name="T2" fmla="*/ 122 w 397"/>
                <a:gd name="T3" fmla="*/ 382 h 397"/>
                <a:gd name="T4" fmla="*/ 72 w 397"/>
                <a:gd name="T5" fmla="*/ 353 h 397"/>
                <a:gd name="T6" fmla="*/ 34 w 397"/>
                <a:gd name="T7" fmla="*/ 311 h 397"/>
                <a:gd name="T8" fmla="*/ 9 w 397"/>
                <a:gd name="T9" fmla="*/ 258 h 397"/>
                <a:gd name="T10" fmla="*/ 0 w 397"/>
                <a:gd name="T11" fmla="*/ 199 h 397"/>
                <a:gd name="T12" fmla="*/ 4 w 397"/>
                <a:gd name="T13" fmla="*/ 160 h 397"/>
                <a:gd name="T14" fmla="*/ 24 w 397"/>
                <a:gd name="T15" fmla="*/ 105 h 397"/>
                <a:gd name="T16" fmla="*/ 59 w 397"/>
                <a:gd name="T17" fmla="*/ 59 h 397"/>
                <a:gd name="T18" fmla="*/ 104 w 397"/>
                <a:gd name="T19" fmla="*/ 25 h 397"/>
                <a:gd name="T20" fmla="*/ 159 w 397"/>
                <a:gd name="T21" fmla="*/ 4 h 397"/>
                <a:gd name="T22" fmla="*/ 199 w 397"/>
                <a:gd name="T23" fmla="*/ 0 h 397"/>
                <a:gd name="T24" fmla="*/ 258 w 397"/>
                <a:gd name="T25" fmla="*/ 10 h 397"/>
                <a:gd name="T26" fmla="*/ 310 w 397"/>
                <a:gd name="T27" fmla="*/ 34 h 397"/>
                <a:gd name="T28" fmla="*/ 352 w 397"/>
                <a:gd name="T29" fmla="*/ 73 h 397"/>
                <a:gd name="T30" fmla="*/ 382 w 397"/>
                <a:gd name="T31" fmla="*/ 122 h 397"/>
                <a:gd name="T32" fmla="*/ 396 w 397"/>
                <a:gd name="T33" fmla="*/ 179 h 397"/>
                <a:gd name="T34" fmla="*/ 396 w 397"/>
                <a:gd name="T35" fmla="*/ 220 h 397"/>
                <a:gd name="T36" fmla="*/ 382 w 397"/>
                <a:gd name="T37" fmla="*/ 276 h 397"/>
                <a:gd name="T38" fmla="*/ 352 w 397"/>
                <a:gd name="T39" fmla="*/ 326 h 397"/>
                <a:gd name="T40" fmla="*/ 310 w 397"/>
                <a:gd name="T41" fmla="*/ 364 h 397"/>
                <a:gd name="T42" fmla="*/ 258 w 397"/>
                <a:gd name="T43" fmla="*/ 389 h 397"/>
                <a:gd name="T44" fmla="*/ 199 w 397"/>
                <a:gd name="T45" fmla="*/ 397 h 397"/>
                <a:gd name="T46" fmla="*/ 199 w 397"/>
                <a:gd name="T47" fmla="*/ 66 h 397"/>
                <a:gd name="T48" fmla="*/ 159 w 397"/>
                <a:gd name="T49" fmla="*/ 73 h 397"/>
                <a:gd name="T50" fmla="*/ 125 w 397"/>
                <a:gd name="T51" fmla="*/ 89 h 397"/>
                <a:gd name="T52" fmla="*/ 96 w 397"/>
                <a:gd name="T53" fmla="*/ 115 h 397"/>
                <a:gd name="T54" fmla="*/ 76 w 397"/>
                <a:gd name="T55" fmla="*/ 148 h 397"/>
                <a:gd name="T56" fmla="*/ 67 w 397"/>
                <a:gd name="T57" fmla="*/ 185 h 397"/>
                <a:gd name="T58" fmla="*/ 67 w 397"/>
                <a:gd name="T59" fmla="*/ 213 h 397"/>
                <a:gd name="T60" fmla="*/ 76 w 397"/>
                <a:gd name="T61" fmla="*/ 251 h 397"/>
                <a:gd name="T62" fmla="*/ 96 w 397"/>
                <a:gd name="T63" fmla="*/ 284 h 397"/>
                <a:gd name="T64" fmla="*/ 125 w 397"/>
                <a:gd name="T65" fmla="*/ 310 h 397"/>
                <a:gd name="T66" fmla="*/ 159 w 397"/>
                <a:gd name="T67" fmla="*/ 326 h 397"/>
                <a:gd name="T68" fmla="*/ 199 w 397"/>
                <a:gd name="T69" fmla="*/ 331 h 397"/>
                <a:gd name="T70" fmla="*/ 225 w 397"/>
                <a:gd name="T71" fmla="*/ 329 h 397"/>
                <a:gd name="T72" fmla="*/ 262 w 397"/>
                <a:gd name="T73" fmla="*/ 316 h 397"/>
                <a:gd name="T74" fmla="*/ 293 w 397"/>
                <a:gd name="T75" fmla="*/ 293 h 397"/>
                <a:gd name="T76" fmla="*/ 315 w 397"/>
                <a:gd name="T77" fmla="*/ 262 h 397"/>
                <a:gd name="T78" fmla="*/ 329 w 397"/>
                <a:gd name="T79" fmla="*/ 226 h 397"/>
                <a:gd name="T80" fmla="*/ 331 w 397"/>
                <a:gd name="T81" fmla="*/ 199 h 397"/>
                <a:gd name="T82" fmla="*/ 326 w 397"/>
                <a:gd name="T83" fmla="*/ 160 h 397"/>
                <a:gd name="T84" fmla="*/ 308 w 397"/>
                <a:gd name="T85" fmla="*/ 125 h 397"/>
                <a:gd name="T86" fmla="*/ 283 w 397"/>
                <a:gd name="T87" fmla="*/ 97 h 397"/>
                <a:gd name="T88" fmla="*/ 250 w 397"/>
                <a:gd name="T89" fmla="*/ 77 h 397"/>
                <a:gd name="T90" fmla="*/ 212 w 397"/>
                <a:gd name="T91" fmla="*/ 6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7" h="397">
                  <a:moveTo>
                    <a:pt x="199" y="397"/>
                  </a:moveTo>
                  <a:lnTo>
                    <a:pt x="199" y="397"/>
                  </a:lnTo>
                  <a:lnTo>
                    <a:pt x="179" y="396"/>
                  </a:lnTo>
                  <a:lnTo>
                    <a:pt x="159" y="394"/>
                  </a:lnTo>
                  <a:lnTo>
                    <a:pt x="140" y="389"/>
                  </a:lnTo>
                  <a:lnTo>
                    <a:pt x="122" y="382"/>
                  </a:lnTo>
                  <a:lnTo>
                    <a:pt x="104" y="374"/>
                  </a:lnTo>
                  <a:lnTo>
                    <a:pt x="88" y="364"/>
                  </a:lnTo>
                  <a:lnTo>
                    <a:pt x="72" y="353"/>
                  </a:lnTo>
                  <a:lnTo>
                    <a:pt x="59" y="340"/>
                  </a:lnTo>
                  <a:lnTo>
                    <a:pt x="45" y="326"/>
                  </a:lnTo>
                  <a:lnTo>
                    <a:pt x="34" y="311"/>
                  </a:lnTo>
                  <a:lnTo>
                    <a:pt x="24" y="294"/>
                  </a:lnTo>
                  <a:lnTo>
                    <a:pt x="15" y="276"/>
                  </a:lnTo>
                  <a:lnTo>
                    <a:pt x="9" y="258"/>
                  </a:lnTo>
                  <a:lnTo>
                    <a:pt x="4" y="239"/>
                  </a:lnTo>
                  <a:lnTo>
                    <a:pt x="1" y="220"/>
                  </a:lnTo>
                  <a:lnTo>
                    <a:pt x="0" y="199"/>
                  </a:lnTo>
                  <a:lnTo>
                    <a:pt x="0" y="199"/>
                  </a:lnTo>
                  <a:lnTo>
                    <a:pt x="1" y="179"/>
                  </a:lnTo>
                  <a:lnTo>
                    <a:pt x="4" y="160"/>
                  </a:lnTo>
                  <a:lnTo>
                    <a:pt x="9" y="140"/>
                  </a:lnTo>
                  <a:lnTo>
                    <a:pt x="15" y="122"/>
                  </a:lnTo>
                  <a:lnTo>
                    <a:pt x="24" y="105"/>
                  </a:lnTo>
                  <a:lnTo>
                    <a:pt x="34" y="88"/>
                  </a:lnTo>
                  <a:lnTo>
                    <a:pt x="45" y="73"/>
                  </a:lnTo>
                  <a:lnTo>
                    <a:pt x="59" y="59"/>
                  </a:lnTo>
                  <a:lnTo>
                    <a:pt x="72" y="46"/>
                  </a:lnTo>
                  <a:lnTo>
                    <a:pt x="88" y="34"/>
                  </a:lnTo>
                  <a:lnTo>
                    <a:pt x="104" y="25"/>
                  </a:lnTo>
                  <a:lnTo>
                    <a:pt x="122" y="16"/>
                  </a:lnTo>
                  <a:lnTo>
                    <a:pt x="140" y="10"/>
                  </a:lnTo>
                  <a:lnTo>
                    <a:pt x="159" y="4"/>
                  </a:lnTo>
                  <a:lnTo>
                    <a:pt x="179" y="1"/>
                  </a:lnTo>
                  <a:lnTo>
                    <a:pt x="199" y="0"/>
                  </a:lnTo>
                  <a:lnTo>
                    <a:pt x="199" y="0"/>
                  </a:lnTo>
                  <a:lnTo>
                    <a:pt x="219" y="1"/>
                  </a:lnTo>
                  <a:lnTo>
                    <a:pt x="239" y="4"/>
                  </a:lnTo>
                  <a:lnTo>
                    <a:pt x="258" y="10"/>
                  </a:lnTo>
                  <a:lnTo>
                    <a:pt x="276" y="16"/>
                  </a:lnTo>
                  <a:lnTo>
                    <a:pt x="294" y="25"/>
                  </a:lnTo>
                  <a:lnTo>
                    <a:pt x="310" y="34"/>
                  </a:lnTo>
                  <a:lnTo>
                    <a:pt x="325" y="46"/>
                  </a:lnTo>
                  <a:lnTo>
                    <a:pt x="339" y="59"/>
                  </a:lnTo>
                  <a:lnTo>
                    <a:pt x="352" y="73"/>
                  </a:lnTo>
                  <a:lnTo>
                    <a:pt x="363" y="88"/>
                  </a:lnTo>
                  <a:lnTo>
                    <a:pt x="373" y="105"/>
                  </a:lnTo>
                  <a:lnTo>
                    <a:pt x="382" y="122"/>
                  </a:lnTo>
                  <a:lnTo>
                    <a:pt x="389" y="140"/>
                  </a:lnTo>
                  <a:lnTo>
                    <a:pt x="393" y="160"/>
                  </a:lnTo>
                  <a:lnTo>
                    <a:pt x="396" y="179"/>
                  </a:lnTo>
                  <a:lnTo>
                    <a:pt x="397" y="199"/>
                  </a:lnTo>
                  <a:lnTo>
                    <a:pt x="397" y="199"/>
                  </a:lnTo>
                  <a:lnTo>
                    <a:pt x="396" y="220"/>
                  </a:lnTo>
                  <a:lnTo>
                    <a:pt x="393" y="239"/>
                  </a:lnTo>
                  <a:lnTo>
                    <a:pt x="389" y="258"/>
                  </a:lnTo>
                  <a:lnTo>
                    <a:pt x="382" y="276"/>
                  </a:lnTo>
                  <a:lnTo>
                    <a:pt x="373" y="294"/>
                  </a:lnTo>
                  <a:lnTo>
                    <a:pt x="363" y="311"/>
                  </a:lnTo>
                  <a:lnTo>
                    <a:pt x="352" y="326"/>
                  </a:lnTo>
                  <a:lnTo>
                    <a:pt x="339" y="340"/>
                  </a:lnTo>
                  <a:lnTo>
                    <a:pt x="325" y="353"/>
                  </a:lnTo>
                  <a:lnTo>
                    <a:pt x="310" y="364"/>
                  </a:lnTo>
                  <a:lnTo>
                    <a:pt x="294" y="374"/>
                  </a:lnTo>
                  <a:lnTo>
                    <a:pt x="276" y="382"/>
                  </a:lnTo>
                  <a:lnTo>
                    <a:pt x="258" y="389"/>
                  </a:lnTo>
                  <a:lnTo>
                    <a:pt x="239" y="394"/>
                  </a:lnTo>
                  <a:lnTo>
                    <a:pt x="219" y="396"/>
                  </a:lnTo>
                  <a:lnTo>
                    <a:pt x="199" y="397"/>
                  </a:lnTo>
                  <a:lnTo>
                    <a:pt x="199" y="397"/>
                  </a:lnTo>
                  <a:close/>
                  <a:moveTo>
                    <a:pt x="199" y="66"/>
                  </a:moveTo>
                  <a:lnTo>
                    <a:pt x="199" y="66"/>
                  </a:lnTo>
                  <a:lnTo>
                    <a:pt x="185" y="67"/>
                  </a:lnTo>
                  <a:lnTo>
                    <a:pt x="172" y="70"/>
                  </a:lnTo>
                  <a:lnTo>
                    <a:pt x="159" y="73"/>
                  </a:lnTo>
                  <a:lnTo>
                    <a:pt x="147" y="77"/>
                  </a:lnTo>
                  <a:lnTo>
                    <a:pt x="135" y="83"/>
                  </a:lnTo>
                  <a:lnTo>
                    <a:pt x="125" y="89"/>
                  </a:lnTo>
                  <a:lnTo>
                    <a:pt x="115" y="97"/>
                  </a:lnTo>
                  <a:lnTo>
                    <a:pt x="105" y="106"/>
                  </a:lnTo>
                  <a:lnTo>
                    <a:pt x="96" y="115"/>
                  </a:lnTo>
                  <a:lnTo>
                    <a:pt x="89" y="125"/>
                  </a:lnTo>
                  <a:lnTo>
                    <a:pt x="83" y="136"/>
                  </a:lnTo>
                  <a:lnTo>
                    <a:pt x="76" y="148"/>
                  </a:lnTo>
                  <a:lnTo>
                    <a:pt x="72" y="160"/>
                  </a:lnTo>
                  <a:lnTo>
                    <a:pt x="69" y="173"/>
                  </a:lnTo>
                  <a:lnTo>
                    <a:pt x="67" y="185"/>
                  </a:lnTo>
                  <a:lnTo>
                    <a:pt x="66" y="199"/>
                  </a:lnTo>
                  <a:lnTo>
                    <a:pt x="66" y="199"/>
                  </a:lnTo>
                  <a:lnTo>
                    <a:pt x="67" y="213"/>
                  </a:lnTo>
                  <a:lnTo>
                    <a:pt x="69" y="226"/>
                  </a:lnTo>
                  <a:lnTo>
                    <a:pt x="72" y="238"/>
                  </a:lnTo>
                  <a:lnTo>
                    <a:pt x="76" y="251"/>
                  </a:lnTo>
                  <a:lnTo>
                    <a:pt x="83" y="262"/>
                  </a:lnTo>
                  <a:lnTo>
                    <a:pt x="89" y="273"/>
                  </a:lnTo>
                  <a:lnTo>
                    <a:pt x="96" y="284"/>
                  </a:lnTo>
                  <a:lnTo>
                    <a:pt x="105" y="293"/>
                  </a:lnTo>
                  <a:lnTo>
                    <a:pt x="115" y="301"/>
                  </a:lnTo>
                  <a:lnTo>
                    <a:pt x="125" y="310"/>
                  </a:lnTo>
                  <a:lnTo>
                    <a:pt x="135" y="316"/>
                  </a:lnTo>
                  <a:lnTo>
                    <a:pt x="147" y="321"/>
                  </a:lnTo>
                  <a:lnTo>
                    <a:pt x="159" y="326"/>
                  </a:lnTo>
                  <a:lnTo>
                    <a:pt x="172" y="329"/>
                  </a:lnTo>
                  <a:lnTo>
                    <a:pt x="185" y="331"/>
                  </a:lnTo>
                  <a:lnTo>
                    <a:pt x="199" y="331"/>
                  </a:lnTo>
                  <a:lnTo>
                    <a:pt x="199" y="331"/>
                  </a:lnTo>
                  <a:lnTo>
                    <a:pt x="212" y="331"/>
                  </a:lnTo>
                  <a:lnTo>
                    <a:pt x="225" y="329"/>
                  </a:lnTo>
                  <a:lnTo>
                    <a:pt x="238" y="326"/>
                  </a:lnTo>
                  <a:lnTo>
                    <a:pt x="250" y="321"/>
                  </a:lnTo>
                  <a:lnTo>
                    <a:pt x="262" y="316"/>
                  </a:lnTo>
                  <a:lnTo>
                    <a:pt x="273" y="310"/>
                  </a:lnTo>
                  <a:lnTo>
                    <a:pt x="283" y="301"/>
                  </a:lnTo>
                  <a:lnTo>
                    <a:pt x="293" y="293"/>
                  </a:lnTo>
                  <a:lnTo>
                    <a:pt x="301" y="284"/>
                  </a:lnTo>
                  <a:lnTo>
                    <a:pt x="308" y="273"/>
                  </a:lnTo>
                  <a:lnTo>
                    <a:pt x="315" y="262"/>
                  </a:lnTo>
                  <a:lnTo>
                    <a:pt x="321" y="251"/>
                  </a:lnTo>
                  <a:lnTo>
                    <a:pt x="326" y="238"/>
                  </a:lnTo>
                  <a:lnTo>
                    <a:pt x="329" y="226"/>
                  </a:lnTo>
                  <a:lnTo>
                    <a:pt x="331" y="213"/>
                  </a:lnTo>
                  <a:lnTo>
                    <a:pt x="331" y="199"/>
                  </a:lnTo>
                  <a:lnTo>
                    <a:pt x="331" y="199"/>
                  </a:lnTo>
                  <a:lnTo>
                    <a:pt x="331" y="185"/>
                  </a:lnTo>
                  <a:lnTo>
                    <a:pt x="329" y="173"/>
                  </a:lnTo>
                  <a:lnTo>
                    <a:pt x="326" y="160"/>
                  </a:lnTo>
                  <a:lnTo>
                    <a:pt x="321" y="148"/>
                  </a:lnTo>
                  <a:lnTo>
                    <a:pt x="315" y="136"/>
                  </a:lnTo>
                  <a:lnTo>
                    <a:pt x="308" y="125"/>
                  </a:lnTo>
                  <a:lnTo>
                    <a:pt x="301" y="115"/>
                  </a:lnTo>
                  <a:lnTo>
                    <a:pt x="293" y="106"/>
                  </a:lnTo>
                  <a:lnTo>
                    <a:pt x="283" y="97"/>
                  </a:lnTo>
                  <a:lnTo>
                    <a:pt x="273" y="89"/>
                  </a:lnTo>
                  <a:lnTo>
                    <a:pt x="262" y="83"/>
                  </a:lnTo>
                  <a:lnTo>
                    <a:pt x="250" y="77"/>
                  </a:lnTo>
                  <a:lnTo>
                    <a:pt x="238" y="73"/>
                  </a:lnTo>
                  <a:lnTo>
                    <a:pt x="225" y="70"/>
                  </a:lnTo>
                  <a:lnTo>
                    <a:pt x="212" y="67"/>
                  </a:lnTo>
                  <a:lnTo>
                    <a:pt x="199" y="66"/>
                  </a:lnTo>
                  <a:lnTo>
                    <a:pt x="199"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37" name="Freeform 143">
              <a:extLst>
                <a:ext uri="{FF2B5EF4-FFF2-40B4-BE49-F238E27FC236}">
                  <a16:creationId xmlns:a16="http://schemas.microsoft.com/office/drawing/2014/main" id="{5C73FD1B-8F65-4EF2-9C88-21E3F83BC52E}"/>
                </a:ext>
              </a:extLst>
            </p:cNvPr>
            <p:cNvSpPr>
              <a:spLocks noEditPoints="1"/>
            </p:cNvSpPr>
            <p:nvPr/>
          </p:nvSpPr>
          <p:spPr bwMode="auto">
            <a:xfrm>
              <a:off x="3397250" y="3308351"/>
              <a:ext cx="180975" cy="301625"/>
            </a:xfrm>
            <a:custGeom>
              <a:avLst/>
              <a:gdLst>
                <a:gd name="T0" fmla="*/ 99 w 795"/>
                <a:gd name="T1" fmla="*/ 1325 h 1325"/>
                <a:gd name="T2" fmla="*/ 89 w 795"/>
                <a:gd name="T3" fmla="*/ 1324 h 1325"/>
                <a:gd name="T4" fmla="*/ 71 w 795"/>
                <a:gd name="T5" fmla="*/ 1320 h 1325"/>
                <a:gd name="T6" fmla="*/ 52 w 795"/>
                <a:gd name="T7" fmla="*/ 1313 h 1325"/>
                <a:gd name="T8" fmla="*/ 36 w 795"/>
                <a:gd name="T9" fmla="*/ 1302 h 1325"/>
                <a:gd name="T10" fmla="*/ 23 w 795"/>
                <a:gd name="T11" fmla="*/ 1289 h 1325"/>
                <a:gd name="T12" fmla="*/ 13 w 795"/>
                <a:gd name="T13" fmla="*/ 1272 h 1325"/>
                <a:gd name="T14" fmla="*/ 4 w 795"/>
                <a:gd name="T15" fmla="*/ 1255 h 1325"/>
                <a:gd name="T16" fmla="*/ 1 w 795"/>
                <a:gd name="T17" fmla="*/ 1236 h 1325"/>
                <a:gd name="T18" fmla="*/ 0 w 795"/>
                <a:gd name="T19" fmla="*/ 99 h 1325"/>
                <a:gd name="T20" fmla="*/ 1 w 795"/>
                <a:gd name="T21" fmla="*/ 90 h 1325"/>
                <a:gd name="T22" fmla="*/ 4 w 795"/>
                <a:gd name="T23" fmla="*/ 70 h 1325"/>
                <a:gd name="T24" fmla="*/ 13 w 795"/>
                <a:gd name="T25" fmla="*/ 53 h 1325"/>
                <a:gd name="T26" fmla="*/ 23 w 795"/>
                <a:gd name="T27" fmla="*/ 36 h 1325"/>
                <a:gd name="T28" fmla="*/ 36 w 795"/>
                <a:gd name="T29" fmla="*/ 23 h 1325"/>
                <a:gd name="T30" fmla="*/ 52 w 795"/>
                <a:gd name="T31" fmla="*/ 12 h 1325"/>
                <a:gd name="T32" fmla="*/ 71 w 795"/>
                <a:gd name="T33" fmla="*/ 5 h 1325"/>
                <a:gd name="T34" fmla="*/ 89 w 795"/>
                <a:gd name="T35" fmla="*/ 1 h 1325"/>
                <a:gd name="T36" fmla="*/ 696 w 795"/>
                <a:gd name="T37" fmla="*/ 0 h 1325"/>
                <a:gd name="T38" fmla="*/ 706 w 795"/>
                <a:gd name="T39" fmla="*/ 1 h 1325"/>
                <a:gd name="T40" fmla="*/ 726 w 795"/>
                <a:gd name="T41" fmla="*/ 5 h 1325"/>
                <a:gd name="T42" fmla="*/ 743 w 795"/>
                <a:gd name="T43" fmla="*/ 12 h 1325"/>
                <a:gd name="T44" fmla="*/ 759 w 795"/>
                <a:gd name="T45" fmla="*/ 23 h 1325"/>
                <a:gd name="T46" fmla="*/ 772 w 795"/>
                <a:gd name="T47" fmla="*/ 36 h 1325"/>
                <a:gd name="T48" fmla="*/ 784 w 795"/>
                <a:gd name="T49" fmla="*/ 53 h 1325"/>
                <a:gd name="T50" fmla="*/ 791 w 795"/>
                <a:gd name="T51" fmla="*/ 70 h 1325"/>
                <a:gd name="T52" fmla="*/ 795 w 795"/>
                <a:gd name="T53" fmla="*/ 90 h 1325"/>
                <a:gd name="T54" fmla="*/ 795 w 795"/>
                <a:gd name="T55" fmla="*/ 1226 h 1325"/>
                <a:gd name="T56" fmla="*/ 795 w 795"/>
                <a:gd name="T57" fmla="*/ 1236 h 1325"/>
                <a:gd name="T58" fmla="*/ 791 w 795"/>
                <a:gd name="T59" fmla="*/ 1255 h 1325"/>
                <a:gd name="T60" fmla="*/ 784 w 795"/>
                <a:gd name="T61" fmla="*/ 1272 h 1325"/>
                <a:gd name="T62" fmla="*/ 772 w 795"/>
                <a:gd name="T63" fmla="*/ 1289 h 1325"/>
                <a:gd name="T64" fmla="*/ 759 w 795"/>
                <a:gd name="T65" fmla="*/ 1302 h 1325"/>
                <a:gd name="T66" fmla="*/ 743 w 795"/>
                <a:gd name="T67" fmla="*/ 1313 h 1325"/>
                <a:gd name="T68" fmla="*/ 726 w 795"/>
                <a:gd name="T69" fmla="*/ 1320 h 1325"/>
                <a:gd name="T70" fmla="*/ 706 w 795"/>
                <a:gd name="T71" fmla="*/ 1324 h 1325"/>
                <a:gd name="T72" fmla="*/ 696 w 795"/>
                <a:gd name="T73" fmla="*/ 1325 h 1325"/>
                <a:gd name="T74" fmla="*/ 99 w 795"/>
                <a:gd name="T75" fmla="*/ 66 h 1325"/>
                <a:gd name="T76" fmla="*/ 87 w 795"/>
                <a:gd name="T77" fmla="*/ 69 h 1325"/>
                <a:gd name="T78" fmla="*/ 77 w 795"/>
                <a:gd name="T79" fmla="*/ 76 h 1325"/>
                <a:gd name="T80" fmla="*/ 69 w 795"/>
                <a:gd name="T81" fmla="*/ 87 h 1325"/>
                <a:gd name="T82" fmla="*/ 66 w 795"/>
                <a:gd name="T83" fmla="*/ 99 h 1325"/>
                <a:gd name="T84" fmla="*/ 66 w 795"/>
                <a:gd name="T85" fmla="*/ 1226 h 1325"/>
                <a:gd name="T86" fmla="*/ 69 w 795"/>
                <a:gd name="T87" fmla="*/ 1238 h 1325"/>
                <a:gd name="T88" fmla="*/ 77 w 795"/>
                <a:gd name="T89" fmla="*/ 1248 h 1325"/>
                <a:gd name="T90" fmla="*/ 87 w 795"/>
                <a:gd name="T91" fmla="*/ 1256 h 1325"/>
                <a:gd name="T92" fmla="*/ 99 w 795"/>
                <a:gd name="T93" fmla="*/ 1259 h 1325"/>
                <a:gd name="T94" fmla="*/ 696 w 795"/>
                <a:gd name="T95" fmla="*/ 1259 h 1325"/>
                <a:gd name="T96" fmla="*/ 709 w 795"/>
                <a:gd name="T97" fmla="*/ 1256 h 1325"/>
                <a:gd name="T98" fmla="*/ 719 w 795"/>
                <a:gd name="T99" fmla="*/ 1248 h 1325"/>
                <a:gd name="T100" fmla="*/ 727 w 795"/>
                <a:gd name="T101" fmla="*/ 1238 h 1325"/>
                <a:gd name="T102" fmla="*/ 729 w 795"/>
                <a:gd name="T103" fmla="*/ 1226 h 1325"/>
                <a:gd name="T104" fmla="*/ 729 w 795"/>
                <a:gd name="T105" fmla="*/ 99 h 1325"/>
                <a:gd name="T106" fmla="*/ 727 w 795"/>
                <a:gd name="T107" fmla="*/ 87 h 1325"/>
                <a:gd name="T108" fmla="*/ 719 w 795"/>
                <a:gd name="T109" fmla="*/ 76 h 1325"/>
                <a:gd name="T110" fmla="*/ 709 w 795"/>
                <a:gd name="T111" fmla="*/ 69 h 1325"/>
                <a:gd name="T112" fmla="*/ 696 w 795"/>
                <a:gd name="T113" fmla="*/ 66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5" h="1325">
                  <a:moveTo>
                    <a:pt x="696" y="1325"/>
                  </a:moveTo>
                  <a:lnTo>
                    <a:pt x="99" y="1325"/>
                  </a:lnTo>
                  <a:lnTo>
                    <a:pt x="99" y="1325"/>
                  </a:lnTo>
                  <a:lnTo>
                    <a:pt x="89" y="1324"/>
                  </a:lnTo>
                  <a:lnTo>
                    <a:pt x="80" y="1323"/>
                  </a:lnTo>
                  <a:lnTo>
                    <a:pt x="71" y="1320"/>
                  </a:lnTo>
                  <a:lnTo>
                    <a:pt x="61" y="1317"/>
                  </a:lnTo>
                  <a:lnTo>
                    <a:pt x="52" y="1313"/>
                  </a:lnTo>
                  <a:lnTo>
                    <a:pt x="45" y="1307"/>
                  </a:lnTo>
                  <a:lnTo>
                    <a:pt x="36" y="1302"/>
                  </a:lnTo>
                  <a:lnTo>
                    <a:pt x="29" y="1296"/>
                  </a:lnTo>
                  <a:lnTo>
                    <a:pt x="23" y="1289"/>
                  </a:lnTo>
                  <a:lnTo>
                    <a:pt x="18" y="1281"/>
                  </a:lnTo>
                  <a:lnTo>
                    <a:pt x="13" y="1272"/>
                  </a:lnTo>
                  <a:lnTo>
                    <a:pt x="8" y="1264"/>
                  </a:lnTo>
                  <a:lnTo>
                    <a:pt x="4" y="1255"/>
                  </a:lnTo>
                  <a:lnTo>
                    <a:pt x="2" y="1245"/>
                  </a:lnTo>
                  <a:lnTo>
                    <a:pt x="1" y="1236"/>
                  </a:lnTo>
                  <a:lnTo>
                    <a:pt x="0" y="1226"/>
                  </a:lnTo>
                  <a:lnTo>
                    <a:pt x="0" y="99"/>
                  </a:lnTo>
                  <a:lnTo>
                    <a:pt x="0" y="99"/>
                  </a:lnTo>
                  <a:lnTo>
                    <a:pt x="1" y="90"/>
                  </a:lnTo>
                  <a:lnTo>
                    <a:pt x="2" y="79"/>
                  </a:lnTo>
                  <a:lnTo>
                    <a:pt x="4" y="70"/>
                  </a:lnTo>
                  <a:lnTo>
                    <a:pt x="8" y="61"/>
                  </a:lnTo>
                  <a:lnTo>
                    <a:pt x="13" y="53"/>
                  </a:lnTo>
                  <a:lnTo>
                    <a:pt x="18" y="44"/>
                  </a:lnTo>
                  <a:lnTo>
                    <a:pt x="23" y="36"/>
                  </a:lnTo>
                  <a:lnTo>
                    <a:pt x="29" y="30"/>
                  </a:lnTo>
                  <a:lnTo>
                    <a:pt x="36" y="23"/>
                  </a:lnTo>
                  <a:lnTo>
                    <a:pt x="45" y="17"/>
                  </a:lnTo>
                  <a:lnTo>
                    <a:pt x="52" y="12"/>
                  </a:lnTo>
                  <a:lnTo>
                    <a:pt x="61" y="8"/>
                  </a:lnTo>
                  <a:lnTo>
                    <a:pt x="71" y="5"/>
                  </a:lnTo>
                  <a:lnTo>
                    <a:pt x="80" y="2"/>
                  </a:lnTo>
                  <a:lnTo>
                    <a:pt x="89" y="1"/>
                  </a:lnTo>
                  <a:lnTo>
                    <a:pt x="99" y="0"/>
                  </a:lnTo>
                  <a:lnTo>
                    <a:pt x="696" y="0"/>
                  </a:lnTo>
                  <a:lnTo>
                    <a:pt x="696" y="0"/>
                  </a:lnTo>
                  <a:lnTo>
                    <a:pt x="706" y="1"/>
                  </a:lnTo>
                  <a:lnTo>
                    <a:pt x="716" y="2"/>
                  </a:lnTo>
                  <a:lnTo>
                    <a:pt x="726" y="5"/>
                  </a:lnTo>
                  <a:lnTo>
                    <a:pt x="735" y="8"/>
                  </a:lnTo>
                  <a:lnTo>
                    <a:pt x="743" y="12"/>
                  </a:lnTo>
                  <a:lnTo>
                    <a:pt x="751" y="17"/>
                  </a:lnTo>
                  <a:lnTo>
                    <a:pt x="759" y="23"/>
                  </a:lnTo>
                  <a:lnTo>
                    <a:pt x="766" y="30"/>
                  </a:lnTo>
                  <a:lnTo>
                    <a:pt x="772" y="36"/>
                  </a:lnTo>
                  <a:lnTo>
                    <a:pt x="778" y="44"/>
                  </a:lnTo>
                  <a:lnTo>
                    <a:pt x="784" y="53"/>
                  </a:lnTo>
                  <a:lnTo>
                    <a:pt x="788" y="61"/>
                  </a:lnTo>
                  <a:lnTo>
                    <a:pt x="791" y="70"/>
                  </a:lnTo>
                  <a:lnTo>
                    <a:pt x="793" y="79"/>
                  </a:lnTo>
                  <a:lnTo>
                    <a:pt x="795" y="90"/>
                  </a:lnTo>
                  <a:lnTo>
                    <a:pt x="795" y="99"/>
                  </a:lnTo>
                  <a:lnTo>
                    <a:pt x="795" y="1226"/>
                  </a:lnTo>
                  <a:lnTo>
                    <a:pt x="795" y="1226"/>
                  </a:lnTo>
                  <a:lnTo>
                    <a:pt x="795" y="1236"/>
                  </a:lnTo>
                  <a:lnTo>
                    <a:pt x="793" y="1245"/>
                  </a:lnTo>
                  <a:lnTo>
                    <a:pt x="791" y="1255"/>
                  </a:lnTo>
                  <a:lnTo>
                    <a:pt x="788" y="1264"/>
                  </a:lnTo>
                  <a:lnTo>
                    <a:pt x="784" y="1272"/>
                  </a:lnTo>
                  <a:lnTo>
                    <a:pt x="778" y="1281"/>
                  </a:lnTo>
                  <a:lnTo>
                    <a:pt x="772" y="1289"/>
                  </a:lnTo>
                  <a:lnTo>
                    <a:pt x="766" y="1296"/>
                  </a:lnTo>
                  <a:lnTo>
                    <a:pt x="759" y="1302"/>
                  </a:lnTo>
                  <a:lnTo>
                    <a:pt x="751" y="1307"/>
                  </a:lnTo>
                  <a:lnTo>
                    <a:pt x="743" y="1313"/>
                  </a:lnTo>
                  <a:lnTo>
                    <a:pt x="735" y="1317"/>
                  </a:lnTo>
                  <a:lnTo>
                    <a:pt x="726" y="1320"/>
                  </a:lnTo>
                  <a:lnTo>
                    <a:pt x="716" y="1323"/>
                  </a:lnTo>
                  <a:lnTo>
                    <a:pt x="706" y="1324"/>
                  </a:lnTo>
                  <a:lnTo>
                    <a:pt x="696" y="1325"/>
                  </a:lnTo>
                  <a:lnTo>
                    <a:pt x="696" y="1325"/>
                  </a:lnTo>
                  <a:close/>
                  <a:moveTo>
                    <a:pt x="99" y="66"/>
                  </a:moveTo>
                  <a:lnTo>
                    <a:pt x="99" y="66"/>
                  </a:lnTo>
                  <a:lnTo>
                    <a:pt x="93" y="67"/>
                  </a:lnTo>
                  <a:lnTo>
                    <a:pt x="87" y="69"/>
                  </a:lnTo>
                  <a:lnTo>
                    <a:pt x="81" y="72"/>
                  </a:lnTo>
                  <a:lnTo>
                    <a:pt x="77" y="76"/>
                  </a:lnTo>
                  <a:lnTo>
                    <a:pt x="73" y="82"/>
                  </a:lnTo>
                  <a:lnTo>
                    <a:pt x="69" y="87"/>
                  </a:lnTo>
                  <a:lnTo>
                    <a:pt x="67" y="93"/>
                  </a:lnTo>
                  <a:lnTo>
                    <a:pt x="66" y="99"/>
                  </a:lnTo>
                  <a:lnTo>
                    <a:pt x="66" y="1226"/>
                  </a:lnTo>
                  <a:lnTo>
                    <a:pt x="66" y="1226"/>
                  </a:lnTo>
                  <a:lnTo>
                    <a:pt x="67" y="1232"/>
                  </a:lnTo>
                  <a:lnTo>
                    <a:pt x="69" y="1238"/>
                  </a:lnTo>
                  <a:lnTo>
                    <a:pt x="73" y="1244"/>
                  </a:lnTo>
                  <a:lnTo>
                    <a:pt x="77" y="1248"/>
                  </a:lnTo>
                  <a:lnTo>
                    <a:pt x="81" y="1253"/>
                  </a:lnTo>
                  <a:lnTo>
                    <a:pt x="87" y="1256"/>
                  </a:lnTo>
                  <a:lnTo>
                    <a:pt x="93" y="1258"/>
                  </a:lnTo>
                  <a:lnTo>
                    <a:pt x="99" y="1259"/>
                  </a:lnTo>
                  <a:lnTo>
                    <a:pt x="696" y="1259"/>
                  </a:lnTo>
                  <a:lnTo>
                    <a:pt x="696" y="1259"/>
                  </a:lnTo>
                  <a:lnTo>
                    <a:pt x="703" y="1258"/>
                  </a:lnTo>
                  <a:lnTo>
                    <a:pt x="709" y="1256"/>
                  </a:lnTo>
                  <a:lnTo>
                    <a:pt x="714" y="1253"/>
                  </a:lnTo>
                  <a:lnTo>
                    <a:pt x="719" y="1248"/>
                  </a:lnTo>
                  <a:lnTo>
                    <a:pt x="724" y="1244"/>
                  </a:lnTo>
                  <a:lnTo>
                    <a:pt x="727" y="1238"/>
                  </a:lnTo>
                  <a:lnTo>
                    <a:pt x="729" y="1232"/>
                  </a:lnTo>
                  <a:lnTo>
                    <a:pt x="729" y="1226"/>
                  </a:lnTo>
                  <a:lnTo>
                    <a:pt x="729" y="99"/>
                  </a:lnTo>
                  <a:lnTo>
                    <a:pt x="729" y="99"/>
                  </a:lnTo>
                  <a:lnTo>
                    <a:pt x="729" y="93"/>
                  </a:lnTo>
                  <a:lnTo>
                    <a:pt x="727" y="87"/>
                  </a:lnTo>
                  <a:lnTo>
                    <a:pt x="724" y="82"/>
                  </a:lnTo>
                  <a:lnTo>
                    <a:pt x="719" y="76"/>
                  </a:lnTo>
                  <a:lnTo>
                    <a:pt x="714" y="72"/>
                  </a:lnTo>
                  <a:lnTo>
                    <a:pt x="709" y="69"/>
                  </a:lnTo>
                  <a:lnTo>
                    <a:pt x="703" y="67"/>
                  </a:lnTo>
                  <a:lnTo>
                    <a:pt x="696" y="66"/>
                  </a:lnTo>
                  <a:lnTo>
                    <a:pt x="99"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38" name="Freeform 144">
              <a:extLst>
                <a:ext uri="{FF2B5EF4-FFF2-40B4-BE49-F238E27FC236}">
                  <a16:creationId xmlns:a16="http://schemas.microsoft.com/office/drawing/2014/main" id="{D9200ACD-05E6-4FE5-8953-EC2034B8AE85}"/>
                </a:ext>
              </a:extLst>
            </p:cNvPr>
            <p:cNvSpPr>
              <a:spLocks noEditPoints="1"/>
            </p:cNvSpPr>
            <p:nvPr/>
          </p:nvSpPr>
          <p:spPr bwMode="auto">
            <a:xfrm>
              <a:off x="3413125" y="3594101"/>
              <a:ext cx="44450" cy="44450"/>
            </a:xfrm>
            <a:custGeom>
              <a:avLst/>
              <a:gdLst>
                <a:gd name="T0" fmla="*/ 166 w 199"/>
                <a:gd name="T1" fmla="*/ 198 h 198"/>
                <a:gd name="T2" fmla="*/ 33 w 199"/>
                <a:gd name="T3" fmla="*/ 198 h 198"/>
                <a:gd name="T4" fmla="*/ 33 w 199"/>
                <a:gd name="T5" fmla="*/ 198 h 198"/>
                <a:gd name="T6" fmla="*/ 27 w 199"/>
                <a:gd name="T7" fmla="*/ 197 h 198"/>
                <a:gd name="T8" fmla="*/ 21 w 199"/>
                <a:gd name="T9" fmla="*/ 195 h 198"/>
                <a:gd name="T10" fmla="*/ 15 w 199"/>
                <a:gd name="T11" fmla="*/ 192 h 198"/>
                <a:gd name="T12" fmla="*/ 11 w 199"/>
                <a:gd name="T13" fmla="*/ 188 h 198"/>
                <a:gd name="T14" fmla="*/ 7 w 199"/>
                <a:gd name="T15" fmla="*/ 184 h 198"/>
                <a:gd name="T16" fmla="*/ 3 w 199"/>
                <a:gd name="T17" fmla="*/ 178 h 198"/>
                <a:gd name="T18" fmla="*/ 1 w 199"/>
                <a:gd name="T19" fmla="*/ 172 h 198"/>
                <a:gd name="T20" fmla="*/ 0 w 199"/>
                <a:gd name="T21" fmla="*/ 165 h 198"/>
                <a:gd name="T22" fmla="*/ 0 w 199"/>
                <a:gd name="T23" fmla="*/ 33 h 198"/>
                <a:gd name="T24" fmla="*/ 0 w 199"/>
                <a:gd name="T25" fmla="*/ 33 h 198"/>
                <a:gd name="T26" fmla="*/ 1 w 199"/>
                <a:gd name="T27" fmla="*/ 26 h 198"/>
                <a:gd name="T28" fmla="*/ 3 w 199"/>
                <a:gd name="T29" fmla="*/ 19 h 198"/>
                <a:gd name="T30" fmla="*/ 7 w 199"/>
                <a:gd name="T31" fmla="*/ 14 h 198"/>
                <a:gd name="T32" fmla="*/ 11 w 199"/>
                <a:gd name="T33" fmla="*/ 9 h 198"/>
                <a:gd name="T34" fmla="*/ 15 w 199"/>
                <a:gd name="T35" fmla="*/ 5 h 198"/>
                <a:gd name="T36" fmla="*/ 21 w 199"/>
                <a:gd name="T37" fmla="*/ 2 h 198"/>
                <a:gd name="T38" fmla="*/ 27 w 199"/>
                <a:gd name="T39" fmla="*/ 0 h 198"/>
                <a:gd name="T40" fmla="*/ 33 w 199"/>
                <a:gd name="T41" fmla="*/ 0 h 198"/>
                <a:gd name="T42" fmla="*/ 166 w 199"/>
                <a:gd name="T43" fmla="*/ 0 h 198"/>
                <a:gd name="T44" fmla="*/ 166 w 199"/>
                <a:gd name="T45" fmla="*/ 0 h 198"/>
                <a:gd name="T46" fmla="*/ 173 w 199"/>
                <a:gd name="T47" fmla="*/ 0 h 198"/>
                <a:gd name="T48" fmla="*/ 179 w 199"/>
                <a:gd name="T49" fmla="*/ 2 h 198"/>
                <a:gd name="T50" fmla="*/ 185 w 199"/>
                <a:gd name="T51" fmla="*/ 5 h 198"/>
                <a:gd name="T52" fmla="*/ 190 w 199"/>
                <a:gd name="T53" fmla="*/ 9 h 198"/>
                <a:gd name="T54" fmla="*/ 194 w 199"/>
                <a:gd name="T55" fmla="*/ 14 h 198"/>
                <a:gd name="T56" fmla="*/ 197 w 199"/>
                <a:gd name="T57" fmla="*/ 19 h 198"/>
                <a:gd name="T58" fmla="*/ 199 w 199"/>
                <a:gd name="T59" fmla="*/ 26 h 198"/>
                <a:gd name="T60" fmla="*/ 199 w 199"/>
                <a:gd name="T61" fmla="*/ 33 h 198"/>
                <a:gd name="T62" fmla="*/ 199 w 199"/>
                <a:gd name="T63" fmla="*/ 165 h 198"/>
                <a:gd name="T64" fmla="*/ 199 w 199"/>
                <a:gd name="T65" fmla="*/ 165 h 198"/>
                <a:gd name="T66" fmla="*/ 199 w 199"/>
                <a:gd name="T67" fmla="*/ 172 h 198"/>
                <a:gd name="T68" fmla="*/ 197 w 199"/>
                <a:gd name="T69" fmla="*/ 178 h 198"/>
                <a:gd name="T70" fmla="*/ 194 w 199"/>
                <a:gd name="T71" fmla="*/ 184 h 198"/>
                <a:gd name="T72" fmla="*/ 190 w 199"/>
                <a:gd name="T73" fmla="*/ 188 h 198"/>
                <a:gd name="T74" fmla="*/ 185 w 199"/>
                <a:gd name="T75" fmla="*/ 192 h 198"/>
                <a:gd name="T76" fmla="*/ 179 w 199"/>
                <a:gd name="T77" fmla="*/ 195 h 198"/>
                <a:gd name="T78" fmla="*/ 173 w 199"/>
                <a:gd name="T79" fmla="*/ 197 h 198"/>
                <a:gd name="T80" fmla="*/ 166 w 199"/>
                <a:gd name="T81" fmla="*/ 198 h 198"/>
                <a:gd name="T82" fmla="*/ 166 w 199"/>
                <a:gd name="T83" fmla="*/ 198 h 198"/>
                <a:gd name="T84" fmla="*/ 67 w 199"/>
                <a:gd name="T85" fmla="*/ 132 h 198"/>
                <a:gd name="T86" fmla="*/ 133 w 199"/>
                <a:gd name="T87" fmla="*/ 132 h 198"/>
                <a:gd name="T88" fmla="*/ 133 w 199"/>
                <a:gd name="T89" fmla="*/ 66 h 198"/>
                <a:gd name="T90" fmla="*/ 67 w 199"/>
                <a:gd name="T91" fmla="*/ 66 h 198"/>
                <a:gd name="T92" fmla="*/ 67 w 199"/>
                <a:gd name="T93" fmla="*/ 132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9" h="198">
                  <a:moveTo>
                    <a:pt x="166" y="198"/>
                  </a:moveTo>
                  <a:lnTo>
                    <a:pt x="33" y="198"/>
                  </a:lnTo>
                  <a:lnTo>
                    <a:pt x="33" y="198"/>
                  </a:lnTo>
                  <a:lnTo>
                    <a:pt x="27" y="197"/>
                  </a:lnTo>
                  <a:lnTo>
                    <a:pt x="21" y="195"/>
                  </a:lnTo>
                  <a:lnTo>
                    <a:pt x="15" y="192"/>
                  </a:lnTo>
                  <a:lnTo>
                    <a:pt x="11" y="188"/>
                  </a:lnTo>
                  <a:lnTo>
                    <a:pt x="7" y="184"/>
                  </a:lnTo>
                  <a:lnTo>
                    <a:pt x="3" y="178"/>
                  </a:lnTo>
                  <a:lnTo>
                    <a:pt x="1" y="172"/>
                  </a:lnTo>
                  <a:lnTo>
                    <a:pt x="0" y="165"/>
                  </a:lnTo>
                  <a:lnTo>
                    <a:pt x="0" y="33"/>
                  </a:lnTo>
                  <a:lnTo>
                    <a:pt x="0" y="33"/>
                  </a:lnTo>
                  <a:lnTo>
                    <a:pt x="1" y="26"/>
                  </a:lnTo>
                  <a:lnTo>
                    <a:pt x="3" y="19"/>
                  </a:lnTo>
                  <a:lnTo>
                    <a:pt x="7" y="14"/>
                  </a:lnTo>
                  <a:lnTo>
                    <a:pt x="11" y="9"/>
                  </a:lnTo>
                  <a:lnTo>
                    <a:pt x="15" y="5"/>
                  </a:lnTo>
                  <a:lnTo>
                    <a:pt x="21" y="2"/>
                  </a:lnTo>
                  <a:lnTo>
                    <a:pt x="27" y="0"/>
                  </a:lnTo>
                  <a:lnTo>
                    <a:pt x="33" y="0"/>
                  </a:lnTo>
                  <a:lnTo>
                    <a:pt x="166" y="0"/>
                  </a:lnTo>
                  <a:lnTo>
                    <a:pt x="166" y="0"/>
                  </a:lnTo>
                  <a:lnTo>
                    <a:pt x="173" y="0"/>
                  </a:lnTo>
                  <a:lnTo>
                    <a:pt x="179" y="2"/>
                  </a:lnTo>
                  <a:lnTo>
                    <a:pt x="185" y="5"/>
                  </a:lnTo>
                  <a:lnTo>
                    <a:pt x="190" y="9"/>
                  </a:lnTo>
                  <a:lnTo>
                    <a:pt x="194" y="14"/>
                  </a:lnTo>
                  <a:lnTo>
                    <a:pt x="197" y="19"/>
                  </a:lnTo>
                  <a:lnTo>
                    <a:pt x="199" y="26"/>
                  </a:lnTo>
                  <a:lnTo>
                    <a:pt x="199" y="33"/>
                  </a:lnTo>
                  <a:lnTo>
                    <a:pt x="199" y="165"/>
                  </a:lnTo>
                  <a:lnTo>
                    <a:pt x="199" y="165"/>
                  </a:lnTo>
                  <a:lnTo>
                    <a:pt x="199" y="172"/>
                  </a:lnTo>
                  <a:lnTo>
                    <a:pt x="197" y="178"/>
                  </a:lnTo>
                  <a:lnTo>
                    <a:pt x="194" y="184"/>
                  </a:lnTo>
                  <a:lnTo>
                    <a:pt x="190" y="188"/>
                  </a:lnTo>
                  <a:lnTo>
                    <a:pt x="185" y="192"/>
                  </a:lnTo>
                  <a:lnTo>
                    <a:pt x="179" y="195"/>
                  </a:lnTo>
                  <a:lnTo>
                    <a:pt x="173" y="197"/>
                  </a:lnTo>
                  <a:lnTo>
                    <a:pt x="166" y="198"/>
                  </a:lnTo>
                  <a:lnTo>
                    <a:pt x="166" y="198"/>
                  </a:lnTo>
                  <a:close/>
                  <a:moveTo>
                    <a:pt x="67" y="132"/>
                  </a:moveTo>
                  <a:lnTo>
                    <a:pt x="133" y="132"/>
                  </a:lnTo>
                  <a:lnTo>
                    <a:pt x="133" y="66"/>
                  </a:lnTo>
                  <a:lnTo>
                    <a:pt x="67" y="66"/>
                  </a:lnTo>
                  <a:lnTo>
                    <a:pt x="67"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39" name="Freeform 145">
              <a:extLst>
                <a:ext uri="{FF2B5EF4-FFF2-40B4-BE49-F238E27FC236}">
                  <a16:creationId xmlns:a16="http://schemas.microsoft.com/office/drawing/2014/main" id="{5640EFE5-73E9-4D34-843D-84ECE86F5A51}"/>
                </a:ext>
              </a:extLst>
            </p:cNvPr>
            <p:cNvSpPr>
              <a:spLocks noEditPoints="1"/>
            </p:cNvSpPr>
            <p:nvPr/>
          </p:nvSpPr>
          <p:spPr bwMode="auto">
            <a:xfrm>
              <a:off x="3517900" y="3594101"/>
              <a:ext cx="44450" cy="44450"/>
            </a:xfrm>
            <a:custGeom>
              <a:avLst/>
              <a:gdLst>
                <a:gd name="T0" fmla="*/ 166 w 199"/>
                <a:gd name="T1" fmla="*/ 198 h 198"/>
                <a:gd name="T2" fmla="*/ 33 w 199"/>
                <a:gd name="T3" fmla="*/ 198 h 198"/>
                <a:gd name="T4" fmla="*/ 33 w 199"/>
                <a:gd name="T5" fmla="*/ 198 h 198"/>
                <a:gd name="T6" fmla="*/ 27 w 199"/>
                <a:gd name="T7" fmla="*/ 197 h 198"/>
                <a:gd name="T8" fmla="*/ 21 w 199"/>
                <a:gd name="T9" fmla="*/ 195 h 198"/>
                <a:gd name="T10" fmla="*/ 14 w 199"/>
                <a:gd name="T11" fmla="*/ 192 h 198"/>
                <a:gd name="T12" fmla="*/ 10 w 199"/>
                <a:gd name="T13" fmla="*/ 188 h 198"/>
                <a:gd name="T14" fmla="*/ 6 w 199"/>
                <a:gd name="T15" fmla="*/ 184 h 198"/>
                <a:gd name="T16" fmla="*/ 3 w 199"/>
                <a:gd name="T17" fmla="*/ 178 h 198"/>
                <a:gd name="T18" fmla="*/ 1 w 199"/>
                <a:gd name="T19" fmla="*/ 172 h 198"/>
                <a:gd name="T20" fmla="*/ 0 w 199"/>
                <a:gd name="T21" fmla="*/ 165 h 198"/>
                <a:gd name="T22" fmla="*/ 0 w 199"/>
                <a:gd name="T23" fmla="*/ 33 h 198"/>
                <a:gd name="T24" fmla="*/ 0 w 199"/>
                <a:gd name="T25" fmla="*/ 33 h 198"/>
                <a:gd name="T26" fmla="*/ 1 w 199"/>
                <a:gd name="T27" fmla="*/ 26 h 198"/>
                <a:gd name="T28" fmla="*/ 3 w 199"/>
                <a:gd name="T29" fmla="*/ 19 h 198"/>
                <a:gd name="T30" fmla="*/ 6 w 199"/>
                <a:gd name="T31" fmla="*/ 14 h 198"/>
                <a:gd name="T32" fmla="*/ 10 w 199"/>
                <a:gd name="T33" fmla="*/ 9 h 198"/>
                <a:gd name="T34" fmla="*/ 14 w 199"/>
                <a:gd name="T35" fmla="*/ 5 h 198"/>
                <a:gd name="T36" fmla="*/ 21 w 199"/>
                <a:gd name="T37" fmla="*/ 2 h 198"/>
                <a:gd name="T38" fmla="*/ 27 w 199"/>
                <a:gd name="T39" fmla="*/ 0 h 198"/>
                <a:gd name="T40" fmla="*/ 33 w 199"/>
                <a:gd name="T41" fmla="*/ 0 h 198"/>
                <a:gd name="T42" fmla="*/ 166 w 199"/>
                <a:gd name="T43" fmla="*/ 0 h 198"/>
                <a:gd name="T44" fmla="*/ 166 w 199"/>
                <a:gd name="T45" fmla="*/ 0 h 198"/>
                <a:gd name="T46" fmla="*/ 173 w 199"/>
                <a:gd name="T47" fmla="*/ 0 h 198"/>
                <a:gd name="T48" fmla="*/ 179 w 199"/>
                <a:gd name="T49" fmla="*/ 2 h 198"/>
                <a:gd name="T50" fmla="*/ 184 w 199"/>
                <a:gd name="T51" fmla="*/ 5 h 198"/>
                <a:gd name="T52" fmla="*/ 189 w 199"/>
                <a:gd name="T53" fmla="*/ 9 h 198"/>
                <a:gd name="T54" fmla="*/ 194 w 199"/>
                <a:gd name="T55" fmla="*/ 14 h 198"/>
                <a:gd name="T56" fmla="*/ 197 w 199"/>
                <a:gd name="T57" fmla="*/ 19 h 198"/>
                <a:gd name="T58" fmla="*/ 199 w 199"/>
                <a:gd name="T59" fmla="*/ 26 h 198"/>
                <a:gd name="T60" fmla="*/ 199 w 199"/>
                <a:gd name="T61" fmla="*/ 33 h 198"/>
                <a:gd name="T62" fmla="*/ 199 w 199"/>
                <a:gd name="T63" fmla="*/ 165 h 198"/>
                <a:gd name="T64" fmla="*/ 199 w 199"/>
                <a:gd name="T65" fmla="*/ 165 h 198"/>
                <a:gd name="T66" fmla="*/ 199 w 199"/>
                <a:gd name="T67" fmla="*/ 172 h 198"/>
                <a:gd name="T68" fmla="*/ 197 w 199"/>
                <a:gd name="T69" fmla="*/ 178 h 198"/>
                <a:gd name="T70" fmla="*/ 194 w 199"/>
                <a:gd name="T71" fmla="*/ 184 h 198"/>
                <a:gd name="T72" fmla="*/ 189 w 199"/>
                <a:gd name="T73" fmla="*/ 188 h 198"/>
                <a:gd name="T74" fmla="*/ 184 w 199"/>
                <a:gd name="T75" fmla="*/ 192 h 198"/>
                <a:gd name="T76" fmla="*/ 179 w 199"/>
                <a:gd name="T77" fmla="*/ 195 h 198"/>
                <a:gd name="T78" fmla="*/ 173 w 199"/>
                <a:gd name="T79" fmla="*/ 197 h 198"/>
                <a:gd name="T80" fmla="*/ 166 w 199"/>
                <a:gd name="T81" fmla="*/ 198 h 198"/>
                <a:gd name="T82" fmla="*/ 166 w 199"/>
                <a:gd name="T83" fmla="*/ 198 h 198"/>
                <a:gd name="T84" fmla="*/ 66 w 199"/>
                <a:gd name="T85" fmla="*/ 132 h 198"/>
                <a:gd name="T86" fmla="*/ 132 w 199"/>
                <a:gd name="T87" fmla="*/ 132 h 198"/>
                <a:gd name="T88" fmla="*/ 132 w 199"/>
                <a:gd name="T89" fmla="*/ 66 h 198"/>
                <a:gd name="T90" fmla="*/ 66 w 199"/>
                <a:gd name="T91" fmla="*/ 66 h 198"/>
                <a:gd name="T92" fmla="*/ 66 w 199"/>
                <a:gd name="T93" fmla="*/ 132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9" h="198">
                  <a:moveTo>
                    <a:pt x="166" y="198"/>
                  </a:moveTo>
                  <a:lnTo>
                    <a:pt x="33" y="198"/>
                  </a:lnTo>
                  <a:lnTo>
                    <a:pt x="33" y="198"/>
                  </a:lnTo>
                  <a:lnTo>
                    <a:pt x="27" y="197"/>
                  </a:lnTo>
                  <a:lnTo>
                    <a:pt x="21" y="195"/>
                  </a:lnTo>
                  <a:lnTo>
                    <a:pt x="14" y="192"/>
                  </a:lnTo>
                  <a:lnTo>
                    <a:pt x="10" y="188"/>
                  </a:lnTo>
                  <a:lnTo>
                    <a:pt x="6" y="184"/>
                  </a:lnTo>
                  <a:lnTo>
                    <a:pt x="3" y="178"/>
                  </a:lnTo>
                  <a:lnTo>
                    <a:pt x="1" y="172"/>
                  </a:lnTo>
                  <a:lnTo>
                    <a:pt x="0" y="165"/>
                  </a:lnTo>
                  <a:lnTo>
                    <a:pt x="0" y="33"/>
                  </a:lnTo>
                  <a:lnTo>
                    <a:pt x="0" y="33"/>
                  </a:lnTo>
                  <a:lnTo>
                    <a:pt x="1" y="26"/>
                  </a:lnTo>
                  <a:lnTo>
                    <a:pt x="3" y="19"/>
                  </a:lnTo>
                  <a:lnTo>
                    <a:pt x="6" y="14"/>
                  </a:lnTo>
                  <a:lnTo>
                    <a:pt x="10" y="9"/>
                  </a:lnTo>
                  <a:lnTo>
                    <a:pt x="14" y="5"/>
                  </a:lnTo>
                  <a:lnTo>
                    <a:pt x="21" y="2"/>
                  </a:lnTo>
                  <a:lnTo>
                    <a:pt x="27" y="0"/>
                  </a:lnTo>
                  <a:lnTo>
                    <a:pt x="33" y="0"/>
                  </a:lnTo>
                  <a:lnTo>
                    <a:pt x="166" y="0"/>
                  </a:lnTo>
                  <a:lnTo>
                    <a:pt x="166" y="0"/>
                  </a:lnTo>
                  <a:lnTo>
                    <a:pt x="173" y="0"/>
                  </a:lnTo>
                  <a:lnTo>
                    <a:pt x="179" y="2"/>
                  </a:lnTo>
                  <a:lnTo>
                    <a:pt x="184" y="5"/>
                  </a:lnTo>
                  <a:lnTo>
                    <a:pt x="189" y="9"/>
                  </a:lnTo>
                  <a:lnTo>
                    <a:pt x="194" y="14"/>
                  </a:lnTo>
                  <a:lnTo>
                    <a:pt x="197" y="19"/>
                  </a:lnTo>
                  <a:lnTo>
                    <a:pt x="199" y="26"/>
                  </a:lnTo>
                  <a:lnTo>
                    <a:pt x="199" y="33"/>
                  </a:lnTo>
                  <a:lnTo>
                    <a:pt x="199" y="165"/>
                  </a:lnTo>
                  <a:lnTo>
                    <a:pt x="199" y="165"/>
                  </a:lnTo>
                  <a:lnTo>
                    <a:pt x="199" y="172"/>
                  </a:lnTo>
                  <a:lnTo>
                    <a:pt x="197" y="178"/>
                  </a:lnTo>
                  <a:lnTo>
                    <a:pt x="194" y="184"/>
                  </a:lnTo>
                  <a:lnTo>
                    <a:pt x="189" y="188"/>
                  </a:lnTo>
                  <a:lnTo>
                    <a:pt x="184" y="192"/>
                  </a:lnTo>
                  <a:lnTo>
                    <a:pt x="179" y="195"/>
                  </a:lnTo>
                  <a:lnTo>
                    <a:pt x="173" y="197"/>
                  </a:lnTo>
                  <a:lnTo>
                    <a:pt x="166" y="198"/>
                  </a:lnTo>
                  <a:lnTo>
                    <a:pt x="166" y="198"/>
                  </a:lnTo>
                  <a:close/>
                  <a:moveTo>
                    <a:pt x="66" y="132"/>
                  </a:moveTo>
                  <a:lnTo>
                    <a:pt x="132" y="132"/>
                  </a:lnTo>
                  <a:lnTo>
                    <a:pt x="132" y="66"/>
                  </a:lnTo>
                  <a:lnTo>
                    <a:pt x="66" y="66"/>
                  </a:lnTo>
                  <a:lnTo>
                    <a:pt x="66"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40" name="Freeform 146">
              <a:extLst>
                <a:ext uri="{FF2B5EF4-FFF2-40B4-BE49-F238E27FC236}">
                  <a16:creationId xmlns:a16="http://schemas.microsoft.com/office/drawing/2014/main" id="{29CE1C93-483B-497A-AFE7-C3B66DE45796}"/>
                </a:ext>
              </a:extLst>
            </p:cNvPr>
            <p:cNvSpPr>
              <a:spLocks noEditPoints="1"/>
            </p:cNvSpPr>
            <p:nvPr/>
          </p:nvSpPr>
          <p:spPr bwMode="auto">
            <a:xfrm>
              <a:off x="3413125" y="3278188"/>
              <a:ext cx="44450" cy="46038"/>
            </a:xfrm>
            <a:custGeom>
              <a:avLst/>
              <a:gdLst>
                <a:gd name="T0" fmla="*/ 166 w 199"/>
                <a:gd name="T1" fmla="*/ 199 h 199"/>
                <a:gd name="T2" fmla="*/ 33 w 199"/>
                <a:gd name="T3" fmla="*/ 199 h 199"/>
                <a:gd name="T4" fmla="*/ 33 w 199"/>
                <a:gd name="T5" fmla="*/ 199 h 199"/>
                <a:gd name="T6" fmla="*/ 27 w 199"/>
                <a:gd name="T7" fmla="*/ 199 h 199"/>
                <a:gd name="T8" fmla="*/ 21 w 199"/>
                <a:gd name="T9" fmla="*/ 197 h 199"/>
                <a:gd name="T10" fmla="*/ 15 w 199"/>
                <a:gd name="T11" fmla="*/ 194 h 199"/>
                <a:gd name="T12" fmla="*/ 11 w 199"/>
                <a:gd name="T13" fmla="*/ 190 h 199"/>
                <a:gd name="T14" fmla="*/ 7 w 199"/>
                <a:gd name="T15" fmla="*/ 185 h 199"/>
                <a:gd name="T16" fmla="*/ 3 w 199"/>
                <a:gd name="T17" fmla="*/ 179 h 199"/>
                <a:gd name="T18" fmla="*/ 1 w 199"/>
                <a:gd name="T19" fmla="*/ 173 h 199"/>
                <a:gd name="T20" fmla="*/ 0 w 199"/>
                <a:gd name="T21" fmla="*/ 166 h 199"/>
                <a:gd name="T22" fmla="*/ 0 w 199"/>
                <a:gd name="T23" fmla="*/ 33 h 199"/>
                <a:gd name="T24" fmla="*/ 0 w 199"/>
                <a:gd name="T25" fmla="*/ 33 h 199"/>
                <a:gd name="T26" fmla="*/ 1 w 199"/>
                <a:gd name="T27" fmla="*/ 27 h 199"/>
                <a:gd name="T28" fmla="*/ 3 w 199"/>
                <a:gd name="T29" fmla="*/ 21 h 199"/>
                <a:gd name="T30" fmla="*/ 7 w 199"/>
                <a:gd name="T31" fmla="*/ 15 h 199"/>
                <a:gd name="T32" fmla="*/ 11 w 199"/>
                <a:gd name="T33" fmla="*/ 11 h 199"/>
                <a:gd name="T34" fmla="*/ 15 w 199"/>
                <a:gd name="T35" fmla="*/ 7 h 199"/>
                <a:gd name="T36" fmla="*/ 21 w 199"/>
                <a:gd name="T37" fmla="*/ 3 h 199"/>
                <a:gd name="T38" fmla="*/ 27 w 199"/>
                <a:gd name="T39" fmla="*/ 1 h 199"/>
                <a:gd name="T40" fmla="*/ 33 w 199"/>
                <a:gd name="T41" fmla="*/ 0 h 199"/>
                <a:gd name="T42" fmla="*/ 166 w 199"/>
                <a:gd name="T43" fmla="*/ 0 h 199"/>
                <a:gd name="T44" fmla="*/ 166 w 199"/>
                <a:gd name="T45" fmla="*/ 0 h 199"/>
                <a:gd name="T46" fmla="*/ 173 w 199"/>
                <a:gd name="T47" fmla="*/ 1 h 199"/>
                <a:gd name="T48" fmla="*/ 179 w 199"/>
                <a:gd name="T49" fmla="*/ 3 h 199"/>
                <a:gd name="T50" fmla="*/ 185 w 199"/>
                <a:gd name="T51" fmla="*/ 7 h 199"/>
                <a:gd name="T52" fmla="*/ 190 w 199"/>
                <a:gd name="T53" fmla="*/ 11 h 199"/>
                <a:gd name="T54" fmla="*/ 194 w 199"/>
                <a:gd name="T55" fmla="*/ 15 h 199"/>
                <a:gd name="T56" fmla="*/ 197 w 199"/>
                <a:gd name="T57" fmla="*/ 21 h 199"/>
                <a:gd name="T58" fmla="*/ 199 w 199"/>
                <a:gd name="T59" fmla="*/ 27 h 199"/>
                <a:gd name="T60" fmla="*/ 199 w 199"/>
                <a:gd name="T61" fmla="*/ 33 h 199"/>
                <a:gd name="T62" fmla="*/ 199 w 199"/>
                <a:gd name="T63" fmla="*/ 166 h 199"/>
                <a:gd name="T64" fmla="*/ 199 w 199"/>
                <a:gd name="T65" fmla="*/ 166 h 199"/>
                <a:gd name="T66" fmla="*/ 199 w 199"/>
                <a:gd name="T67" fmla="*/ 173 h 199"/>
                <a:gd name="T68" fmla="*/ 197 w 199"/>
                <a:gd name="T69" fmla="*/ 179 h 199"/>
                <a:gd name="T70" fmla="*/ 194 w 199"/>
                <a:gd name="T71" fmla="*/ 185 h 199"/>
                <a:gd name="T72" fmla="*/ 190 w 199"/>
                <a:gd name="T73" fmla="*/ 190 h 199"/>
                <a:gd name="T74" fmla="*/ 185 w 199"/>
                <a:gd name="T75" fmla="*/ 194 h 199"/>
                <a:gd name="T76" fmla="*/ 179 w 199"/>
                <a:gd name="T77" fmla="*/ 197 h 199"/>
                <a:gd name="T78" fmla="*/ 173 w 199"/>
                <a:gd name="T79" fmla="*/ 199 h 199"/>
                <a:gd name="T80" fmla="*/ 166 w 199"/>
                <a:gd name="T81" fmla="*/ 199 h 199"/>
                <a:gd name="T82" fmla="*/ 166 w 199"/>
                <a:gd name="T83" fmla="*/ 199 h 199"/>
                <a:gd name="T84" fmla="*/ 67 w 199"/>
                <a:gd name="T85" fmla="*/ 133 h 199"/>
                <a:gd name="T86" fmla="*/ 133 w 199"/>
                <a:gd name="T87" fmla="*/ 133 h 199"/>
                <a:gd name="T88" fmla="*/ 133 w 199"/>
                <a:gd name="T89" fmla="*/ 67 h 199"/>
                <a:gd name="T90" fmla="*/ 67 w 199"/>
                <a:gd name="T91" fmla="*/ 67 h 199"/>
                <a:gd name="T92" fmla="*/ 67 w 199"/>
                <a:gd name="T93" fmla="*/ 13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9" h="199">
                  <a:moveTo>
                    <a:pt x="166" y="199"/>
                  </a:moveTo>
                  <a:lnTo>
                    <a:pt x="33" y="199"/>
                  </a:lnTo>
                  <a:lnTo>
                    <a:pt x="33" y="199"/>
                  </a:lnTo>
                  <a:lnTo>
                    <a:pt x="27" y="199"/>
                  </a:lnTo>
                  <a:lnTo>
                    <a:pt x="21" y="197"/>
                  </a:lnTo>
                  <a:lnTo>
                    <a:pt x="15" y="194"/>
                  </a:lnTo>
                  <a:lnTo>
                    <a:pt x="11" y="190"/>
                  </a:lnTo>
                  <a:lnTo>
                    <a:pt x="7" y="185"/>
                  </a:lnTo>
                  <a:lnTo>
                    <a:pt x="3" y="179"/>
                  </a:lnTo>
                  <a:lnTo>
                    <a:pt x="1" y="173"/>
                  </a:lnTo>
                  <a:lnTo>
                    <a:pt x="0" y="166"/>
                  </a:lnTo>
                  <a:lnTo>
                    <a:pt x="0" y="33"/>
                  </a:lnTo>
                  <a:lnTo>
                    <a:pt x="0" y="33"/>
                  </a:lnTo>
                  <a:lnTo>
                    <a:pt x="1" y="27"/>
                  </a:lnTo>
                  <a:lnTo>
                    <a:pt x="3" y="21"/>
                  </a:lnTo>
                  <a:lnTo>
                    <a:pt x="7" y="15"/>
                  </a:lnTo>
                  <a:lnTo>
                    <a:pt x="11" y="11"/>
                  </a:lnTo>
                  <a:lnTo>
                    <a:pt x="15" y="7"/>
                  </a:lnTo>
                  <a:lnTo>
                    <a:pt x="21" y="3"/>
                  </a:lnTo>
                  <a:lnTo>
                    <a:pt x="27" y="1"/>
                  </a:lnTo>
                  <a:lnTo>
                    <a:pt x="33" y="0"/>
                  </a:lnTo>
                  <a:lnTo>
                    <a:pt x="166" y="0"/>
                  </a:lnTo>
                  <a:lnTo>
                    <a:pt x="166" y="0"/>
                  </a:lnTo>
                  <a:lnTo>
                    <a:pt x="173" y="1"/>
                  </a:lnTo>
                  <a:lnTo>
                    <a:pt x="179" y="3"/>
                  </a:lnTo>
                  <a:lnTo>
                    <a:pt x="185" y="7"/>
                  </a:lnTo>
                  <a:lnTo>
                    <a:pt x="190" y="11"/>
                  </a:lnTo>
                  <a:lnTo>
                    <a:pt x="194" y="15"/>
                  </a:lnTo>
                  <a:lnTo>
                    <a:pt x="197" y="21"/>
                  </a:lnTo>
                  <a:lnTo>
                    <a:pt x="199" y="27"/>
                  </a:lnTo>
                  <a:lnTo>
                    <a:pt x="199" y="33"/>
                  </a:lnTo>
                  <a:lnTo>
                    <a:pt x="199" y="166"/>
                  </a:lnTo>
                  <a:lnTo>
                    <a:pt x="199" y="166"/>
                  </a:lnTo>
                  <a:lnTo>
                    <a:pt x="199" y="173"/>
                  </a:lnTo>
                  <a:lnTo>
                    <a:pt x="197" y="179"/>
                  </a:lnTo>
                  <a:lnTo>
                    <a:pt x="194" y="185"/>
                  </a:lnTo>
                  <a:lnTo>
                    <a:pt x="190" y="190"/>
                  </a:lnTo>
                  <a:lnTo>
                    <a:pt x="185" y="194"/>
                  </a:lnTo>
                  <a:lnTo>
                    <a:pt x="179" y="197"/>
                  </a:lnTo>
                  <a:lnTo>
                    <a:pt x="173" y="199"/>
                  </a:lnTo>
                  <a:lnTo>
                    <a:pt x="166" y="199"/>
                  </a:lnTo>
                  <a:lnTo>
                    <a:pt x="166" y="199"/>
                  </a:lnTo>
                  <a:close/>
                  <a:moveTo>
                    <a:pt x="67" y="133"/>
                  </a:moveTo>
                  <a:lnTo>
                    <a:pt x="133" y="133"/>
                  </a:lnTo>
                  <a:lnTo>
                    <a:pt x="133" y="67"/>
                  </a:lnTo>
                  <a:lnTo>
                    <a:pt x="67" y="67"/>
                  </a:lnTo>
                  <a:lnTo>
                    <a:pt x="67"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41" name="Freeform 147">
              <a:extLst>
                <a:ext uri="{FF2B5EF4-FFF2-40B4-BE49-F238E27FC236}">
                  <a16:creationId xmlns:a16="http://schemas.microsoft.com/office/drawing/2014/main" id="{8AB539A7-A051-4952-9E61-C569AC4EBC3D}"/>
                </a:ext>
              </a:extLst>
            </p:cNvPr>
            <p:cNvSpPr>
              <a:spLocks noEditPoints="1"/>
            </p:cNvSpPr>
            <p:nvPr/>
          </p:nvSpPr>
          <p:spPr bwMode="auto">
            <a:xfrm>
              <a:off x="3517900" y="3278188"/>
              <a:ext cx="44450" cy="46038"/>
            </a:xfrm>
            <a:custGeom>
              <a:avLst/>
              <a:gdLst>
                <a:gd name="T0" fmla="*/ 166 w 199"/>
                <a:gd name="T1" fmla="*/ 199 h 199"/>
                <a:gd name="T2" fmla="*/ 33 w 199"/>
                <a:gd name="T3" fmla="*/ 199 h 199"/>
                <a:gd name="T4" fmla="*/ 33 w 199"/>
                <a:gd name="T5" fmla="*/ 199 h 199"/>
                <a:gd name="T6" fmla="*/ 27 w 199"/>
                <a:gd name="T7" fmla="*/ 199 h 199"/>
                <a:gd name="T8" fmla="*/ 21 w 199"/>
                <a:gd name="T9" fmla="*/ 197 h 199"/>
                <a:gd name="T10" fmla="*/ 14 w 199"/>
                <a:gd name="T11" fmla="*/ 194 h 199"/>
                <a:gd name="T12" fmla="*/ 10 w 199"/>
                <a:gd name="T13" fmla="*/ 190 h 199"/>
                <a:gd name="T14" fmla="*/ 6 w 199"/>
                <a:gd name="T15" fmla="*/ 185 h 199"/>
                <a:gd name="T16" fmla="*/ 3 w 199"/>
                <a:gd name="T17" fmla="*/ 179 h 199"/>
                <a:gd name="T18" fmla="*/ 1 w 199"/>
                <a:gd name="T19" fmla="*/ 173 h 199"/>
                <a:gd name="T20" fmla="*/ 0 w 199"/>
                <a:gd name="T21" fmla="*/ 166 h 199"/>
                <a:gd name="T22" fmla="*/ 0 w 199"/>
                <a:gd name="T23" fmla="*/ 33 h 199"/>
                <a:gd name="T24" fmla="*/ 0 w 199"/>
                <a:gd name="T25" fmla="*/ 33 h 199"/>
                <a:gd name="T26" fmla="*/ 1 w 199"/>
                <a:gd name="T27" fmla="*/ 27 h 199"/>
                <a:gd name="T28" fmla="*/ 3 w 199"/>
                <a:gd name="T29" fmla="*/ 21 h 199"/>
                <a:gd name="T30" fmla="*/ 6 w 199"/>
                <a:gd name="T31" fmla="*/ 15 h 199"/>
                <a:gd name="T32" fmla="*/ 10 w 199"/>
                <a:gd name="T33" fmla="*/ 11 h 199"/>
                <a:gd name="T34" fmla="*/ 14 w 199"/>
                <a:gd name="T35" fmla="*/ 7 h 199"/>
                <a:gd name="T36" fmla="*/ 21 w 199"/>
                <a:gd name="T37" fmla="*/ 3 h 199"/>
                <a:gd name="T38" fmla="*/ 27 w 199"/>
                <a:gd name="T39" fmla="*/ 1 h 199"/>
                <a:gd name="T40" fmla="*/ 33 w 199"/>
                <a:gd name="T41" fmla="*/ 0 h 199"/>
                <a:gd name="T42" fmla="*/ 166 w 199"/>
                <a:gd name="T43" fmla="*/ 0 h 199"/>
                <a:gd name="T44" fmla="*/ 166 w 199"/>
                <a:gd name="T45" fmla="*/ 0 h 199"/>
                <a:gd name="T46" fmla="*/ 173 w 199"/>
                <a:gd name="T47" fmla="*/ 1 h 199"/>
                <a:gd name="T48" fmla="*/ 179 w 199"/>
                <a:gd name="T49" fmla="*/ 3 h 199"/>
                <a:gd name="T50" fmla="*/ 184 w 199"/>
                <a:gd name="T51" fmla="*/ 7 h 199"/>
                <a:gd name="T52" fmla="*/ 189 w 199"/>
                <a:gd name="T53" fmla="*/ 11 h 199"/>
                <a:gd name="T54" fmla="*/ 194 w 199"/>
                <a:gd name="T55" fmla="*/ 15 h 199"/>
                <a:gd name="T56" fmla="*/ 197 w 199"/>
                <a:gd name="T57" fmla="*/ 21 h 199"/>
                <a:gd name="T58" fmla="*/ 199 w 199"/>
                <a:gd name="T59" fmla="*/ 27 h 199"/>
                <a:gd name="T60" fmla="*/ 199 w 199"/>
                <a:gd name="T61" fmla="*/ 33 h 199"/>
                <a:gd name="T62" fmla="*/ 199 w 199"/>
                <a:gd name="T63" fmla="*/ 166 h 199"/>
                <a:gd name="T64" fmla="*/ 199 w 199"/>
                <a:gd name="T65" fmla="*/ 166 h 199"/>
                <a:gd name="T66" fmla="*/ 199 w 199"/>
                <a:gd name="T67" fmla="*/ 173 h 199"/>
                <a:gd name="T68" fmla="*/ 197 w 199"/>
                <a:gd name="T69" fmla="*/ 179 h 199"/>
                <a:gd name="T70" fmla="*/ 194 w 199"/>
                <a:gd name="T71" fmla="*/ 185 h 199"/>
                <a:gd name="T72" fmla="*/ 189 w 199"/>
                <a:gd name="T73" fmla="*/ 190 h 199"/>
                <a:gd name="T74" fmla="*/ 184 w 199"/>
                <a:gd name="T75" fmla="*/ 194 h 199"/>
                <a:gd name="T76" fmla="*/ 179 w 199"/>
                <a:gd name="T77" fmla="*/ 197 h 199"/>
                <a:gd name="T78" fmla="*/ 173 w 199"/>
                <a:gd name="T79" fmla="*/ 199 h 199"/>
                <a:gd name="T80" fmla="*/ 166 w 199"/>
                <a:gd name="T81" fmla="*/ 199 h 199"/>
                <a:gd name="T82" fmla="*/ 166 w 199"/>
                <a:gd name="T83" fmla="*/ 199 h 199"/>
                <a:gd name="T84" fmla="*/ 66 w 199"/>
                <a:gd name="T85" fmla="*/ 133 h 199"/>
                <a:gd name="T86" fmla="*/ 132 w 199"/>
                <a:gd name="T87" fmla="*/ 133 h 199"/>
                <a:gd name="T88" fmla="*/ 132 w 199"/>
                <a:gd name="T89" fmla="*/ 67 h 199"/>
                <a:gd name="T90" fmla="*/ 66 w 199"/>
                <a:gd name="T91" fmla="*/ 67 h 199"/>
                <a:gd name="T92" fmla="*/ 66 w 199"/>
                <a:gd name="T93" fmla="*/ 13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9" h="199">
                  <a:moveTo>
                    <a:pt x="166" y="199"/>
                  </a:moveTo>
                  <a:lnTo>
                    <a:pt x="33" y="199"/>
                  </a:lnTo>
                  <a:lnTo>
                    <a:pt x="33" y="199"/>
                  </a:lnTo>
                  <a:lnTo>
                    <a:pt x="27" y="199"/>
                  </a:lnTo>
                  <a:lnTo>
                    <a:pt x="21" y="197"/>
                  </a:lnTo>
                  <a:lnTo>
                    <a:pt x="14" y="194"/>
                  </a:lnTo>
                  <a:lnTo>
                    <a:pt x="10" y="190"/>
                  </a:lnTo>
                  <a:lnTo>
                    <a:pt x="6" y="185"/>
                  </a:lnTo>
                  <a:lnTo>
                    <a:pt x="3" y="179"/>
                  </a:lnTo>
                  <a:lnTo>
                    <a:pt x="1" y="173"/>
                  </a:lnTo>
                  <a:lnTo>
                    <a:pt x="0" y="166"/>
                  </a:lnTo>
                  <a:lnTo>
                    <a:pt x="0" y="33"/>
                  </a:lnTo>
                  <a:lnTo>
                    <a:pt x="0" y="33"/>
                  </a:lnTo>
                  <a:lnTo>
                    <a:pt x="1" y="27"/>
                  </a:lnTo>
                  <a:lnTo>
                    <a:pt x="3" y="21"/>
                  </a:lnTo>
                  <a:lnTo>
                    <a:pt x="6" y="15"/>
                  </a:lnTo>
                  <a:lnTo>
                    <a:pt x="10" y="11"/>
                  </a:lnTo>
                  <a:lnTo>
                    <a:pt x="14" y="7"/>
                  </a:lnTo>
                  <a:lnTo>
                    <a:pt x="21" y="3"/>
                  </a:lnTo>
                  <a:lnTo>
                    <a:pt x="27" y="1"/>
                  </a:lnTo>
                  <a:lnTo>
                    <a:pt x="33" y="0"/>
                  </a:lnTo>
                  <a:lnTo>
                    <a:pt x="166" y="0"/>
                  </a:lnTo>
                  <a:lnTo>
                    <a:pt x="166" y="0"/>
                  </a:lnTo>
                  <a:lnTo>
                    <a:pt x="173" y="1"/>
                  </a:lnTo>
                  <a:lnTo>
                    <a:pt x="179" y="3"/>
                  </a:lnTo>
                  <a:lnTo>
                    <a:pt x="184" y="7"/>
                  </a:lnTo>
                  <a:lnTo>
                    <a:pt x="189" y="11"/>
                  </a:lnTo>
                  <a:lnTo>
                    <a:pt x="194" y="15"/>
                  </a:lnTo>
                  <a:lnTo>
                    <a:pt x="197" y="21"/>
                  </a:lnTo>
                  <a:lnTo>
                    <a:pt x="199" y="27"/>
                  </a:lnTo>
                  <a:lnTo>
                    <a:pt x="199" y="33"/>
                  </a:lnTo>
                  <a:lnTo>
                    <a:pt x="199" y="166"/>
                  </a:lnTo>
                  <a:lnTo>
                    <a:pt x="199" y="166"/>
                  </a:lnTo>
                  <a:lnTo>
                    <a:pt x="199" y="173"/>
                  </a:lnTo>
                  <a:lnTo>
                    <a:pt x="197" y="179"/>
                  </a:lnTo>
                  <a:lnTo>
                    <a:pt x="194" y="185"/>
                  </a:lnTo>
                  <a:lnTo>
                    <a:pt x="189" y="190"/>
                  </a:lnTo>
                  <a:lnTo>
                    <a:pt x="184" y="194"/>
                  </a:lnTo>
                  <a:lnTo>
                    <a:pt x="179" y="197"/>
                  </a:lnTo>
                  <a:lnTo>
                    <a:pt x="173" y="199"/>
                  </a:lnTo>
                  <a:lnTo>
                    <a:pt x="166" y="199"/>
                  </a:lnTo>
                  <a:lnTo>
                    <a:pt x="166" y="199"/>
                  </a:lnTo>
                  <a:close/>
                  <a:moveTo>
                    <a:pt x="66" y="133"/>
                  </a:moveTo>
                  <a:lnTo>
                    <a:pt x="132" y="133"/>
                  </a:lnTo>
                  <a:lnTo>
                    <a:pt x="132" y="67"/>
                  </a:lnTo>
                  <a:lnTo>
                    <a:pt x="66" y="67"/>
                  </a:lnTo>
                  <a:lnTo>
                    <a:pt x="66"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42" name="Freeform 148">
              <a:extLst>
                <a:ext uri="{FF2B5EF4-FFF2-40B4-BE49-F238E27FC236}">
                  <a16:creationId xmlns:a16="http://schemas.microsoft.com/office/drawing/2014/main" id="{9216A9C4-17A0-4C17-90A4-96F66699D940}"/>
                </a:ext>
              </a:extLst>
            </p:cNvPr>
            <p:cNvSpPr>
              <a:spLocks noEditPoints="1"/>
            </p:cNvSpPr>
            <p:nvPr/>
          </p:nvSpPr>
          <p:spPr bwMode="auto">
            <a:xfrm>
              <a:off x="3592513" y="3324226"/>
              <a:ext cx="150813" cy="149225"/>
            </a:xfrm>
            <a:custGeom>
              <a:avLst/>
              <a:gdLst>
                <a:gd name="T0" fmla="*/ 232 w 664"/>
                <a:gd name="T1" fmla="*/ 663 h 663"/>
                <a:gd name="T2" fmla="*/ 214 w 664"/>
                <a:gd name="T3" fmla="*/ 657 h 663"/>
                <a:gd name="T4" fmla="*/ 202 w 664"/>
                <a:gd name="T5" fmla="*/ 642 h 663"/>
                <a:gd name="T6" fmla="*/ 199 w 664"/>
                <a:gd name="T7" fmla="*/ 465 h 663"/>
                <a:gd name="T8" fmla="*/ 27 w 664"/>
                <a:gd name="T9" fmla="*/ 463 h 663"/>
                <a:gd name="T10" fmla="*/ 11 w 664"/>
                <a:gd name="T11" fmla="*/ 454 h 663"/>
                <a:gd name="T12" fmla="*/ 1 w 664"/>
                <a:gd name="T13" fmla="*/ 438 h 663"/>
                <a:gd name="T14" fmla="*/ 0 w 664"/>
                <a:gd name="T15" fmla="*/ 232 h 663"/>
                <a:gd name="T16" fmla="*/ 6 w 664"/>
                <a:gd name="T17" fmla="*/ 214 h 663"/>
                <a:gd name="T18" fmla="*/ 21 w 664"/>
                <a:gd name="T19" fmla="*/ 202 h 663"/>
                <a:gd name="T20" fmla="*/ 199 w 664"/>
                <a:gd name="T21" fmla="*/ 199 h 663"/>
                <a:gd name="T22" fmla="*/ 200 w 664"/>
                <a:gd name="T23" fmla="*/ 27 h 663"/>
                <a:gd name="T24" fmla="*/ 209 w 664"/>
                <a:gd name="T25" fmla="*/ 10 h 663"/>
                <a:gd name="T26" fmla="*/ 226 w 664"/>
                <a:gd name="T27" fmla="*/ 1 h 663"/>
                <a:gd name="T28" fmla="*/ 432 w 664"/>
                <a:gd name="T29" fmla="*/ 0 h 663"/>
                <a:gd name="T30" fmla="*/ 449 w 664"/>
                <a:gd name="T31" fmla="*/ 6 h 663"/>
                <a:gd name="T32" fmla="*/ 462 w 664"/>
                <a:gd name="T33" fmla="*/ 21 h 663"/>
                <a:gd name="T34" fmla="*/ 465 w 664"/>
                <a:gd name="T35" fmla="*/ 199 h 663"/>
                <a:gd name="T36" fmla="*/ 637 w 664"/>
                <a:gd name="T37" fmla="*/ 200 h 663"/>
                <a:gd name="T38" fmla="*/ 653 w 664"/>
                <a:gd name="T39" fmla="*/ 209 h 663"/>
                <a:gd name="T40" fmla="*/ 662 w 664"/>
                <a:gd name="T41" fmla="*/ 226 h 663"/>
                <a:gd name="T42" fmla="*/ 664 w 664"/>
                <a:gd name="T43" fmla="*/ 431 h 663"/>
                <a:gd name="T44" fmla="*/ 657 w 664"/>
                <a:gd name="T45" fmla="*/ 449 h 663"/>
                <a:gd name="T46" fmla="*/ 643 w 664"/>
                <a:gd name="T47" fmla="*/ 461 h 663"/>
                <a:gd name="T48" fmla="*/ 465 w 664"/>
                <a:gd name="T49" fmla="*/ 465 h 663"/>
                <a:gd name="T50" fmla="*/ 464 w 664"/>
                <a:gd name="T51" fmla="*/ 636 h 663"/>
                <a:gd name="T52" fmla="*/ 454 w 664"/>
                <a:gd name="T53" fmla="*/ 653 h 663"/>
                <a:gd name="T54" fmla="*/ 438 w 664"/>
                <a:gd name="T55" fmla="*/ 662 h 663"/>
                <a:gd name="T56" fmla="*/ 265 w 664"/>
                <a:gd name="T57" fmla="*/ 597 h 663"/>
                <a:gd name="T58" fmla="*/ 398 w 664"/>
                <a:gd name="T59" fmla="*/ 431 h 663"/>
                <a:gd name="T60" fmla="*/ 404 w 664"/>
                <a:gd name="T61" fmla="*/ 413 h 663"/>
                <a:gd name="T62" fmla="*/ 418 w 664"/>
                <a:gd name="T63" fmla="*/ 400 h 663"/>
                <a:gd name="T64" fmla="*/ 597 w 664"/>
                <a:gd name="T65" fmla="*/ 398 h 663"/>
                <a:gd name="T66" fmla="*/ 432 w 664"/>
                <a:gd name="T67" fmla="*/ 265 h 663"/>
                <a:gd name="T68" fmla="*/ 413 w 664"/>
                <a:gd name="T69" fmla="*/ 260 h 663"/>
                <a:gd name="T70" fmla="*/ 401 w 664"/>
                <a:gd name="T71" fmla="*/ 245 h 663"/>
                <a:gd name="T72" fmla="*/ 398 w 664"/>
                <a:gd name="T73" fmla="*/ 66 h 663"/>
                <a:gd name="T74" fmla="*/ 265 w 664"/>
                <a:gd name="T75" fmla="*/ 232 h 663"/>
                <a:gd name="T76" fmla="*/ 260 w 664"/>
                <a:gd name="T77" fmla="*/ 250 h 663"/>
                <a:gd name="T78" fmla="*/ 245 w 664"/>
                <a:gd name="T79" fmla="*/ 263 h 663"/>
                <a:gd name="T80" fmla="*/ 66 w 664"/>
                <a:gd name="T81" fmla="*/ 265 h 663"/>
                <a:gd name="T82" fmla="*/ 232 w 664"/>
                <a:gd name="T83" fmla="*/ 398 h 663"/>
                <a:gd name="T84" fmla="*/ 251 w 664"/>
                <a:gd name="T85" fmla="*/ 403 h 663"/>
                <a:gd name="T86" fmla="*/ 263 w 664"/>
                <a:gd name="T87" fmla="*/ 418 h 663"/>
                <a:gd name="T88" fmla="*/ 265 w 664"/>
                <a:gd name="T89" fmla="*/ 597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4" h="663">
                  <a:moveTo>
                    <a:pt x="432" y="663"/>
                  </a:moveTo>
                  <a:lnTo>
                    <a:pt x="232" y="663"/>
                  </a:lnTo>
                  <a:lnTo>
                    <a:pt x="232" y="663"/>
                  </a:lnTo>
                  <a:lnTo>
                    <a:pt x="226" y="662"/>
                  </a:lnTo>
                  <a:lnTo>
                    <a:pt x="220" y="660"/>
                  </a:lnTo>
                  <a:lnTo>
                    <a:pt x="214" y="657"/>
                  </a:lnTo>
                  <a:lnTo>
                    <a:pt x="209" y="653"/>
                  </a:lnTo>
                  <a:lnTo>
                    <a:pt x="205" y="649"/>
                  </a:lnTo>
                  <a:lnTo>
                    <a:pt x="202" y="642"/>
                  </a:lnTo>
                  <a:lnTo>
                    <a:pt x="200" y="636"/>
                  </a:lnTo>
                  <a:lnTo>
                    <a:pt x="199" y="630"/>
                  </a:lnTo>
                  <a:lnTo>
                    <a:pt x="199" y="465"/>
                  </a:lnTo>
                  <a:lnTo>
                    <a:pt x="33" y="465"/>
                  </a:lnTo>
                  <a:lnTo>
                    <a:pt x="33" y="465"/>
                  </a:lnTo>
                  <a:lnTo>
                    <a:pt x="27" y="463"/>
                  </a:lnTo>
                  <a:lnTo>
                    <a:pt x="21" y="461"/>
                  </a:lnTo>
                  <a:lnTo>
                    <a:pt x="15" y="458"/>
                  </a:lnTo>
                  <a:lnTo>
                    <a:pt x="11" y="454"/>
                  </a:lnTo>
                  <a:lnTo>
                    <a:pt x="6" y="449"/>
                  </a:lnTo>
                  <a:lnTo>
                    <a:pt x="3" y="444"/>
                  </a:lnTo>
                  <a:lnTo>
                    <a:pt x="1" y="438"/>
                  </a:lnTo>
                  <a:lnTo>
                    <a:pt x="0" y="431"/>
                  </a:lnTo>
                  <a:lnTo>
                    <a:pt x="0" y="232"/>
                  </a:lnTo>
                  <a:lnTo>
                    <a:pt x="0" y="232"/>
                  </a:lnTo>
                  <a:lnTo>
                    <a:pt x="1" y="226"/>
                  </a:lnTo>
                  <a:lnTo>
                    <a:pt x="3" y="219"/>
                  </a:lnTo>
                  <a:lnTo>
                    <a:pt x="6" y="214"/>
                  </a:lnTo>
                  <a:lnTo>
                    <a:pt x="11" y="209"/>
                  </a:lnTo>
                  <a:lnTo>
                    <a:pt x="15" y="205"/>
                  </a:lnTo>
                  <a:lnTo>
                    <a:pt x="21" y="202"/>
                  </a:lnTo>
                  <a:lnTo>
                    <a:pt x="27" y="200"/>
                  </a:lnTo>
                  <a:lnTo>
                    <a:pt x="33" y="199"/>
                  </a:lnTo>
                  <a:lnTo>
                    <a:pt x="199" y="199"/>
                  </a:lnTo>
                  <a:lnTo>
                    <a:pt x="199" y="33"/>
                  </a:lnTo>
                  <a:lnTo>
                    <a:pt x="199" y="33"/>
                  </a:lnTo>
                  <a:lnTo>
                    <a:pt x="200" y="27"/>
                  </a:lnTo>
                  <a:lnTo>
                    <a:pt x="202" y="21"/>
                  </a:lnTo>
                  <a:lnTo>
                    <a:pt x="205" y="16"/>
                  </a:lnTo>
                  <a:lnTo>
                    <a:pt x="209" y="10"/>
                  </a:lnTo>
                  <a:lnTo>
                    <a:pt x="214" y="6"/>
                  </a:lnTo>
                  <a:lnTo>
                    <a:pt x="220" y="3"/>
                  </a:lnTo>
                  <a:lnTo>
                    <a:pt x="226" y="1"/>
                  </a:lnTo>
                  <a:lnTo>
                    <a:pt x="232" y="0"/>
                  </a:lnTo>
                  <a:lnTo>
                    <a:pt x="432" y="0"/>
                  </a:lnTo>
                  <a:lnTo>
                    <a:pt x="432" y="0"/>
                  </a:lnTo>
                  <a:lnTo>
                    <a:pt x="438" y="1"/>
                  </a:lnTo>
                  <a:lnTo>
                    <a:pt x="444" y="3"/>
                  </a:lnTo>
                  <a:lnTo>
                    <a:pt x="449" y="6"/>
                  </a:lnTo>
                  <a:lnTo>
                    <a:pt x="454" y="10"/>
                  </a:lnTo>
                  <a:lnTo>
                    <a:pt x="459" y="16"/>
                  </a:lnTo>
                  <a:lnTo>
                    <a:pt x="462" y="21"/>
                  </a:lnTo>
                  <a:lnTo>
                    <a:pt x="464" y="27"/>
                  </a:lnTo>
                  <a:lnTo>
                    <a:pt x="465" y="33"/>
                  </a:lnTo>
                  <a:lnTo>
                    <a:pt x="465" y="199"/>
                  </a:lnTo>
                  <a:lnTo>
                    <a:pt x="630" y="199"/>
                  </a:lnTo>
                  <a:lnTo>
                    <a:pt x="630" y="199"/>
                  </a:lnTo>
                  <a:lnTo>
                    <a:pt x="637" y="200"/>
                  </a:lnTo>
                  <a:lnTo>
                    <a:pt x="643" y="202"/>
                  </a:lnTo>
                  <a:lnTo>
                    <a:pt x="648" y="205"/>
                  </a:lnTo>
                  <a:lnTo>
                    <a:pt x="653" y="209"/>
                  </a:lnTo>
                  <a:lnTo>
                    <a:pt x="657" y="214"/>
                  </a:lnTo>
                  <a:lnTo>
                    <a:pt x="660" y="219"/>
                  </a:lnTo>
                  <a:lnTo>
                    <a:pt x="662" y="226"/>
                  </a:lnTo>
                  <a:lnTo>
                    <a:pt x="664" y="232"/>
                  </a:lnTo>
                  <a:lnTo>
                    <a:pt x="664" y="431"/>
                  </a:lnTo>
                  <a:lnTo>
                    <a:pt x="664" y="431"/>
                  </a:lnTo>
                  <a:lnTo>
                    <a:pt x="662" y="438"/>
                  </a:lnTo>
                  <a:lnTo>
                    <a:pt x="660" y="444"/>
                  </a:lnTo>
                  <a:lnTo>
                    <a:pt x="657" y="449"/>
                  </a:lnTo>
                  <a:lnTo>
                    <a:pt x="653" y="454"/>
                  </a:lnTo>
                  <a:lnTo>
                    <a:pt x="648" y="458"/>
                  </a:lnTo>
                  <a:lnTo>
                    <a:pt x="643" y="461"/>
                  </a:lnTo>
                  <a:lnTo>
                    <a:pt x="637" y="463"/>
                  </a:lnTo>
                  <a:lnTo>
                    <a:pt x="630" y="465"/>
                  </a:lnTo>
                  <a:lnTo>
                    <a:pt x="465" y="465"/>
                  </a:lnTo>
                  <a:lnTo>
                    <a:pt x="465" y="630"/>
                  </a:lnTo>
                  <a:lnTo>
                    <a:pt x="465" y="630"/>
                  </a:lnTo>
                  <a:lnTo>
                    <a:pt x="464" y="636"/>
                  </a:lnTo>
                  <a:lnTo>
                    <a:pt x="462" y="642"/>
                  </a:lnTo>
                  <a:lnTo>
                    <a:pt x="459" y="649"/>
                  </a:lnTo>
                  <a:lnTo>
                    <a:pt x="454" y="653"/>
                  </a:lnTo>
                  <a:lnTo>
                    <a:pt x="449" y="657"/>
                  </a:lnTo>
                  <a:lnTo>
                    <a:pt x="444" y="660"/>
                  </a:lnTo>
                  <a:lnTo>
                    <a:pt x="438" y="662"/>
                  </a:lnTo>
                  <a:lnTo>
                    <a:pt x="432" y="663"/>
                  </a:lnTo>
                  <a:lnTo>
                    <a:pt x="432" y="663"/>
                  </a:lnTo>
                  <a:close/>
                  <a:moveTo>
                    <a:pt x="265" y="597"/>
                  </a:moveTo>
                  <a:lnTo>
                    <a:pt x="398" y="597"/>
                  </a:lnTo>
                  <a:lnTo>
                    <a:pt x="398" y="431"/>
                  </a:lnTo>
                  <a:lnTo>
                    <a:pt x="398" y="431"/>
                  </a:lnTo>
                  <a:lnTo>
                    <a:pt x="399" y="424"/>
                  </a:lnTo>
                  <a:lnTo>
                    <a:pt x="401" y="418"/>
                  </a:lnTo>
                  <a:lnTo>
                    <a:pt x="404" y="413"/>
                  </a:lnTo>
                  <a:lnTo>
                    <a:pt x="408" y="408"/>
                  </a:lnTo>
                  <a:lnTo>
                    <a:pt x="413" y="403"/>
                  </a:lnTo>
                  <a:lnTo>
                    <a:pt x="418" y="400"/>
                  </a:lnTo>
                  <a:lnTo>
                    <a:pt x="424" y="398"/>
                  </a:lnTo>
                  <a:lnTo>
                    <a:pt x="432" y="398"/>
                  </a:lnTo>
                  <a:lnTo>
                    <a:pt x="597" y="398"/>
                  </a:lnTo>
                  <a:lnTo>
                    <a:pt x="597" y="265"/>
                  </a:lnTo>
                  <a:lnTo>
                    <a:pt x="432" y="265"/>
                  </a:lnTo>
                  <a:lnTo>
                    <a:pt x="432" y="265"/>
                  </a:lnTo>
                  <a:lnTo>
                    <a:pt x="424" y="265"/>
                  </a:lnTo>
                  <a:lnTo>
                    <a:pt x="418" y="263"/>
                  </a:lnTo>
                  <a:lnTo>
                    <a:pt x="413" y="260"/>
                  </a:lnTo>
                  <a:lnTo>
                    <a:pt x="408" y="256"/>
                  </a:lnTo>
                  <a:lnTo>
                    <a:pt x="404" y="250"/>
                  </a:lnTo>
                  <a:lnTo>
                    <a:pt x="401" y="245"/>
                  </a:lnTo>
                  <a:lnTo>
                    <a:pt x="399" y="239"/>
                  </a:lnTo>
                  <a:lnTo>
                    <a:pt x="398" y="232"/>
                  </a:lnTo>
                  <a:lnTo>
                    <a:pt x="398" y="66"/>
                  </a:lnTo>
                  <a:lnTo>
                    <a:pt x="265" y="66"/>
                  </a:lnTo>
                  <a:lnTo>
                    <a:pt x="265" y="232"/>
                  </a:lnTo>
                  <a:lnTo>
                    <a:pt x="265" y="232"/>
                  </a:lnTo>
                  <a:lnTo>
                    <a:pt x="265" y="239"/>
                  </a:lnTo>
                  <a:lnTo>
                    <a:pt x="263" y="245"/>
                  </a:lnTo>
                  <a:lnTo>
                    <a:pt x="260" y="250"/>
                  </a:lnTo>
                  <a:lnTo>
                    <a:pt x="256" y="256"/>
                  </a:lnTo>
                  <a:lnTo>
                    <a:pt x="251" y="260"/>
                  </a:lnTo>
                  <a:lnTo>
                    <a:pt x="245" y="263"/>
                  </a:lnTo>
                  <a:lnTo>
                    <a:pt x="239" y="265"/>
                  </a:lnTo>
                  <a:lnTo>
                    <a:pt x="232" y="265"/>
                  </a:lnTo>
                  <a:lnTo>
                    <a:pt x="66" y="265"/>
                  </a:lnTo>
                  <a:lnTo>
                    <a:pt x="66" y="398"/>
                  </a:lnTo>
                  <a:lnTo>
                    <a:pt x="232" y="398"/>
                  </a:lnTo>
                  <a:lnTo>
                    <a:pt x="232" y="398"/>
                  </a:lnTo>
                  <a:lnTo>
                    <a:pt x="239" y="398"/>
                  </a:lnTo>
                  <a:lnTo>
                    <a:pt x="245" y="400"/>
                  </a:lnTo>
                  <a:lnTo>
                    <a:pt x="251" y="403"/>
                  </a:lnTo>
                  <a:lnTo>
                    <a:pt x="256" y="408"/>
                  </a:lnTo>
                  <a:lnTo>
                    <a:pt x="260" y="413"/>
                  </a:lnTo>
                  <a:lnTo>
                    <a:pt x="263" y="418"/>
                  </a:lnTo>
                  <a:lnTo>
                    <a:pt x="265" y="424"/>
                  </a:lnTo>
                  <a:lnTo>
                    <a:pt x="265" y="431"/>
                  </a:lnTo>
                  <a:lnTo>
                    <a:pt x="265" y="5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grpSp>
      <p:grpSp>
        <p:nvGrpSpPr>
          <p:cNvPr id="44" name="Group 43">
            <a:extLst>
              <a:ext uri="{FF2B5EF4-FFF2-40B4-BE49-F238E27FC236}">
                <a16:creationId xmlns:a16="http://schemas.microsoft.com/office/drawing/2014/main" id="{A87401CC-E62D-42D2-AF50-3936185FC328}"/>
              </a:ext>
            </a:extLst>
          </p:cNvPr>
          <p:cNvGrpSpPr/>
          <p:nvPr/>
        </p:nvGrpSpPr>
        <p:grpSpPr>
          <a:xfrm>
            <a:off x="1604545" y="3252251"/>
            <a:ext cx="744687" cy="939134"/>
            <a:chOff x="4870450" y="2557463"/>
            <a:chExt cx="285750" cy="360363"/>
          </a:xfrm>
          <a:solidFill>
            <a:schemeClr val="bg1"/>
          </a:solidFill>
        </p:grpSpPr>
        <p:sp>
          <p:nvSpPr>
            <p:cNvPr id="45" name="Freeform 194">
              <a:extLst>
                <a:ext uri="{FF2B5EF4-FFF2-40B4-BE49-F238E27FC236}">
                  <a16:creationId xmlns:a16="http://schemas.microsoft.com/office/drawing/2014/main" id="{511421F4-C122-4096-BDCA-096F6FBB76A1}"/>
                </a:ext>
              </a:extLst>
            </p:cNvPr>
            <p:cNvSpPr>
              <a:spLocks/>
            </p:cNvSpPr>
            <p:nvPr/>
          </p:nvSpPr>
          <p:spPr bwMode="auto">
            <a:xfrm>
              <a:off x="4870450" y="2587626"/>
              <a:ext cx="285750" cy="330200"/>
            </a:xfrm>
            <a:custGeom>
              <a:avLst/>
              <a:gdLst>
                <a:gd name="T0" fmla="*/ 33 w 1258"/>
                <a:gd name="T1" fmla="*/ 1457 h 1457"/>
                <a:gd name="T2" fmla="*/ 27 w 1258"/>
                <a:gd name="T3" fmla="*/ 1456 h 1457"/>
                <a:gd name="T4" fmla="*/ 14 w 1258"/>
                <a:gd name="T5" fmla="*/ 1451 h 1457"/>
                <a:gd name="T6" fmla="*/ 5 w 1258"/>
                <a:gd name="T7" fmla="*/ 1443 h 1457"/>
                <a:gd name="T8" fmla="*/ 1 w 1258"/>
                <a:gd name="T9" fmla="*/ 1430 h 1457"/>
                <a:gd name="T10" fmla="*/ 0 w 1258"/>
                <a:gd name="T11" fmla="*/ 33 h 1457"/>
                <a:gd name="T12" fmla="*/ 1 w 1258"/>
                <a:gd name="T13" fmla="*/ 27 h 1457"/>
                <a:gd name="T14" fmla="*/ 5 w 1258"/>
                <a:gd name="T15" fmla="*/ 15 h 1457"/>
                <a:gd name="T16" fmla="*/ 14 w 1258"/>
                <a:gd name="T17" fmla="*/ 6 h 1457"/>
                <a:gd name="T18" fmla="*/ 27 w 1258"/>
                <a:gd name="T19" fmla="*/ 1 h 1457"/>
                <a:gd name="T20" fmla="*/ 165 w 1258"/>
                <a:gd name="T21" fmla="*/ 0 h 1457"/>
                <a:gd name="T22" fmla="*/ 173 w 1258"/>
                <a:gd name="T23" fmla="*/ 1 h 1457"/>
                <a:gd name="T24" fmla="*/ 184 w 1258"/>
                <a:gd name="T25" fmla="*/ 6 h 1457"/>
                <a:gd name="T26" fmla="*/ 193 w 1258"/>
                <a:gd name="T27" fmla="*/ 15 h 1457"/>
                <a:gd name="T28" fmla="*/ 198 w 1258"/>
                <a:gd name="T29" fmla="*/ 27 h 1457"/>
                <a:gd name="T30" fmla="*/ 199 w 1258"/>
                <a:gd name="T31" fmla="*/ 33 h 1457"/>
                <a:gd name="T32" fmla="*/ 197 w 1258"/>
                <a:gd name="T33" fmla="*/ 46 h 1457"/>
                <a:gd name="T34" fmla="*/ 189 w 1258"/>
                <a:gd name="T35" fmla="*/ 57 h 1457"/>
                <a:gd name="T36" fmla="*/ 179 w 1258"/>
                <a:gd name="T37" fmla="*/ 64 h 1457"/>
                <a:gd name="T38" fmla="*/ 165 w 1258"/>
                <a:gd name="T39" fmla="*/ 66 h 1457"/>
                <a:gd name="T40" fmla="*/ 66 w 1258"/>
                <a:gd name="T41" fmla="*/ 1391 h 1457"/>
                <a:gd name="T42" fmla="*/ 1192 w 1258"/>
                <a:gd name="T43" fmla="*/ 66 h 1457"/>
                <a:gd name="T44" fmla="*/ 1093 w 1258"/>
                <a:gd name="T45" fmla="*/ 66 h 1457"/>
                <a:gd name="T46" fmla="*/ 1080 w 1258"/>
                <a:gd name="T47" fmla="*/ 64 h 1457"/>
                <a:gd name="T48" fmla="*/ 1070 w 1258"/>
                <a:gd name="T49" fmla="*/ 57 h 1457"/>
                <a:gd name="T50" fmla="*/ 1063 w 1258"/>
                <a:gd name="T51" fmla="*/ 46 h 1457"/>
                <a:gd name="T52" fmla="*/ 1060 w 1258"/>
                <a:gd name="T53" fmla="*/ 33 h 1457"/>
                <a:gd name="T54" fmla="*/ 1061 w 1258"/>
                <a:gd name="T55" fmla="*/ 27 h 1457"/>
                <a:gd name="T56" fmla="*/ 1066 w 1258"/>
                <a:gd name="T57" fmla="*/ 15 h 1457"/>
                <a:gd name="T58" fmla="*/ 1074 w 1258"/>
                <a:gd name="T59" fmla="*/ 6 h 1457"/>
                <a:gd name="T60" fmla="*/ 1087 w 1258"/>
                <a:gd name="T61" fmla="*/ 1 h 1457"/>
                <a:gd name="T62" fmla="*/ 1225 w 1258"/>
                <a:gd name="T63" fmla="*/ 0 h 1457"/>
                <a:gd name="T64" fmla="*/ 1232 w 1258"/>
                <a:gd name="T65" fmla="*/ 1 h 1457"/>
                <a:gd name="T66" fmla="*/ 1244 w 1258"/>
                <a:gd name="T67" fmla="*/ 6 h 1457"/>
                <a:gd name="T68" fmla="*/ 1253 w 1258"/>
                <a:gd name="T69" fmla="*/ 15 h 1457"/>
                <a:gd name="T70" fmla="*/ 1258 w 1258"/>
                <a:gd name="T71" fmla="*/ 27 h 1457"/>
                <a:gd name="T72" fmla="*/ 1258 w 1258"/>
                <a:gd name="T73" fmla="*/ 1424 h 1457"/>
                <a:gd name="T74" fmla="*/ 1258 w 1258"/>
                <a:gd name="T75" fmla="*/ 1430 h 1457"/>
                <a:gd name="T76" fmla="*/ 1253 w 1258"/>
                <a:gd name="T77" fmla="*/ 1443 h 1457"/>
                <a:gd name="T78" fmla="*/ 1244 w 1258"/>
                <a:gd name="T79" fmla="*/ 1451 h 1457"/>
                <a:gd name="T80" fmla="*/ 1232 w 1258"/>
                <a:gd name="T81" fmla="*/ 1456 h 1457"/>
                <a:gd name="T82" fmla="*/ 1225 w 1258"/>
                <a:gd name="T83" fmla="*/ 1457 h 1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8" h="1457">
                  <a:moveTo>
                    <a:pt x="1225" y="1457"/>
                  </a:moveTo>
                  <a:lnTo>
                    <a:pt x="33" y="1457"/>
                  </a:lnTo>
                  <a:lnTo>
                    <a:pt x="33" y="1457"/>
                  </a:lnTo>
                  <a:lnTo>
                    <a:pt x="27" y="1456"/>
                  </a:lnTo>
                  <a:lnTo>
                    <a:pt x="21" y="1454"/>
                  </a:lnTo>
                  <a:lnTo>
                    <a:pt x="14" y="1451"/>
                  </a:lnTo>
                  <a:lnTo>
                    <a:pt x="9" y="1448"/>
                  </a:lnTo>
                  <a:lnTo>
                    <a:pt x="5" y="1443"/>
                  </a:lnTo>
                  <a:lnTo>
                    <a:pt x="3" y="1437"/>
                  </a:lnTo>
                  <a:lnTo>
                    <a:pt x="1" y="1430"/>
                  </a:lnTo>
                  <a:lnTo>
                    <a:pt x="0" y="1424"/>
                  </a:lnTo>
                  <a:lnTo>
                    <a:pt x="0" y="33"/>
                  </a:lnTo>
                  <a:lnTo>
                    <a:pt x="0" y="33"/>
                  </a:lnTo>
                  <a:lnTo>
                    <a:pt x="1" y="27"/>
                  </a:lnTo>
                  <a:lnTo>
                    <a:pt x="3" y="20"/>
                  </a:lnTo>
                  <a:lnTo>
                    <a:pt x="5" y="15"/>
                  </a:lnTo>
                  <a:lnTo>
                    <a:pt x="9" y="10"/>
                  </a:lnTo>
                  <a:lnTo>
                    <a:pt x="14" y="6"/>
                  </a:lnTo>
                  <a:lnTo>
                    <a:pt x="21" y="3"/>
                  </a:lnTo>
                  <a:lnTo>
                    <a:pt x="27" y="1"/>
                  </a:lnTo>
                  <a:lnTo>
                    <a:pt x="33" y="0"/>
                  </a:lnTo>
                  <a:lnTo>
                    <a:pt x="165" y="0"/>
                  </a:lnTo>
                  <a:lnTo>
                    <a:pt x="165" y="0"/>
                  </a:lnTo>
                  <a:lnTo>
                    <a:pt x="173" y="1"/>
                  </a:lnTo>
                  <a:lnTo>
                    <a:pt x="179" y="3"/>
                  </a:lnTo>
                  <a:lnTo>
                    <a:pt x="184" y="6"/>
                  </a:lnTo>
                  <a:lnTo>
                    <a:pt x="189" y="10"/>
                  </a:lnTo>
                  <a:lnTo>
                    <a:pt x="193" y="15"/>
                  </a:lnTo>
                  <a:lnTo>
                    <a:pt x="197" y="20"/>
                  </a:lnTo>
                  <a:lnTo>
                    <a:pt x="198" y="27"/>
                  </a:lnTo>
                  <a:lnTo>
                    <a:pt x="199" y="33"/>
                  </a:lnTo>
                  <a:lnTo>
                    <a:pt x="199" y="33"/>
                  </a:lnTo>
                  <a:lnTo>
                    <a:pt x="198" y="40"/>
                  </a:lnTo>
                  <a:lnTo>
                    <a:pt x="197" y="46"/>
                  </a:lnTo>
                  <a:lnTo>
                    <a:pt x="193" y="51"/>
                  </a:lnTo>
                  <a:lnTo>
                    <a:pt x="189" y="57"/>
                  </a:lnTo>
                  <a:lnTo>
                    <a:pt x="184" y="61"/>
                  </a:lnTo>
                  <a:lnTo>
                    <a:pt x="179" y="64"/>
                  </a:lnTo>
                  <a:lnTo>
                    <a:pt x="173" y="66"/>
                  </a:lnTo>
                  <a:lnTo>
                    <a:pt x="165" y="66"/>
                  </a:lnTo>
                  <a:lnTo>
                    <a:pt x="66" y="66"/>
                  </a:lnTo>
                  <a:lnTo>
                    <a:pt x="66" y="1391"/>
                  </a:lnTo>
                  <a:lnTo>
                    <a:pt x="1192" y="1391"/>
                  </a:lnTo>
                  <a:lnTo>
                    <a:pt x="1192" y="66"/>
                  </a:lnTo>
                  <a:lnTo>
                    <a:pt x="1093" y="66"/>
                  </a:lnTo>
                  <a:lnTo>
                    <a:pt x="1093" y="66"/>
                  </a:lnTo>
                  <a:lnTo>
                    <a:pt x="1087" y="66"/>
                  </a:lnTo>
                  <a:lnTo>
                    <a:pt x="1080" y="64"/>
                  </a:lnTo>
                  <a:lnTo>
                    <a:pt x="1074" y="61"/>
                  </a:lnTo>
                  <a:lnTo>
                    <a:pt x="1070" y="57"/>
                  </a:lnTo>
                  <a:lnTo>
                    <a:pt x="1066" y="51"/>
                  </a:lnTo>
                  <a:lnTo>
                    <a:pt x="1063" y="46"/>
                  </a:lnTo>
                  <a:lnTo>
                    <a:pt x="1061" y="40"/>
                  </a:lnTo>
                  <a:lnTo>
                    <a:pt x="1060" y="33"/>
                  </a:lnTo>
                  <a:lnTo>
                    <a:pt x="1060" y="33"/>
                  </a:lnTo>
                  <a:lnTo>
                    <a:pt x="1061" y="27"/>
                  </a:lnTo>
                  <a:lnTo>
                    <a:pt x="1063" y="20"/>
                  </a:lnTo>
                  <a:lnTo>
                    <a:pt x="1066" y="15"/>
                  </a:lnTo>
                  <a:lnTo>
                    <a:pt x="1070" y="10"/>
                  </a:lnTo>
                  <a:lnTo>
                    <a:pt x="1074" y="6"/>
                  </a:lnTo>
                  <a:lnTo>
                    <a:pt x="1080" y="3"/>
                  </a:lnTo>
                  <a:lnTo>
                    <a:pt x="1087" y="1"/>
                  </a:lnTo>
                  <a:lnTo>
                    <a:pt x="1093" y="0"/>
                  </a:lnTo>
                  <a:lnTo>
                    <a:pt x="1225" y="0"/>
                  </a:lnTo>
                  <a:lnTo>
                    <a:pt x="1225" y="0"/>
                  </a:lnTo>
                  <a:lnTo>
                    <a:pt x="1232" y="1"/>
                  </a:lnTo>
                  <a:lnTo>
                    <a:pt x="1239" y="3"/>
                  </a:lnTo>
                  <a:lnTo>
                    <a:pt x="1244" y="6"/>
                  </a:lnTo>
                  <a:lnTo>
                    <a:pt x="1249" y="10"/>
                  </a:lnTo>
                  <a:lnTo>
                    <a:pt x="1253" y="15"/>
                  </a:lnTo>
                  <a:lnTo>
                    <a:pt x="1256" y="20"/>
                  </a:lnTo>
                  <a:lnTo>
                    <a:pt x="1258" y="27"/>
                  </a:lnTo>
                  <a:lnTo>
                    <a:pt x="1258" y="33"/>
                  </a:lnTo>
                  <a:lnTo>
                    <a:pt x="1258" y="1424"/>
                  </a:lnTo>
                  <a:lnTo>
                    <a:pt x="1258" y="1424"/>
                  </a:lnTo>
                  <a:lnTo>
                    <a:pt x="1258" y="1430"/>
                  </a:lnTo>
                  <a:lnTo>
                    <a:pt x="1256" y="1437"/>
                  </a:lnTo>
                  <a:lnTo>
                    <a:pt x="1253" y="1443"/>
                  </a:lnTo>
                  <a:lnTo>
                    <a:pt x="1249" y="1448"/>
                  </a:lnTo>
                  <a:lnTo>
                    <a:pt x="1244" y="1451"/>
                  </a:lnTo>
                  <a:lnTo>
                    <a:pt x="1239" y="1454"/>
                  </a:lnTo>
                  <a:lnTo>
                    <a:pt x="1232" y="1456"/>
                  </a:lnTo>
                  <a:lnTo>
                    <a:pt x="1225" y="1457"/>
                  </a:lnTo>
                  <a:lnTo>
                    <a:pt x="1225" y="14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46" name="Freeform 195">
              <a:extLst>
                <a:ext uri="{FF2B5EF4-FFF2-40B4-BE49-F238E27FC236}">
                  <a16:creationId xmlns:a16="http://schemas.microsoft.com/office/drawing/2014/main" id="{76E54DC7-E060-4826-9700-A0232562518F}"/>
                </a:ext>
              </a:extLst>
            </p:cNvPr>
            <p:cNvSpPr>
              <a:spLocks noEditPoints="1"/>
            </p:cNvSpPr>
            <p:nvPr/>
          </p:nvSpPr>
          <p:spPr bwMode="auto">
            <a:xfrm>
              <a:off x="4930775" y="2557463"/>
              <a:ext cx="165100" cy="90488"/>
            </a:xfrm>
            <a:custGeom>
              <a:avLst/>
              <a:gdLst>
                <a:gd name="T0" fmla="*/ 33 w 728"/>
                <a:gd name="T1" fmla="*/ 398 h 398"/>
                <a:gd name="T2" fmla="*/ 14 w 728"/>
                <a:gd name="T3" fmla="*/ 392 h 398"/>
                <a:gd name="T4" fmla="*/ 3 w 728"/>
                <a:gd name="T5" fmla="*/ 378 h 398"/>
                <a:gd name="T6" fmla="*/ 0 w 728"/>
                <a:gd name="T7" fmla="*/ 166 h 398"/>
                <a:gd name="T8" fmla="*/ 3 w 728"/>
                <a:gd name="T9" fmla="*/ 153 h 398"/>
                <a:gd name="T10" fmla="*/ 14 w 728"/>
                <a:gd name="T11" fmla="*/ 139 h 398"/>
                <a:gd name="T12" fmla="*/ 33 w 728"/>
                <a:gd name="T13" fmla="*/ 133 h 398"/>
                <a:gd name="T14" fmla="*/ 206 w 728"/>
                <a:gd name="T15" fmla="*/ 119 h 398"/>
                <a:gd name="T16" fmla="*/ 222 w 728"/>
                <a:gd name="T17" fmla="*/ 81 h 398"/>
                <a:gd name="T18" fmla="*/ 248 w 728"/>
                <a:gd name="T19" fmla="*/ 48 h 398"/>
                <a:gd name="T20" fmla="*/ 282 w 728"/>
                <a:gd name="T21" fmla="*/ 23 h 398"/>
                <a:gd name="T22" fmla="*/ 321 w 728"/>
                <a:gd name="T23" fmla="*/ 6 h 398"/>
                <a:gd name="T24" fmla="*/ 364 w 728"/>
                <a:gd name="T25" fmla="*/ 0 h 398"/>
                <a:gd name="T26" fmla="*/ 394 w 728"/>
                <a:gd name="T27" fmla="*/ 3 h 398"/>
                <a:gd name="T28" fmla="*/ 434 w 728"/>
                <a:gd name="T29" fmla="*/ 16 h 398"/>
                <a:gd name="T30" fmla="*/ 470 w 728"/>
                <a:gd name="T31" fmla="*/ 38 h 398"/>
                <a:gd name="T32" fmla="*/ 499 w 728"/>
                <a:gd name="T33" fmla="*/ 68 h 398"/>
                <a:gd name="T34" fmla="*/ 518 w 728"/>
                <a:gd name="T35" fmla="*/ 106 h 398"/>
                <a:gd name="T36" fmla="*/ 695 w 728"/>
                <a:gd name="T37" fmla="*/ 133 h 398"/>
                <a:gd name="T38" fmla="*/ 709 w 728"/>
                <a:gd name="T39" fmla="*/ 136 h 398"/>
                <a:gd name="T40" fmla="*/ 723 w 728"/>
                <a:gd name="T41" fmla="*/ 148 h 398"/>
                <a:gd name="T42" fmla="*/ 728 w 728"/>
                <a:gd name="T43" fmla="*/ 166 h 398"/>
                <a:gd name="T44" fmla="*/ 728 w 728"/>
                <a:gd name="T45" fmla="*/ 372 h 398"/>
                <a:gd name="T46" fmla="*/ 719 w 728"/>
                <a:gd name="T47" fmla="*/ 388 h 398"/>
                <a:gd name="T48" fmla="*/ 702 w 728"/>
                <a:gd name="T49" fmla="*/ 397 h 398"/>
                <a:gd name="T50" fmla="*/ 66 w 728"/>
                <a:gd name="T51" fmla="*/ 332 h 398"/>
                <a:gd name="T52" fmla="*/ 497 w 728"/>
                <a:gd name="T53" fmla="*/ 199 h 398"/>
                <a:gd name="T54" fmla="*/ 484 w 728"/>
                <a:gd name="T55" fmla="*/ 197 h 398"/>
                <a:gd name="T56" fmla="*/ 470 w 728"/>
                <a:gd name="T57" fmla="*/ 184 h 398"/>
                <a:gd name="T58" fmla="*/ 463 w 728"/>
                <a:gd name="T59" fmla="*/ 166 h 398"/>
                <a:gd name="T60" fmla="*/ 461 w 728"/>
                <a:gd name="T61" fmla="*/ 146 h 398"/>
                <a:gd name="T62" fmla="*/ 452 w 728"/>
                <a:gd name="T63" fmla="*/ 119 h 398"/>
                <a:gd name="T64" fmla="*/ 434 w 728"/>
                <a:gd name="T65" fmla="*/ 96 h 398"/>
                <a:gd name="T66" fmla="*/ 412 w 728"/>
                <a:gd name="T67" fmla="*/ 79 h 398"/>
                <a:gd name="T68" fmla="*/ 385 w 728"/>
                <a:gd name="T69" fmla="*/ 68 h 398"/>
                <a:gd name="T70" fmla="*/ 364 w 728"/>
                <a:gd name="T71" fmla="*/ 66 h 398"/>
                <a:gd name="T72" fmla="*/ 335 w 728"/>
                <a:gd name="T73" fmla="*/ 72 h 398"/>
                <a:gd name="T74" fmla="*/ 309 w 728"/>
                <a:gd name="T75" fmla="*/ 84 h 398"/>
                <a:gd name="T76" fmla="*/ 288 w 728"/>
                <a:gd name="T77" fmla="*/ 103 h 398"/>
                <a:gd name="T78" fmla="*/ 273 w 728"/>
                <a:gd name="T79" fmla="*/ 127 h 398"/>
                <a:gd name="T80" fmla="*/ 266 w 728"/>
                <a:gd name="T81" fmla="*/ 156 h 398"/>
                <a:gd name="T82" fmla="*/ 265 w 728"/>
                <a:gd name="T83" fmla="*/ 173 h 398"/>
                <a:gd name="T84" fmla="*/ 255 w 728"/>
                <a:gd name="T85" fmla="*/ 190 h 398"/>
                <a:gd name="T86" fmla="*/ 239 w 728"/>
                <a:gd name="T87" fmla="*/ 199 h 398"/>
                <a:gd name="T88" fmla="*/ 66 w 728"/>
                <a:gd name="T89" fmla="*/ 332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8" h="398">
                  <a:moveTo>
                    <a:pt x="695" y="398"/>
                  </a:moveTo>
                  <a:lnTo>
                    <a:pt x="33" y="398"/>
                  </a:lnTo>
                  <a:lnTo>
                    <a:pt x="33" y="398"/>
                  </a:lnTo>
                  <a:lnTo>
                    <a:pt x="27" y="397"/>
                  </a:lnTo>
                  <a:lnTo>
                    <a:pt x="21" y="395"/>
                  </a:lnTo>
                  <a:lnTo>
                    <a:pt x="14" y="392"/>
                  </a:lnTo>
                  <a:lnTo>
                    <a:pt x="9" y="388"/>
                  </a:lnTo>
                  <a:lnTo>
                    <a:pt x="6" y="383"/>
                  </a:lnTo>
                  <a:lnTo>
                    <a:pt x="3" y="378"/>
                  </a:lnTo>
                  <a:lnTo>
                    <a:pt x="1" y="372"/>
                  </a:lnTo>
                  <a:lnTo>
                    <a:pt x="0" y="365"/>
                  </a:lnTo>
                  <a:lnTo>
                    <a:pt x="0" y="166"/>
                  </a:lnTo>
                  <a:lnTo>
                    <a:pt x="0" y="166"/>
                  </a:lnTo>
                  <a:lnTo>
                    <a:pt x="1" y="160"/>
                  </a:lnTo>
                  <a:lnTo>
                    <a:pt x="3" y="153"/>
                  </a:lnTo>
                  <a:lnTo>
                    <a:pt x="6" y="148"/>
                  </a:lnTo>
                  <a:lnTo>
                    <a:pt x="9" y="143"/>
                  </a:lnTo>
                  <a:lnTo>
                    <a:pt x="14" y="139"/>
                  </a:lnTo>
                  <a:lnTo>
                    <a:pt x="21" y="136"/>
                  </a:lnTo>
                  <a:lnTo>
                    <a:pt x="27" y="134"/>
                  </a:lnTo>
                  <a:lnTo>
                    <a:pt x="33" y="133"/>
                  </a:lnTo>
                  <a:lnTo>
                    <a:pt x="202" y="133"/>
                  </a:lnTo>
                  <a:lnTo>
                    <a:pt x="202" y="133"/>
                  </a:lnTo>
                  <a:lnTo>
                    <a:pt x="206" y="119"/>
                  </a:lnTo>
                  <a:lnTo>
                    <a:pt x="210" y="106"/>
                  </a:lnTo>
                  <a:lnTo>
                    <a:pt x="216" y="93"/>
                  </a:lnTo>
                  <a:lnTo>
                    <a:pt x="222" y="81"/>
                  </a:lnTo>
                  <a:lnTo>
                    <a:pt x="231" y="68"/>
                  </a:lnTo>
                  <a:lnTo>
                    <a:pt x="239" y="58"/>
                  </a:lnTo>
                  <a:lnTo>
                    <a:pt x="248" y="48"/>
                  </a:lnTo>
                  <a:lnTo>
                    <a:pt x="259" y="38"/>
                  </a:lnTo>
                  <a:lnTo>
                    <a:pt x="270" y="30"/>
                  </a:lnTo>
                  <a:lnTo>
                    <a:pt x="282" y="23"/>
                  </a:lnTo>
                  <a:lnTo>
                    <a:pt x="295" y="16"/>
                  </a:lnTo>
                  <a:lnTo>
                    <a:pt x="307" y="11"/>
                  </a:lnTo>
                  <a:lnTo>
                    <a:pt x="321" y="6"/>
                  </a:lnTo>
                  <a:lnTo>
                    <a:pt x="335" y="3"/>
                  </a:lnTo>
                  <a:lnTo>
                    <a:pt x="350" y="1"/>
                  </a:lnTo>
                  <a:lnTo>
                    <a:pt x="364" y="0"/>
                  </a:lnTo>
                  <a:lnTo>
                    <a:pt x="364" y="0"/>
                  </a:lnTo>
                  <a:lnTo>
                    <a:pt x="380" y="1"/>
                  </a:lnTo>
                  <a:lnTo>
                    <a:pt x="394" y="3"/>
                  </a:lnTo>
                  <a:lnTo>
                    <a:pt x="408" y="6"/>
                  </a:lnTo>
                  <a:lnTo>
                    <a:pt x="421" y="11"/>
                  </a:lnTo>
                  <a:lnTo>
                    <a:pt x="434" y="16"/>
                  </a:lnTo>
                  <a:lnTo>
                    <a:pt x="447" y="23"/>
                  </a:lnTo>
                  <a:lnTo>
                    <a:pt x="458" y="30"/>
                  </a:lnTo>
                  <a:lnTo>
                    <a:pt x="470" y="38"/>
                  </a:lnTo>
                  <a:lnTo>
                    <a:pt x="480" y="48"/>
                  </a:lnTo>
                  <a:lnTo>
                    <a:pt x="489" y="58"/>
                  </a:lnTo>
                  <a:lnTo>
                    <a:pt x="499" y="68"/>
                  </a:lnTo>
                  <a:lnTo>
                    <a:pt x="506" y="81"/>
                  </a:lnTo>
                  <a:lnTo>
                    <a:pt x="513" y="93"/>
                  </a:lnTo>
                  <a:lnTo>
                    <a:pt x="518" y="106"/>
                  </a:lnTo>
                  <a:lnTo>
                    <a:pt x="523" y="119"/>
                  </a:lnTo>
                  <a:lnTo>
                    <a:pt x="527" y="133"/>
                  </a:lnTo>
                  <a:lnTo>
                    <a:pt x="695" y="133"/>
                  </a:lnTo>
                  <a:lnTo>
                    <a:pt x="695" y="133"/>
                  </a:lnTo>
                  <a:lnTo>
                    <a:pt x="702" y="134"/>
                  </a:lnTo>
                  <a:lnTo>
                    <a:pt x="709" y="136"/>
                  </a:lnTo>
                  <a:lnTo>
                    <a:pt x="714" y="139"/>
                  </a:lnTo>
                  <a:lnTo>
                    <a:pt x="719" y="143"/>
                  </a:lnTo>
                  <a:lnTo>
                    <a:pt x="723" y="148"/>
                  </a:lnTo>
                  <a:lnTo>
                    <a:pt x="726" y="153"/>
                  </a:lnTo>
                  <a:lnTo>
                    <a:pt x="728" y="160"/>
                  </a:lnTo>
                  <a:lnTo>
                    <a:pt x="728" y="166"/>
                  </a:lnTo>
                  <a:lnTo>
                    <a:pt x="728" y="365"/>
                  </a:lnTo>
                  <a:lnTo>
                    <a:pt x="728" y="365"/>
                  </a:lnTo>
                  <a:lnTo>
                    <a:pt x="728" y="372"/>
                  </a:lnTo>
                  <a:lnTo>
                    <a:pt x="726" y="378"/>
                  </a:lnTo>
                  <a:lnTo>
                    <a:pt x="723" y="383"/>
                  </a:lnTo>
                  <a:lnTo>
                    <a:pt x="719" y="388"/>
                  </a:lnTo>
                  <a:lnTo>
                    <a:pt x="714" y="392"/>
                  </a:lnTo>
                  <a:lnTo>
                    <a:pt x="709" y="395"/>
                  </a:lnTo>
                  <a:lnTo>
                    <a:pt x="702" y="397"/>
                  </a:lnTo>
                  <a:lnTo>
                    <a:pt x="695" y="398"/>
                  </a:lnTo>
                  <a:lnTo>
                    <a:pt x="695" y="398"/>
                  </a:lnTo>
                  <a:close/>
                  <a:moveTo>
                    <a:pt x="66" y="332"/>
                  </a:moveTo>
                  <a:lnTo>
                    <a:pt x="662" y="332"/>
                  </a:lnTo>
                  <a:lnTo>
                    <a:pt x="662" y="199"/>
                  </a:lnTo>
                  <a:lnTo>
                    <a:pt x="497" y="199"/>
                  </a:lnTo>
                  <a:lnTo>
                    <a:pt x="497" y="199"/>
                  </a:lnTo>
                  <a:lnTo>
                    <a:pt x="490" y="199"/>
                  </a:lnTo>
                  <a:lnTo>
                    <a:pt x="484" y="197"/>
                  </a:lnTo>
                  <a:lnTo>
                    <a:pt x="478" y="194"/>
                  </a:lnTo>
                  <a:lnTo>
                    <a:pt x="474" y="190"/>
                  </a:lnTo>
                  <a:lnTo>
                    <a:pt x="470" y="184"/>
                  </a:lnTo>
                  <a:lnTo>
                    <a:pt x="467" y="179"/>
                  </a:lnTo>
                  <a:lnTo>
                    <a:pt x="464" y="173"/>
                  </a:lnTo>
                  <a:lnTo>
                    <a:pt x="463" y="166"/>
                  </a:lnTo>
                  <a:lnTo>
                    <a:pt x="463" y="166"/>
                  </a:lnTo>
                  <a:lnTo>
                    <a:pt x="463" y="156"/>
                  </a:lnTo>
                  <a:lnTo>
                    <a:pt x="461" y="146"/>
                  </a:lnTo>
                  <a:lnTo>
                    <a:pt x="459" y="137"/>
                  </a:lnTo>
                  <a:lnTo>
                    <a:pt x="456" y="127"/>
                  </a:lnTo>
                  <a:lnTo>
                    <a:pt x="452" y="119"/>
                  </a:lnTo>
                  <a:lnTo>
                    <a:pt x="447" y="111"/>
                  </a:lnTo>
                  <a:lnTo>
                    <a:pt x="441" y="103"/>
                  </a:lnTo>
                  <a:lnTo>
                    <a:pt x="434" y="96"/>
                  </a:lnTo>
                  <a:lnTo>
                    <a:pt x="427" y="89"/>
                  </a:lnTo>
                  <a:lnTo>
                    <a:pt x="420" y="84"/>
                  </a:lnTo>
                  <a:lnTo>
                    <a:pt x="412" y="79"/>
                  </a:lnTo>
                  <a:lnTo>
                    <a:pt x="403" y="75"/>
                  </a:lnTo>
                  <a:lnTo>
                    <a:pt x="394" y="72"/>
                  </a:lnTo>
                  <a:lnTo>
                    <a:pt x="385" y="68"/>
                  </a:lnTo>
                  <a:lnTo>
                    <a:pt x="374" y="67"/>
                  </a:lnTo>
                  <a:lnTo>
                    <a:pt x="364" y="66"/>
                  </a:lnTo>
                  <a:lnTo>
                    <a:pt x="364" y="66"/>
                  </a:lnTo>
                  <a:lnTo>
                    <a:pt x="354" y="67"/>
                  </a:lnTo>
                  <a:lnTo>
                    <a:pt x="344" y="68"/>
                  </a:lnTo>
                  <a:lnTo>
                    <a:pt x="335" y="72"/>
                  </a:lnTo>
                  <a:lnTo>
                    <a:pt x="326" y="75"/>
                  </a:lnTo>
                  <a:lnTo>
                    <a:pt x="316" y="79"/>
                  </a:lnTo>
                  <a:lnTo>
                    <a:pt x="309" y="84"/>
                  </a:lnTo>
                  <a:lnTo>
                    <a:pt x="301" y="89"/>
                  </a:lnTo>
                  <a:lnTo>
                    <a:pt x="294" y="96"/>
                  </a:lnTo>
                  <a:lnTo>
                    <a:pt x="288" y="103"/>
                  </a:lnTo>
                  <a:lnTo>
                    <a:pt x="282" y="111"/>
                  </a:lnTo>
                  <a:lnTo>
                    <a:pt x="277" y="119"/>
                  </a:lnTo>
                  <a:lnTo>
                    <a:pt x="273" y="127"/>
                  </a:lnTo>
                  <a:lnTo>
                    <a:pt x="270" y="137"/>
                  </a:lnTo>
                  <a:lnTo>
                    <a:pt x="267" y="146"/>
                  </a:lnTo>
                  <a:lnTo>
                    <a:pt x="266" y="156"/>
                  </a:lnTo>
                  <a:lnTo>
                    <a:pt x="265" y="166"/>
                  </a:lnTo>
                  <a:lnTo>
                    <a:pt x="265" y="166"/>
                  </a:lnTo>
                  <a:lnTo>
                    <a:pt x="265" y="173"/>
                  </a:lnTo>
                  <a:lnTo>
                    <a:pt x="263" y="179"/>
                  </a:lnTo>
                  <a:lnTo>
                    <a:pt x="260" y="184"/>
                  </a:lnTo>
                  <a:lnTo>
                    <a:pt x="255" y="190"/>
                  </a:lnTo>
                  <a:lnTo>
                    <a:pt x="250" y="194"/>
                  </a:lnTo>
                  <a:lnTo>
                    <a:pt x="245" y="197"/>
                  </a:lnTo>
                  <a:lnTo>
                    <a:pt x="239" y="199"/>
                  </a:lnTo>
                  <a:lnTo>
                    <a:pt x="232" y="199"/>
                  </a:lnTo>
                  <a:lnTo>
                    <a:pt x="66" y="199"/>
                  </a:lnTo>
                  <a:lnTo>
                    <a:pt x="66"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47" name="Freeform 196">
              <a:extLst>
                <a:ext uri="{FF2B5EF4-FFF2-40B4-BE49-F238E27FC236}">
                  <a16:creationId xmlns:a16="http://schemas.microsoft.com/office/drawing/2014/main" id="{2FDA6166-5B7A-4188-B999-4C063C2F31D9}"/>
                </a:ext>
              </a:extLst>
            </p:cNvPr>
            <p:cNvSpPr>
              <a:spLocks/>
            </p:cNvSpPr>
            <p:nvPr/>
          </p:nvSpPr>
          <p:spPr bwMode="auto">
            <a:xfrm>
              <a:off x="4900613" y="2617788"/>
              <a:ext cx="225425" cy="269875"/>
            </a:xfrm>
            <a:custGeom>
              <a:avLst/>
              <a:gdLst>
                <a:gd name="T0" fmla="*/ 33 w 994"/>
                <a:gd name="T1" fmla="*/ 1193 h 1193"/>
                <a:gd name="T2" fmla="*/ 27 w 994"/>
                <a:gd name="T3" fmla="*/ 1192 h 1193"/>
                <a:gd name="T4" fmla="*/ 15 w 994"/>
                <a:gd name="T5" fmla="*/ 1187 h 1193"/>
                <a:gd name="T6" fmla="*/ 7 w 994"/>
                <a:gd name="T7" fmla="*/ 1178 h 1193"/>
                <a:gd name="T8" fmla="*/ 1 w 994"/>
                <a:gd name="T9" fmla="*/ 1166 h 1193"/>
                <a:gd name="T10" fmla="*/ 0 w 994"/>
                <a:gd name="T11" fmla="*/ 34 h 1193"/>
                <a:gd name="T12" fmla="*/ 1 w 994"/>
                <a:gd name="T13" fmla="*/ 27 h 1193"/>
                <a:gd name="T14" fmla="*/ 7 w 994"/>
                <a:gd name="T15" fmla="*/ 16 h 1193"/>
                <a:gd name="T16" fmla="*/ 15 w 994"/>
                <a:gd name="T17" fmla="*/ 6 h 1193"/>
                <a:gd name="T18" fmla="*/ 27 w 994"/>
                <a:gd name="T19" fmla="*/ 1 h 1193"/>
                <a:gd name="T20" fmla="*/ 166 w 994"/>
                <a:gd name="T21" fmla="*/ 0 h 1193"/>
                <a:gd name="T22" fmla="*/ 173 w 994"/>
                <a:gd name="T23" fmla="*/ 1 h 1193"/>
                <a:gd name="T24" fmla="*/ 185 w 994"/>
                <a:gd name="T25" fmla="*/ 6 h 1193"/>
                <a:gd name="T26" fmla="*/ 194 w 994"/>
                <a:gd name="T27" fmla="*/ 16 h 1193"/>
                <a:gd name="T28" fmla="*/ 198 w 994"/>
                <a:gd name="T29" fmla="*/ 27 h 1193"/>
                <a:gd name="T30" fmla="*/ 199 w 994"/>
                <a:gd name="T31" fmla="*/ 34 h 1193"/>
                <a:gd name="T32" fmla="*/ 197 w 994"/>
                <a:gd name="T33" fmla="*/ 47 h 1193"/>
                <a:gd name="T34" fmla="*/ 190 w 994"/>
                <a:gd name="T35" fmla="*/ 57 h 1193"/>
                <a:gd name="T36" fmla="*/ 179 w 994"/>
                <a:gd name="T37" fmla="*/ 64 h 1193"/>
                <a:gd name="T38" fmla="*/ 166 w 994"/>
                <a:gd name="T39" fmla="*/ 67 h 1193"/>
                <a:gd name="T40" fmla="*/ 67 w 994"/>
                <a:gd name="T41" fmla="*/ 1127 h 1193"/>
                <a:gd name="T42" fmla="*/ 928 w 994"/>
                <a:gd name="T43" fmla="*/ 67 h 1193"/>
                <a:gd name="T44" fmla="*/ 828 w 994"/>
                <a:gd name="T45" fmla="*/ 67 h 1193"/>
                <a:gd name="T46" fmla="*/ 816 w 994"/>
                <a:gd name="T47" fmla="*/ 64 h 1193"/>
                <a:gd name="T48" fmla="*/ 805 w 994"/>
                <a:gd name="T49" fmla="*/ 57 h 1193"/>
                <a:gd name="T50" fmla="*/ 798 w 994"/>
                <a:gd name="T51" fmla="*/ 47 h 1193"/>
                <a:gd name="T52" fmla="*/ 795 w 994"/>
                <a:gd name="T53" fmla="*/ 34 h 1193"/>
                <a:gd name="T54" fmla="*/ 796 w 994"/>
                <a:gd name="T55" fmla="*/ 27 h 1193"/>
                <a:gd name="T56" fmla="*/ 801 w 994"/>
                <a:gd name="T57" fmla="*/ 16 h 1193"/>
                <a:gd name="T58" fmla="*/ 810 w 994"/>
                <a:gd name="T59" fmla="*/ 6 h 1193"/>
                <a:gd name="T60" fmla="*/ 822 w 994"/>
                <a:gd name="T61" fmla="*/ 1 h 1193"/>
                <a:gd name="T62" fmla="*/ 961 w 994"/>
                <a:gd name="T63" fmla="*/ 0 h 1193"/>
                <a:gd name="T64" fmla="*/ 968 w 994"/>
                <a:gd name="T65" fmla="*/ 1 h 1193"/>
                <a:gd name="T66" fmla="*/ 979 w 994"/>
                <a:gd name="T67" fmla="*/ 6 h 1193"/>
                <a:gd name="T68" fmla="*/ 989 w 994"/>
                <a:gd name="T69" fmla="*/ 16 h 1193"/>
                <a:gd name="T70" fmla="*/ 994 w 994"/>
                <a:gd name="T71" fmla="*/ 27 h 1193"/>
                <a:gd name="T72" fmla="*/ 994 w 994"/>
                <a:gd name="T73" fmla="*/ 1160 h 1193"/>
                <a:gd name="T74" fmla="*/ 994 w 994"/>
                <a:gd name="T75" fmla="*/ 1166 h 1193"/>
                <a:gd name="T76" fmla="*/ 989 w 994"/>
                <a:gd name="T77" fmla="*/ 1178 h 1193"/>
                <a:gd name="T78" fmla="*/ 979 w 994"/>
                <a:gd name="T79" fmla="*/ 1187 h 1193"/>
                <a:gd name="T80" fmla="*/ 968 w 994"/>
                <a:gd name="T81" fmla="*/ 1192 h 1193"/>
                <a:gd name="T82" fmla="*/ 961 w 994"/>
                <a:gd name="T83" fmla="*/ 1193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4" h="1193">
                  <a:moveTo>
                    <a:pt x="961" y="1193"/>
                  </a:moveTo>
                  <a:lnTo>
                    <a:pt x="33" y="1193"/>
                  </a:lnTo>
                  <a:lnTo>
                    <a:pt x="33" y="1193"/>
                  </a:lnTo>
                  <a:lnTo>
                    <a:pt x="27" y="1192"/>
                  </a:lnTo>
                  <a:lnTo>
                    <a:pt x="21" y="1190"/>
                  </a:lnTo>
                  <a:lnTo>
                    <a:pt x="15" y="1187"/>
                  </a:lnTo>
                  <a:lnTo>
                    <a:pt x="10" y="1183"/>
                  </a:lnTo>
                  <a:lnTo>
                    <a:pt x="7" y="1178"/>
                  </a:lnTo>
                  <a:lnTo>
                    <a:pt x="3" y="1172"/>
                  </a:lnTo>
                  <a:lnTo>
                    <a:pt x="1" y="1166"/>
                  </a:lnTo>
                  <a:lnTo>
                    <a:pt x="0" y="1160"/>
                  </a:lnTo>
                  <a:lnTo>
                    <a:pt x="0" y="34"/>
                  </a:lnTo>
                  <a:lnTo>
                    <a:pt x="0" y="34"/>
                  </a:lnTo>
                  <a:lnTo>
                    <a:pt x="1" y="27"/>
                  </a:lnTo>
                  <a:lnTo>
                    <a:pt x="3" y="21"/>
                  </a:lnTo>
                  <a:lnTo>
                    <a:pt x="7" y="16"/>
                  </a:lnTo>
                  <a:lnTo>
                    <a:pt x="10" y="10"/>
                  </a:lnTo>
                  <a:lnTo>
                    <a:pt x="15" y="6"/>
                  </a:lnTo>
                  <a:lnTo>
                    <a:pt x="21" y="3"/>
                  </a:lnTo>
                  <a:lnTo>
                    <a:pt x="27" y="1"/>
                  </a:lnTo>
                  <a:lnTo>
                    <a:pt x="33" y="0"/>
                  </a:lnTo>
                  <a:lnTo>
                    <a:pt x="166" y="0"/>
                  </a:lnTo>
                  <a:lnTo>
                    <a:pt x="166" y="0"/>
                  </a:lnTo>
                  <a:lnTo>
                    <a:pt x="173" y="1"/>
                  </a:lnTo>
                  <a:lnTo>
                    <a:pt x="179" y="3"/>
                  </a:lnTo>
                  <a:lnTo>
                    <a:pt x="185" y="6"/>
                  </a:lnTo>
                  <a:lnTo>
                    <a:pt x="190" y="10"/>
                  </a:lnTo>
                  <a:lnTo>
                    <a:pt x="194" y="16"/>
                  </a:lnTo>
                  <a:lnTo>
                    <a:pt x="197" y="21"/>
                  </a:lnTo>
                  <a:lnTo>
                    <a:pt x="198" y="27"/>
                  </a:lnTo>
                  <a:lnTo>
                    <a:pt x="199" y="34"/>
                  </a:lnTo>
                  <a:lnTo>
                    <a:pt x="199" y="34"/>
                  </a:lnTo>
                  <a:lnTo>
                    <a:pt x="198" y="40"/>
                  </a:lnTo>
                  <a:lnTo>
                    <a:pt x="197" y="47"/>
                  </a:lnTo>
                  <a:lnTo>
                    <a:pt x="194" y="52"/>
                  </a:lnTo>
                  <a:lnTo>
                    <a:pt x="190" y="57"/>
                  </a:lnTo>
                  <a:lnTo>
                    <a:pt x="185" y="61"/>
                  </a:lnTo>
                  <a:lnTo>
                    <a:pt x="179" y="64"/>
                  </a:lnTo>
                  <a:lnTo>
                    <a:pt x="173" y="66"/>
                  </a:lnTo>
                  <a:lnTo>
                    <a:pt x="166" y="67"/>
                  </a:lnTo>
                  <a:lnTo>
                    <a:pt x="67" y="67"/>
                  </a:lnTo>
                  <a:lnTo>
                    <a:pt x="67" y="1127"/>
                  </a:lnTo>
                  <a:lnTo>
                    <a:pt x="928" y="1127"/>
                  </a:lnTo>
                  <a:lnTo>
                    <a:pt x="928" y="67"/>
                  </a:lnTo>
                  <a:lnTo>
                    <a:pt x="828" y="67"/>
                  </a:lnTo>
                  <a:lnTo>
                    <a:pt x="828" y="67"/>
                  </a:lnTo>
                  <a:lnTo>
                    <a:pt x="822" y="66"/>
                  </a:lnTo>
                  <a:lnTo>
                    <a:pt x="816" y="64"/>
                  </a:lnTo>
                  <a:lnTo>
                    <a:pt x="810" y="61"/>
                  </a:lnTo>
                  <a:lnTo>
                    <a:pt x="805" y="57"/>
                  </a:lnTo>
                  <a:lnTo>
                    <a:pt x="801" y="52"/>
                  </a:lnTo>
                  <a:lnTo>
                    <a:pt x="798" y="47"/>
                  </a:lnTo>
                  <a:lnTo>
                    <a:pt x="796" y="40"/>
                  </a:lnTo>
                  <a:lnTo>
                    <a:pt x="795" y="34"/>
                  </a:lnTo>
                  <a:lnTo>
                    <a:pt x="795" y="34"/>
                  </a:lnTo>
                  <a:lnTo>
                    <a:pt x="796" y="27"/>
                  </a:lnTo>
                  <a:lnTo>
                    <a:pt x="798" y="21"/>
                  </a:lnTo>
                  <a:lnTo>
                    <a:pt x="801" y="16"/>
                  </a:lnTo>
                  <a:lnTo>
                    <a:pt x="805" y="10"/>
                  </a:lnTo>
                  <a:lnTo>
                    <a:pt x="810" y="6"/>
                  </a:lnTo>
                  <a:lnTo>
                    <a:pt x="816" y="3"/>
                  </a:lnTo>
                  <a:lnTo>
                    <a:pt x="822" y="1"/>
                  </a:lnTo>
                  <a:lnTo>
                    <a:pt x="828" y="0"/>
                  </a:lnTo>
                  <a:lnTo>
                    <a:pt x="961" y="0"/>
                  </a:lnTo>
                  <a:lnTo>
                    <a:pt x="961" y="0"/>
                  </a:lnTo>
                  <a:lnTo>
                    <a:pt x="968" y="1"/>
                  </a:lnTo>
                  <a:lnTo>
                    <a:pt x="974" y="3"/>
                  </a:lnTo>
                  <a:lnTo>
                    <a:pt x="979" y="6"/>
                  </a:lnTo>
                  <a:lnTo>
                    <a:pt x="985" y="10"/>
                  </a:lnTo>
                  <a:lnTo>
                    <a:pt x="989" y="16"/>
                  </a:lnTo>
                  <a:lnTo>
                    <a:pt x="992" y="21"/>
                  </a:lnTo>
                  <a:lnTo>
                    <a:pt x="994" y="27"/>
                  </a:lnTo>
                  <a:lnTo>
                    <a:pt x="994" y="34"/>
                  </a:lnTo>
                  <a:lnTo>
                    <a:pt x="994" y="1160"/>
                  </a:lnTo>
                  <a:lnTo>
                    <a:pt x="994" y="1160"/>
                  </a:lnTo>
                  <a:lnTo>
                    <a:pt x="994" y="1166"/>
                  </a:lnTo>
                  <a:lnTo>
                    <a:pt x="992" y="1172"/>
                  </a:lnTo>
                  <a:lnTo>
                    <a:pt x="989" y="1178"/>
                  </a:lnTo>
                  <a:lnTo>
                    <a:pt x="985" y="1183"/>
                  </a:lnTo>
                  <a:lnTo>
                    <a:pt x="979" y="1187"/>
                  </a:lnTo>
                  <a:lnTo>
                    <a:pt x="974" y="1190"/>
                  </a:lnTo>
                  <a:lnTo>
                    <a:pt x="968" y="1192"/>
                  </a:lnTo>
                  <a:lnTo>
                    <a:pt x="961" y="1193"/>
                  </a:lnTo>
                  <a:lnTo>
                    <a:pt x="961" y="1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48" name="Freeform 197">
              <a:extLst>
                <a:ext uri="{FF2B5EF4-FFF2-40B4-BE49-F238E27FC236}">
                  <a16:creationId xmlns:a16="http://schemas.microsoft.com/office/drawing/2014/main" id="{F5F24D8C-C0C8-41B7-A9C5-0CE90E0D3E21}"/>
                </a:ext>
              </a:extLst>
            </p:cNvPr>
            <p:cNvSpPr>
              <a:spLocks/>
            </p:cNvSpPr>
            <p:nvPr/>
          </p:nvSpPr>
          <p:spPr bwMode="auto">
            <a:xfrm>
              <a:off x="4945063" y="2798763"/>
              <a:ext cx="134938" cy="14288"/>
            </a:xfrm>
            <a:custGeom>
              <a:avLst/>
              <a:gdLst>
                <a:gd name="T0" fmla="*/ 563 w 596"/>
                <a:gd name="T1" fmla="*/ 66 h 66"/>
                <a:gd name="T2" fmla="*/ 33 w 596"/>
                <a:gd name="T3" fmla="*/ 66 h 66"/>
                <a:gd name="T4" fmla="*/ 33 w 596"/>
                <a:gd name="T5" fmla="*/ 66 h 66"/>
                <a:gd name="T6" fmla="*/ 27 w 596"/>
                <a:gd name="T7" fmla="*/ 65 h 66"/>
                <a:gd name="T8" fmla="*/ 21 w 596"/>
                <a:gd name="T9" fmla="*/ 63 h 66"/>
                <a:gd name="T10" fmla="*/ 15 w 596"/>
                <a:gd name="T11" fmla="*/ 60 h 66"/>
                <a:gd name="T12" fmla="*/ 10 w 596"/>
                <a:gd name="T13" fmla="*/ 55 h 66"/>
                <a:gd name="T14" fmla="*/ 6 w 596"/>
                <a:gd name="T15" fmla="*/ 51 h 66"/>
                <a:gd name="T16" fmla="*/ 3 w 596"/>
                <a:gd name="T17" fmla="*/ 45 h 66"/>
                <a:gd name="T18" fmla="*/ 1 w 596"/>
                <a:gd name="T19" fmla="*/ 39 h 66"/>
                <a:gd name="T20" fmla="*/ 0 w 596"/>
                <a:gd name="T21" fmla="*/ 33 h 66"/>
                <a:gd name="T22" fmla="*/ 0 w 596"/>
                <a:gd name="T23" fmla="*/ 33 h 66"/>
                <a:gd name="T24" fmla="*/ 1 w 596"/>
                <a:gd name="T25" fmla="*/ 25 h 66"/>
                <a:gd name="T26" fmla="*/ 3 w 596"/>
                <a:gd name="T27" fmla="*/ 19 h 66"/>
                <a:gd name="T28" fmla="*/ 6 w 596"/>
                <a:gd name="T29" fmla="*/ 14 h 66"/>
                <a:gd name="T30" fmla="*/ 10 w 596"/>
                <a:gd name="T31" fmla="*/ 9 h 66"/>
                <a:gd name="T32" fmla="*/ 15 w 596"/>
                <a:gd name="T33" fmla="*/ 5 h 66"/>
                <a:gd name="T34" fmla="*/ 21 w 596"/>
                <a:gd name="T35" fmla="*/ 2 h 66"/>
                <a:gd name="T36" fmla="*/ 27 w 596"/>
                <a:gd name="T37" fmla="*/ 0 h 66"/>
                <a:gd name="T38" fmla="*/ 33 w 596"/>
                <a:gd name="T39" fmla="*/ 0 h 66"/>
                <a:gd name="T40" fmla="*/ 563 w 596"/>
                <a:gd name="T41" fmla="*/ 0 h 66"/>
                <a:gd name="T42" fmla="*/ 563 w 596"/>
                <a:gd name="T43" fmla="*/ 0 h 66"/>
                <a:gd name="T44" fmla="*/ 570 w 596"/>
                <a:gd name="T45" fmla="*/ 0 h 66"/>
                <a:gd name="T46" fmla="*/ 576 w 596"/>
                <a:gd name="T47" fmla="*/ 2 h 66"/>
                <a:gd name="T48" fmla="*/ 582 w 596"/>
                <a:gd name="T49" fmla="*/ 5 h 66"/>
                <a:gd name="T50" fmla="*/ 587 w 596"/>
                <a:gd name="T51" fmla="*/ 9 h 66"/>
                <a:gd name="T52" fmla="*/ 591 w 596"/>
                <a:gd name="T53" fmla="*/ 14 h 66"/>
                <a:gd name="T54" fmla="*/ 594 w 596"/>
                <a:gd name="T55" fmla="*/ 19 h 66"/>
                <a:gd name="T56" fmla="*/ 596 w 596"/>
                <a:gd name="T57" fmla="*/ 25 h 66"/>
                <a:gd name="T58" fmla="*/ 596 w 596"/>
                <a:gd name="T59" fmla="*/ 33 h 66"/>
                <a:gd name="T60" fmla="*/ 596 w 596"/>
                <a:gd name="T61" fmla="*/ 33 h 66"/>
                <a:gd name="T62" fmla="*/ 596 w 596"/>
                <a:gd name="T63" fmla="*/ 39 h 66"/>
                <a:gd name="T64" fmla="*/ 594 w 596"/>
                <a:gd name="T65" fmla="*/ 45 h 66"/>
                <a:gd name="T66" fmla="*/ 591 w 596"/>
                <a:gd name="T67" fmla="*/ 51 h 66"/>
                <a:gd name="T68" fmla="*/ 587 w 596"/>
                <a:gd name="T69" fmla="*/ 55 h 66"/>
                <a:gd name="T70" fmla="*/ 582 w 596"/>
                <a:gd name="T71" fmla="*/ 60 h 66"/>
                <a:gd name="T72" fmla="*/ 576 w 596"/>
                <a:gd name="T73" fmla="*/ 63 h 66"/>
                <a:gd name="T74" fmla="*/ 570 w 596"/>
                <a:gd name="T75" fmla="*/ 65 h 66"/>
                <a:gd name="T76" fmla="*/ 563 w 596"/>
                <a:gd name="T77" fmla="*/ 66 h 66"/>
                <a:gd name="T78" fmla="*/ 563 w 596"/>
                <a:gd name="T7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6" h="66">
                  <a:moveTo>
                    <a:pt x="563" y="66"/>
                  </a:moveTo>
                  <a:lnTo>
                    <a:pt x="33" y="66"/>
                  </a:lnTo>
                  <a:lnTo>
                    <a:pt x="33" y="66"/>
                  </a:lnTo>
                  <a:lnTo>
                    <a:pt x="27" y="65"/>
                  </a:lnTo>
                  <a:lnTo>
                    <a:pt x="21" y="63"/>
                  </a:lnTo>
                  <a:lnTo>
                    <a:pt x="15" y="60"/>
                  </a:lnTo>
                  <a:lnTo>
                    <a:pt x="10" y="55"/>
                  </a:lnTo>
                  <a:lnTo>
                    <a:pt x="6" y="51"/>
                  </a:lnTo>
                  <a:lnTo>
                    <a:pt x="3" y="45"/>
                  </a:lnTo>
                  <a:lnTo>
                    <a:pt x="1" y="39"/>
                  </a:lnTo>
                  <a:lnTo>
                    <a:pt x="0" y="33"/>
                  </a:lnTo>
                  <a:lnTo>
                    <a:pt x="0" y="33"/>
                  </a:lnTo>
                  <a:lnTo>
                    <a:pt x="1" y="25"/>
                  </a:lnTo>
                  <a:lnTo>
                    <a:pt x="3" y="19"/>
                  </a:lnTo>
                  <a:lnTo>
                    <a:pt x="6" y="14"/>
                  </a:lnTo>
                  <a:lnTo>
                    <a:pt x="10" y="9"/>
                  </a:lnTo>
                  <a:lnTo>
                    <a:pt x="15" y="5"/>
                  </a:lnTo>
                  <a:lnTo>
                    <a:pt x="21" y="2"/>
                  </a:lnTo>
                  <a:lnTo>
                    <a:pt x="27" y="0"/>
                  </a:lnTo>
                  <a:lnTo>
                    <a:pt x="33" y="0"/>
                  </a:lnTo>
                  <a:lnTo>
                    <a:pt x="563" y="0"/>
                  </a:lnTo>
                  <a:lnTo>
                    <a:pt x="563" y="0"/>
                  </a:lnTo>
                  <a:lnTo>
                    <a:pt x="570" y="0"/>
                  </a:lnTo>
                  <a:lnTo>
                    <a:pt x="576" y="2"/>
                  </a:lnTo>
                  <a:lnTo>
                    <a:pt x="582" y="5"/>
                  </a:lnTo>
                  <a:lnTo>
                    <a:pt x="587" y="9"/>
                  </a:lnTo>
                  <a:lnTo>
                    <a:pt x="591" y="14"/>
                  </a:lnTo>
                  <a:lnTo>
                    <a:pt x="594" y="19"/>
                  </a:lnTo>
                  <a:lnTo>
                    <a:pt x="596" y="25"/>
                  </a:lnTo>
                  <a:lnTo>
                    <a:pt x="596" y="33"/>
                  </a:lnTo>
                  <a:lnTo>
                    <a:pt x="596" y="33"/>
                  </a:lnTo>
                  <a:lnTo>
                    <a:pt x="596" y="39"/>
                  </a:lnTo>
                  <a:lnTo>
                    <a:pt x="594" y="45"/>
                  </a:lnTo>
                  <a:lnTo>
                    <a:pt x="591" y="51"/>
                  </a:lnTo>
                  <a:lnTo>
                    <a:pt x="587" y="55"/>
                  </a:lnTo>
                  <a:lnTo>
                    <a:pt x="582" y="60"/>
                  </a:lnTo>
                  <a:lnTo>
                    <a:pt x="576" y="63"/>
                  </a:lnTo>
                  <a:lnTo>
                    <a:pt x="570" y="65"/>
                  </a:lnTo>
                  <a:lnTo>
                    <a:pt x="563" y="66"/>
                  </a:lnTo>
                  <a:lnTo>
                    <a:pt x="563"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49" name="Freeform 198">
              <a:extLst>
                <a:ext uri="{FF2B5EF4-FFF2-40B4-BE49-F238E27FC236}">
                  <a16:creationId xmlns:a16="http://schemas.microsoft.com/office/drawing/2014/main" id="{1CE84F9A-BC4A-42AA-ACD4-50303B08168A}"/>
                </a:ext>
              </a:extLst>
            </p:cNvPr>
            <p:cNvSpPr>
              <a:spLocks/>
            </p:cNvSpPr>
            <p:nvPr/>
          </p:nvSpPr>
          <p:spPr bwMode="auto">
            <a:xfrm>
              <a:off x="4945063" y="2828926"/>
              <a:ext cx="134938" cy="14288"/>
            </a:xfrm>
            <a:custGeom>
              <a:avLst/>
              <a:gdLst>
                <a:gd name="T0" fmla="*/ 563 w 596"/>
                <a:gd name="T1" fmla="*/ 66 h 66"/>
                <a:gd name="T2" fmla="*/ 33 w 596"/>
                <a:gd name="T3" fmla="*/ 66 h 66"/>
                <a:gd name="T4" fmla="*/ 33 w 596"/>
                <a:gd name="T5" fmla="*/ 66 h 66"/>
                <a:gd name="T6" fmla="*/ 27 w 596"/>
                <a:gd name="T7" fmla="*/ 65 h 66"/>
                <a:gd name="T8" fmla="*/ 21 w 596"/>
                <a:gd name="T9" fmla="*/ 63 h 66"/>
                <a:gd name="T10" fmla="*/ 15 w 596"/>
                <a:gd name="T11" fmla="*/ 60 h 66"/>
                <a:gd name="T12" fmla="*/ 10 w 596"/>
                <a:gd name="T13" fmla="*/ 56 h 66"/>
                <a:gd name="T14" fmla="*/ 6 w 596"/>
                <a:gd name="T15" fmla="*/ 52 h 66"/>
                <a:gd name="T16" fmla="*/ 3 w 596"/>
                <a:gd name="T17" fmla="*/ 46 h 66"/>
                <a:gd name="T18" fmla="*/ 1 w 596"/>
                <a:gd name="T19" fmla="*/ 39 h 66"/>
                <a:gd name="T20" fmla="*/ 0 w 596"/>
                <a:gd name="T21" fmla="*/ 33 h 66"/>
                <a:gd name="T22" fmla="*/ 0 w 596"/>
                <a:gd name="T23" fmla="*/ 33 h 66"/>
                <a:gd name="T24" fmla="*/ 1 w 596"/>
                <a:gd name="T25" fmla="*/ 26 h 66"/>
                <a:gd name="T26" fmla="*/ 3 w 596"/>
                <a:gd name="T27" fmla="*/ 20 h 66"/>
                <a:gd name="T28" fmla="*/ 6 w 596"/>
                <a:gd name="T29" fmla="*/ 15 h 66"/>
                <a:gd name="T30" fmla="*/ 10 w 596"/>
                <a:gd name="T31" fmla="*/ 9 h 66"/>
                <a:gd name="T32" fmla="*/ 15 w 596"/>
                <a:gd name="T33" fmla="*/ 5 h 66"/>
                <a:gd name="T34" fmla="*/ 21 w 596"/>
                <a:gd name="T35" fmla="*/ 2 h 66"/>
                <a:gd name="T36" fmla="*/ 27 w 596"/>
                <a:gd name="T37" fmla="*/ 0 h 66"/>
                <a:gd name="T38" fmla="*/ 33 w 596"/>
                <a:gd name="T39" fmla="*/ 0 h 66"/>
                <a:gd name="T40" fmla="*/ 563 w 596"/>
                <a:gd name="T41" fmla="*/ 0 h 66"/>
                <a:gd name="T42" fmla="*/ 563 w 596"/>
                <a:gd name="T43" fmla="*/ 0 h 66"/>
                <a:gd name="T44" fmla="*/ 570 w 596"/>
                <a:gd name="T45" fmla="*/ 0 h 66"/>
                <a:gd name="T46" fmla="*/ 576 w 596"/>
                <a:gd name="T47" fmla="*/ 2 h 66"/>
                <a:gd name="T48" fmla="*/ 582 w 596"/>
                <a:gd name="T49" fmla="*/ 5 h 66"/>
                <a:gd name="T50" fmla="*/ 587 w 596"/>
                <a:gd name="T51" fmla="*/ 9 h 66"/>
                <a:gd name="T52" fmla="*/ 591 w 596"/>
                <a:gd name="T53" fmla="*/ 15 h 66"/>
                <a:gd name="T54" fmla="*/ 594 w 596"/>
                <a:gd name="T55" fmla="*/ 20 h 66"/>
                <a:gd name="T56" fmla="*/ 596 w 596"/>
                <a:gd name="T57" fmla="*/ 26 h 66"/>
                <a:gd name="T58" fmla="*/ 596 w 596"/>
                <a:gd name="T59" fmla="*/ 33 h 66"/>
                <a:gd name="T60" fmla="*/ 596 w 596"/>
                <a:gd name="T61" fmla="*/ 33 h 66"/>
                <a:gd name="T62" fmla="*/ 596 w 596"/>
                <a:gd name="T63" fmla="*/ 39 h 66"/>
                <a:gd name="T64" fmla="*/ 594 w 596"/>
                <a:gd name="T65" fmla="*/ 46 h 66"/>
                <a:gd name="T66" fmla="*/ 591 w 596"/>
                <a:gd name="T67" fmla="*/ 52 h 66"/>
                <a:gd name="T68" fmla="*/ 587 w 596"/>
                <a:gd name="T69" fmla="*/ 56 h 66"/>
                <a:gd name="T70" fmla="*/ 582 w 596"/>
                <a:gd name="T71" fmla="*/ 60 h 66"/>
                <a:gd name="T72" fmla="*/ 576 w 596"/>
                <a:gd name="T73" fmla="*/ 63 h 66"/>
                <a:gd name="T74" fmla="*/ 570 w 596"/>
                <a:gd name="T75" fmla="*/ 65 h 66"/>
                <a:gd name="T76" fmla="*/ 563 w 596"/>
                <a:gd name="T77" fmla="*/ 66 h 66"/>
                <a:gd name="T78" fmla="*/ 563 w 596"/>
                <a:gd name="T7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6" h="66">
                  <a:moveTo>
                    <a:pt x="563" y="66"/>
                  </a:moveTo>
                  <a:lnTo>
                    <a:pt x="33" y="66"/>
                  </a:lnTo>
                  <a:lnTo>
                    <a:pt x="33" y="66"/>
                  </a:lnTo>
                  <a:lnTo>
                    <a:pt x="27" y="65"/>
                  </a:lnTo>
                  <a:lnTo>
                    <a:pt x="21" y="63"/>
                  </a:lnTo>
                  <a:lnTo>
                    <a:pt x="15" y="60"/>
                  </a:lnTo>
                  <a:lnTo>
                    <a:pt x="10" y="56"/>
                  </a:lnTo>
                  <a:lnTo>
                    <a:pt x="6" y="52"/>
                  </a:lnTo>
                  <a:lnTo>
                    <a:pt x="3" y="46"/>
                  </a:lnTo>
                  <a:lnTo>
                    <a:pt x="1" y="39"/>
                  </a:lnTo>
                  <a:lnTo>
                    <a:pt x="0" y="33"/>
                  </a:lnTo>
                  <a:lnTo>
                    <a:pt x="0" y="33"/>
                  </a:lnTo>
                  <a:lnTo>
                    <a:pt x="1" y="26"/>
                  </a:lnTo>
                  <a:lnTo>
                    <a:pt x="3" y="20"/>
                  </a:lnTo>
                  <a:lnTo>
                    <a:pt x="6" y="15"/>
                  </a:lnTo>
                  <a:lnTo>
                    <a:pt x="10" y="9"/>
                  </a:lnTo>
                  <a:lnTo>
                    <a:pt x="15" y="5"/>
                  </a:lnTo>
                  <a:lnTo>
                    <a:pt x="21" y="2"/>
                  </a:lnTo>
                  <a:lnTo>
                    <a:pt x="27" y="0"/>
                  </a:lnTo>
                  <a:lnTo>
                    <a:pt x="33" y="0"/>
                  </a:lnTo>
                  <a:lnTo>
                    <a:pt x="563" y="0"/>
                  </a:lnTo>
                  <a:lnTo>
                    <a:pt x="563" y="0"/>
                  </a:lnTo>
                  <a:lnTo>
                    <a:pt x="570" y="0"/>
                  </a:lnTo>
                  <a:lnTo>
                    <a:pt x="576" y="2"/>
                  </a:lnTo>
                  <a:lnTo>
                    <a:pt x="582" y="5"/>
                  </a:lnTo>
                  <a:lnTo>
                    <a:pt x="587" y="9"/>
                  </a:lnTo>
                  <a:lnTo>
                    <a:pt x="591" y="15"/>
                  </a:lnTo>
                  <a:lnTo>
                    <a:pt x="594" y="20"/>
                  </a:lnTo>
                  <a:lnTo>
                    <a:pt x="596" y="26"/>
                  </a:lnTo>
                  <a:lnTo>
                    <a:pt x="596" y="33"/>
                  </a:lnTo>
                  <a:lnTo>
                    <a:pt x="596" y="33"/>
                  </a:lnTo>
                  <a:lnTo>
                    <a:pt x="596" y="39"/>
                  </a:lnTo>
                  <a:lnTo>
                    <a:pt x="594" y="46"/>
                  </a:lnTo>
                  <a:lnTo>
                    <a:pt x="591" y="52"/>
                  </a:lnTo>
                  <a:lnTo>
                    <a:pt x="587" y="56"/>
                  </a:lnTo>
                  <a:lnTo>
                    <a:pt x="582" y="60"/>
                  </a:lnTo>
                  <a:lnTo>
                    <a:pt x="576" y="63"/>
                  </a:lnTo>
                  <a:lnTo>
                    <a:pt x="570" y="65"/>
                  </a:lnTo>
                  <a:lnTo>
                    <a:pt x="563" y="66"/>
                  </a:lnTo>
                  <a:lnTo>
                    <a:pt x="563"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50" name="Freeform 199">
              <a:extLst>
                <a:ext uri="{FF2B5EF4-FFF2-40B4-BE49-F238E27FC236}">
                  <a16:creationId xmlns:a16="http://schemas.microsoft.com/office/drawing/2014/main" id="{B798BB52-F97E-4B5F-AA42-7450FE1149B1}"/>
                </a:ext>
              </a:extLst>
            </p:cNvPr>
            <p:cNvSpPr>
              <a:spLocks noEditPoints="1"/>
            </p:cNvSpPr>
            <p:nvPr/>
          </p:nvSpPr>
          <p:spPr bwMode="auto">
            <a:xfrm>
              <a:off x="4960938" y="2663826"/>
              <a:ext cx="104775" cy="104775"/>
            </a:xfrm>
            <a:custGeom>
              <a:avLst/>
              <a:gdLst>
                <a:gd name="T0" fmla="*/ 166 w 464"/>
                <a:gd name="T1" fmla="*/ 463 h 463"/>
                <a:gd name="T2" fmla="*/ 147 w 464"/>
                <a:gd name="T3" fmla="*/ 457 h 463"/>
                <a:gd name="T4" fmla="*/ 136 w 464"/>
                <a:gd name="T5" fmla="*/ 442 h 463"/>
                <a:gd name="T6" fmla="*/ 133 w 464"/>
                <a:gd name="T7" fmla="*/ 331 h 463"/>
                <a:gd name="T8" fmla="*/ 27 w 464"/>
                <a:gd name="T9" fmla="*/ 330 h 463"/>
                <a:gd name="T10" fmla="*/ 11 w 464"/>
                <a:gd name="T11" fmla="*/ 320 h 463"/>
                <a:gd name="T12" fmla="*/ 1 w 464"/>
                <a:gd name="T13" fmla="*/ 304 h 463"/>
                <a:gd name="T14" fmla="*/ 0 w 464"/>
                <a:gd name="T15" fmla="*/ 165 h 463"/>
                <a:gd name="T16" fmla="*/ 6 w 464"/>
                <a:gd name="T17" fmla="*/ 147 h 463"/>
                <a:gd name="T18" fmla="*/ 21 w 464"/>
                <a:gd name="T19" fmla="*/ 134 h 463"/>
                <a:gd name="T20" fmla="*/ 133 w 464"/>
                <a:gd name="T21" fmla="*/ 132 h 463"/>
                <a:gd name="T22" fmla="*/ 134 w 464"/>
                <a:gd name="T23" fmla="*/ 26 h 463"/>
                <a:gd name="T24" fmla="*/ 143 w 464"/>
                <a:gd name="T25" fmla="*/ 9 h 463"/>
                <a:gd name="T26" fmla="*/ 160 w 464"/>
                <a:gd name="T27" fmla="*/ 0 h 463"/>
                <a:gd name="T28" fmla="*/ 298 w 464"/>
                <a:gd name="T29" fmla="*/ 0 h 463"/>
                <a:gd name="T30" fmla="*/ 317 w 464"/>
                <a:gd name="T31" fmla="*/ 5 h 463"/>
                <a:gd name="T32" fmla="*/ 329 w 464"/>
                <a:gd name="T33" fmla="*/ 19 h 463"/>
                <a:gd name="T34" fmla="*/ 331 w 464"/>
                <a:gd name="T35" fmla="*/ 132 h 463"/>
                <a:gd name="T36" fmla="*/ 438 w 464"/>
                <a:gd name="T37" fmla="*/ 132 h 463"/>
                <a:gd name="T38" fmla="*/ 455 w 464"/>
                <a:gd name="T39" fmla="*/ 141 h 463"/>
                <a:gd name="T40" fmla="*/ 464 w 464"/>
                <a:gd name="T41" fmla="*/ 158 h 463"/>
                <a:gd name="T42" fmla="*/ 464 w 464"/>
                <a:gd name="T43" fmla="*/ 298 h 463"/>
                <a:gd name="T44" fmla="*/ 459 w 464"/>
                <a:gd name="T45" fmla="*/ 316 h 463"/>
                <a:gd name="T46" fmla="*/ 444 w 464"/>
                <a:gd name="T47" fmla="*/ 328 h 463"/>
                <a:gd name="T48" fmla="*/ 331 w 464"/>
                <a:gd name="T49" fmla="*/ 331 h 463"/>
                <a:gd name="T50" fmla="*/ 331 w 464"/>
                <a:gd name="T51" fmla="*/ 436 h 463"/>
                <a:gd name="T52" fmla="*/ 322 w 464"/>
                <a:gd name="T53" fmla="*/ 453 h 463"/>
                <a:gd name="T54" fmla="*/ 306 w 464"/>
                <a:gd name="T55" fmla="*/ 462 h 463"/>
                <a:gd name="T56" fmla="*/ 199 w 464"/>
                <a:gd name="T57" fmla="*/ 397 h 463"/>
                <a:gd name="T58" fmla="*/ 265 w 464"/>
                <a:gd name="T59" fmla="*/ 298 h 463"/>
                <a:gd name="T60" fmla="*/ 271 w 464"/>
                <a:gd name="T61" fmla="*/ 279 h 463"/>
                <a:gd name="T62" fmla="*/ 286 w 464"/>
                <a:gd name="T63" fmla="*/ 267 h 463"/>
                <a:gd name="T64" fmla="*/ 398 w 464"/>
                <a:gd name="T65" fmla="*/ 265 h 463"/>
                <a:gd name="T66" fmla="*/ 298 w 464"/>
                <a:gd name="T67" fmla="*/ 198 h 463"/>
                <a:gd name="T68" fmla="*/ 280 w 464"/>
                <a:gd name="T69" fmla="*/ 192 h 463"/>
                <a:gd name="T70" fmla="*/ 268 w 464"/>
                <a:gd name="T71" fmla="*/ 178 h 463"/>
                <a:gd name="T72" fmla="*/ 265 w 464"/>
                <a:gd name="T73" fmla="*/ 66 h 463"/>
                <a:gd name="T74" fmla="*/ 199 w 464"/>
                <a:gd name="T75" fmla="*/ 165 h 463"/>
                <a:gd name="T76" fmla="*/ 194 w 464"/>
                <a:gd name="T77" fmla="*/ 184 h 463"/>
                <a:gd name="T78" fmla="*/ 179 w 464"/>
                <a:gd name="T79" fmla="*/ 195 h 463"/>
                <a:gd name="T80" fmla="*/ 67 w 464"/>
                <a:gd name="T81" fmla="*/ 198 h 463"/>
                <a:gd name="T82" fmla="*/ 166 w 464"/>
                <a:gd name="T83" fmla="*/ 265 h 463"/>
                <a:gd name="T84" fmla="*/ 184 w 464"/>
                <a:gd name="T85" fmla="*/ 270 h 463"/>
                <a:gd name="T86" fmla="*/ 197 w 464"/>
                <a:gd name="T87" fmla="*/ 284 h 463"/>
                <a:gd name="T88" fmla="*/ 199 w 464"/>
                <a:gd name="T89" fmla="*/ 397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4" h="463">
                  <a:moveTo>
                    <a:pt x="298" y="463"/>
                  </a:moveTo>
                  <a:lnTo>
                    <a:pt x="166" y="463"/>
                  </a:lnTo>
                  <a:lnTo>
                    <a:pt x="166" y="463"/>
                  </a:lnTo>
                  <a:lnTo>
                    <a:pt x="160" y="462"/>
                  </a:lnTo>
                  <a:lnTo>
                    <a:pt x="153" y="460"/>
                  </a:lnTo>
                  <a:lnTo>
                    <a:pt x="147" y="457"/>
                  </a:lnTo>
                  <a:lnTo>
                    <a:pt x="143" y="453"/>
                  </a:lnTo>
                  <a:lnTo>
                    <a:pt x="139" y="449"/>
                  </a:lnTo>
                  <a:lnTo>
                    <a:pt x="136" y="442"/>
                  </a:lnTo>
                  <a:lnTo>
                    <a:pt x="134" y="436"/>
                  </a:lnTo>
                  <a:lnTo>
                    <a:pt x="133" y="430"/>
                  </a:lnTo>
                  <a:lnTo>
                    <a:pt x="133" y="331"/>
                  </a:lnTo>
                  <a:lnTo>
                    <a:pt x="33" y="331"/>
                  </a:lnTo>
                  <a:lnTo>
                    <a:pt x="33" y="331"/>
                  </a:lnTo>
                  <a:lnTo>
                    <a:pt x="27" y="330"/>
                  </a:lnTo>
                  <a:lnTo>
                    <a:pt x="21" y="328"/>
                  </a:lnTo>
                  <a:lnTo>
                    <a:pt x="15" y="325"/>
                  </a:lnTo>
                  <a:lnTo>
                    <a:pt x="11" y="320"/>
                  </a:lnTo>
                  <a:lnTo>
                    <a:pt x="6" y="316"/>
                  </a:lnTo>
                  <a:lnTo>
                    <a:pt x="3" y="310"/>
                  </a:lnTo>
                  <a:lnTo>
                    <a:pt x="1" y="304"/>
                  </a:lnTo>
                  <a:lnTo>
                    <a:pt x="0" y="298"/>
                  </a:lnTo>
                  <a:lnTo>
                    <a:pt x="0" y="165"/>
                  </a:lnTo>
                  <a:lnTo>
                    <a:pt x="0" y="165"/>
                  </a:lnTo>
                  <a:lnTo>
                    <a:pt x="1" y="158"/>
                  </a:lnTo>
                  <a:lnTo>
                    <a:pt x="3" y="152"/>
                  </a:lnTo>
                  <a:lnTo>
                    <a:pt x="6" y="147"/>
                  </a:lnTo>
                  <a:lnTo>
                    <a:pt x="11" y="141"/>
                  </a:lnTo>
                  <a:lnTo>
                    <a:pt x="15" y="137"/>
                  </a:lnTo>
                  <a:lnTo>
                    <a:pt x="21" y="134"/>
                  </a:lnTo>
                  <a:lnTo>
                    <a:pt x="27" y="132"/>
                  </a:lnTo>
                  <a:lnTo>
                    <a:pt x="33" y="132"/>
                  </a:lnTo>
                  <a:lnTo>
                    <a:pt x="133" y="132"/>
                  </a:lnTo>
                  <a:lnTo>
                    <a:pt x="133" y="33"/>
                  </a:lnTo>
                  <a:lnTo>
                    <a:pt x="133" y="33"/>
                  </a:lnTo>
                  <a:lnTo>
                    <a:pt x="134" y="26"/>
                  </a:lnTo>
                  <a:lnTo>
                    <a:pt x="136" y="19"/>
                  </a:lnTo>
                  <a:lnTo>
                    <a:pt x="139" y="14"/>
                  </a:lnTo>
                  <a:lnTo>
                    <a:pt x="143" y="9"/>
                  </a:lnTo>
                  <a:lnTo>
                    <a:pt x="147" y="5"/>
                  </a:lnTo>
                  <a:lnTo>
                    <a:pt x="153" y="2"/>
                  </a:lnTo>
                  <a:lnTo>
                    <a:pt x="160" y="0"/>
                  </a:lnTo>
                  <a:lnTo>
                    <a:pt x="166" y="0"/>
                  </a:lnTo>
                  <a:lnTo>
                    <a:pt x="298" y="0"/>
                  </a:lnTo>
                  <a:lnTo>
                    <a:pt x="298" y="0"/>
                  </a:lnTo>
                  <a:lnTo>
                    <a:pt x="306" y="0"/>
                  </a:lnTo>
                  <a:lnTo>
                    <a:pt x="312" y="2"/>
                  </a:lnTo>
                  <a:lnTo>
                    <a:pt x="317" y="5"/>
                  </a:lnTo>
                  <a:lnTo>
                    <a:pt x="322" y="9"/>
                  </a:lnTo>
                  <a:lnTo>
                    <a:pt x="326" y="14"/>
                  </a:lnTo>
                  <a:lnTo>
                    <a:pt x="329" y="19"/>
                  </a:lnTo>
                  <a:lnTo>
                    <a:pt x="331" y="26"/>
                  </a:lnTo>
                  <a:lnTo>
                    <a:pt x="331" y="33"/>
                  </a:lnTo>
                  <a:lnTo>
                    <a:pt x="331" y="132"/>
                  </a:lnTo>
                  <a:lnTo>
                    <a:pt x="431" y="132"/>
                  </a:lnTo>
                  <a:lnTo>
                    <a:pt x="431" y="132"/>
                  </a:lnTo>
                  <a:lnTo>
                    <a:pt x="438" y="132"/>
                  </a:lnTo>
                  <a:lnTo>
                    <a:pt x="444" y="134"/>
                  </a:lnTo>
                  <a:lnTo>
                    <a:pt x="449" y="137"/>
                  </a:lnTo>
                  <a:lnTo>
                    <a:pt x="455" y="141"/>
                  </a:lnTo>
                  <a:lnTo>
                    <a:pt x="459" y="147"/>
                  </a:lnTo>
                  <a:lnTo>
                    <a:pt x="462" y="152"/>
                  </a:lnTo>
                  <a:lnTo>
                    <a:pt x="464" y="158"/>
                  </a:lnTo>
                  <a:lnTo>
                    <a:pt x="464" y="165"/>
                  </a:lnTo>
                  <a:lnTo>
                    <a:pt x="464" y="298"/>
                  </a:lnTo>
                  <a:lnTo>
                    <a:pt x="464" y="298"/>
                  </a:lnTo>
                  <a:lnTo>
                    <a:pt x="464" y="304"/>
                  </a:lnTo>
                  <a:lnTo>
                    <a:pt x="462" y="310"/>
                  </a:lnTo>
                  <a:lnTo>
                    <a:pt x="459" y="316"/>
                  </a:lnTo>
                  <a:lnTo>
                    <a:pt x="455" y="320"/>
                  </a:lnTo>
                  <a:lnTo>
                    <a:pt x="449" y="325"/>
                  </a:lnTo>
                  <a:lnTo>
                    <a:pt x="444" y="328"/>
                  </a:lnTo>
                  <a:lnTo>
                    <a:pt x="438" y="330"/>
                  </a:lnTo>
                  <a:lnTo>
                    <a:pt x="431" y="331"/>
                  </a:lnTo>
                  <a:lnTo>
                    <a:pt x="331" y="331"/>
                  </a:lnTo>
                  <a:lnTo>
                    <a:pt x="331" y="430"/>
                  </a:lnTo>
                  <a:lnTo>
                    <a:pt x="331" y="430"/>
                  </a:lnTo>
                  <a:lnTo>
                    <a:pt x="331" y="436"/>
                  </a:lnTo>
                  <a:lnTo>
                    <a:pt x="329" y="442"/>
                  </a:lnTo>
                  <a:lnTo>
                    <a:pt x="326" y="449"/>
                  </a:lnTo>
                  <a:lnTo>
                    <a:pt x="322" y="453"/>
                  </a:lnTo>
                  <a:lnTo>
                    <a:pt x="317" y="457"/>
                  </a:lnTo>
                  <a:lnTo>
                    <a:pt x="312" y="460"/>
                  </a:lnTo>
                  <a:lnTo>
                    <a:pt x="306" y="462"/>
                  </a:lnTo>
                  <a:lnTo>
                    <a:pt x="298" y="463"/>
                  </a:lnTo>
                  <a:lnTo>
                    <a:pt x="298" y="463"/>
                  </a:lnTo>
                  <a:close/>
                  <a:moveTo>
                    <a:pt x="199" y="397"/>
                  </a:moveTo>
                  <a:lnTo>
                    <a:pt x="265" y="397"/>
                  </a:lnTo>
                  <a:lnTo>
                    <a:pt x="265" y="298"/>
                  </a:lnTo>
                  <a:lnTo>
                    <a:pt x="265" y="298"/>
                  </a:lnTo>
                  <a:lnTo>
                    <a:pt x="266" y="290"/>
                  </a:lnTo>
                  <a:lnTo>
                    <a:pt x="268" y="284"/>
                  </a:lnTo>
                  <a:lnTo>
                    <a:pt x="271" y="279"/>
                  </a:lnTo>
                  <a:lnTo>
                    <a:pt x="276" y="274"/>
                  </a:lnTo>
                  <a:lnTo>
                    <a:pt x="280" y="270"/>
                  </a:lnTo>
                  <a:lnTo>
                    <a:pt x="286" y="267"/>
                  </a:lnTo>
                  <a:lnTo>
                    <a:pt x="292" y="265"/>
                  </a:lnTo>
                  <a:lnTo>
                    <a:pt x="298" y="265"/>
                  </a:lnTo>
                  <a:lnTo>
                    <a:pt x="398" y="265"/>
                  </a:lnTo>
                  <a:lnTo>
                    <a:pt x="398" y="198"/>
                  </a:lnTo>
                  <a:lnTo>
                    <a:pt x="298" y="198"/>
                  </a:lnTo>
                  <a:lnTo>
                    <a:pt x="298" y="198"/>
                  </a:lnTo>
                  <a:lnTo>
                    <a:pt x="292" y="197"/>
                  </a:lnTo>
                  <a:lnTo>
                    <a:pt x="286" y="195"/>
                  </a:lnTo>
                  <a:lnTo>
                    <a:pt x="280" y="192"/>
                  </a:lnTo>
                  <a:lnTo>
                    <a:pt x="276" y="188"/>
                  </a:lnTo>
                  <a:lnTo>
                    <a:pt x="271" y="184"/>
                  </a:lnTo>
                  <a:lnTo>
                    <a:pt x="268" y="178"/>
                  </a:lnTo>
                  <a:lnTo>
                    <a:pt x="266" y="171"/>
                  </a:lnTo>
                  <a:lnTo>
                    <a:pt x="265" y="165"/>
                  </a:lnTo>
                  <a:lnTo>
                    <a:pt x="265" y="66"/>
                  </a:lnTo>
                  <a:lnTo>
                    <a:pt x="199" y="66"/>
                  </a:lnTo>
                  <a:lnTo>
                    <a:pt x="199" y="165"/>
                  </a:lnTo>
                  <a:lnTo>
                    <a:pt x="199" y="165"/>
                  </a:lnTo>
                  <a:lnTo>
                    <a:pt x="199" y="171"/>
                  </a:lnTo>
                  <a:lnTo>
                    <a:pt x="197" y="178"/>
                  </a:lnTo>
                  <a:lnTo>
                    <a:pt x="194" y="184"/>
                  </a:lnTo>
                  <a:lnTo>
                    <a:pt x="190" y="188"/>
                  </a:lnTo>
                  <a:lnTo>
                    <a:pt x="184" y="192"/>
                  </a:lnTo>
                  <a:lnTo>
                    <a:pt x="179" y="195"/>
                  </a:lnTo>
                  <a:lnTo>
                    <a:pt x="173" y="197"/>
                  </a:lnTo>
                  <a:lnTo>
                    <a:pt x="166" y="198"/>
                  </a:lnTo>
                  <a:lnTo>
                    <a:pt x="67" y="198"/>
                  </a:lnTo>
                  <a:lnTo>
                    <a:pt x="67" y="265"/>
                  </a:lnTo>
                  <a:lnTo>
                    <a:pt x="166" y="265"/>
                  </a:lnTo>
                  <a:lnTo>
                    <a:pt x="166" y="265"/>
                  </a:lnTo>
                  <a:lnTo>
                    <a:pt x="173" y="265"/>
                  </a:lnTo>
                  <a:lnTo>
                    <a:pt x="179" y="267"/>
                  </a:lnTo>
                  <a:lnTo>
                    <a:pt x="184" y="270"/>
                  </a:lnTo>
                  <a:lnTo>
                    <a:pt x="190" y="274"/>
                  </a:lnTo>
                  <a:lnTo>
                    <a:pt x="194" y="279"/>
                  </a:lnTo>
                  <a:lnTo>
                    <a:pt x="197" y="284"/>
                  </a:lnTo>
                  <a:lnTo>
                    <a:pt x="199" y="290"/>
                  </a:lnTo>
                  <a:lnTo>
                    <a:pt x="199" y="298"/>
                  </a:lnTo>
                  <a:lnTo>
                    <a:pt x="199" y="3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grpSp>
    </p:spTree>
    <p:extLst>
      <p:ext uri="{BB962C8B-B14F-4D97-AF65-F5344CB8AC3E}">
        <p14:creationId xmlns:p14="http://schemas.microsoft.com/office/powerpoint/2010/main" val="1563462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E3C78-2418-4660-83C0-7F9297C51492}"/>
              </a:ext>
            </a:extLst>
          </p:cNvPr>
          <p:cNvSpPr>
            <a:spLocks noGrp="1"/>
          </p:cNvSpPr>
          <p:nvPr>
            <p:ph type="title"/>
          </p:nvPr>
        </p:nvSpPr>
        <p:spPr>
          <a:xfrm>
            <a:off x="609600" y="87375"/>
            <a:ext cx="10162034" cy="1325563"/>
          </a:xfrm>
        </p:spPr>
        <p:txBody>
          <a:bodyPr/>
          <a:lstStyle/>
          <a:p>
            <a:r>
              <a:rPr lang="en-US" dirty="0"/>
              <a:t>Review Process </a:t>
            </a:r>
          </a:p>
        </p:txBody>
      </p:sp>
      <p:sp>
        <p:nvSpPr>
          <p:cNvPr id="4" name="Slide Number Placeholder 3">
            <a:extLst>
              <a:ext uri="{FF2B5EF4-FFF2-40B4-BE49-F238E27FC236}">
                <a16:creationId xmlns:a16="http://schemas.microsoft.com/office/drawing/2014/main" id="{2C75C706-23E9-43E4-83DD-79B656B8DF0E}"/>
              </a:ext>
            </a:extLst>
          </p:cNvPr>
          <p:cNvSpPr>
            <a:spLocks noGrp="1"/>
          </p:cNvSpPr>
          <p:nvPr>
            <p:ph type="sldNum" sz="quarter" idx="10"/>
          </p:nvPr>
        </p:nvSpPr>
        <p:spPr>
          <a:xfrm>
            <a:off x="8610600" y="6356350"/>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D6E511-78F2-1D4C-8218-60E971E66380}" type="slidenum">
              <a:rPr kumimoji="0" lang="en-US" altLang="en-US" sz="700" b="0" i="0" u="none" strike="noStrike" kern="1200" cap="none" spc="0" normalizeH="0" baseline="0" noProof="0" smtClean="0">
                <a:ln>
                  <a:noFill/>
                </a:ln>
                <a:solidFill>
                  <a:srgbClr val="68767E"/>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700" b="0" i="0" u="none" strike="noStrike" kern="1200" cap="none" spc="0" normalizeH="0" baseline="0" noProof="0" dirty="0">
              <a:ln>
                <a:noFill/>
              </a:ln>
              <a:solidFill>
                <a:srgbClr val="68767E"/>
              </a:solidFill>
              <a:effectLst/>
              <a:uLnTx/>
              <a:uFillTx/>
              <a:latin typeface="Arial" charset="0"/>
              <a:cs typeface="Arial" charset="0"/>
            </a:endParaRPr>
          </a:p>
        </p:txBody>
      </p:sp>
      <p:sp>
        <p:nvSpPr>
          <p:cNvPr id="12" name="Rectangle 11">
            <a:extLst>
              <a:ext uri="{FF2B5EF4-FFF2-40B4-BE49-F238E27FC236}">
                <a16:creationId xmlns:a16="http://schemas.microsoft.com/office/drawing/2014/main" id="{F219B056-794E-4A77-AFD5-D1D55F50B4DF}"/>
              </a:ext>
            </a:extLst>
          </p:cNvPr>
          <p:cNvSpPr/>
          <p:nvPr/>
        </p:nvSpPr>
        <p:spPr>
          <a:xfrm>
            <a:off x="-1" y="1942232"/>
            <a:ext cx="12192000" cy="2858168"/>
          </a:xfrm>
          <a:prstGeom prst="rect">
            <a:avLst/>
          </a:prstGeom>
          <a:solidFill>
            <a:srgbClr val="F7F7F7"/>
          </a:solidFill>
        </p:spPr>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14" name="Rectangle 13">
            <a:extLst>
              <a:ext uri="{FF2B5EF4-FFF2-40B4-BE49-F238E27FC236}">
                <a16:creationId xmlns:a16="http://schemas.microsoft.com/office/drawing/2014/main" id="{EFD17BF3-BBAA-4144-80E5-6F0F9BCA7A5F}"/>
              </a:ext>
            </a:extLst>
          </p:cNvPr>
          <p:cNvSpPr/>
          <p:nvPr/>
        </p:nvSpPr>
        <p:spPr>
          <a:xfrm>
            <a:off x="1025545" y="2140209"/>
            <a:ext cx="2595375" cy="2462213"/>
          </a:xfrm>
          <a:prstGeom prst="rect">
            <a:avLst/>
          </a:prstGeom>
        </p:spPr>
        <p:txBody>
          <a:bodyPr wrap="square">
            <a:spAutoFit/>
          </a:bodyPr>
          <a:lstStyle/>
          <a:p>
            <a:pPr marL="0" marR="0" lvl="0" indent="0" algn="ctr" defTabSz="914400" rtl="0" eaLnBrk="0" fontAlgn="base" latinLnBrk="0" hangingPunct="0">
              <a:spcBef>
                <a:spcPct val="0"/>
              </a:spcBef>
              <a:spcAft>
                <a:spcPct val="0"/>
              </a:spcAft>
              <a:buClrTx/>
              <a:buSzTx/>
              <a:buFontTx/>
              <a:buNone/>
              <a:tabLst/>
              <a:defRPr/>
            </a:pPr>
            <a:r>
              <a:rPr kumimoji="0" lang="en-US" sz="1400" b="0" i="0" u="none" strike="noStrike" kern="1200" cap="none" spc="0" normalizeH="0" baseline="0" noProof="0" dirty="0">
                <a:ln>
                  <a:noFill/>
                </a:ln>
                <a:solidFill>
                  <a:srgbClr val="68767E"/>
                </a:solidFill>
                <a:effectLst/>
                <a:uLnTx/>
                <a:uFillTx/>
                <a:latin typeface="Arial" charset="0"/>
                <a:ea typeface="+mn-ea"/>
                <a:cs typeface="+mn-cs"/>
              </a:rPr>
              <a:t>Potential overpayment scenarios are researched and developed by HMS. If a scenario proves to identify potential overpayments it is thoroughly reviewed by the Department and approved or denied by the Department.  If denied or no </a:t>
            </a:r>
            <a:r>
              <a:rPr lang="en-US" sz="1400" dirty="0">
                <a:solidFill>
                  <a:srgbClr val="68767E"/>
                </a:solidFill>
              </a:rPr>
              <a:t>overpayments are found, </a:t>
            </a:r>
            <a:r>
              <a:rPr kumimoji="0" lang="en-US" sz="1400" b="0" i="0" u="none" strike="noStrike" kern="1200" cap="none" spc="0" normalizeH="0" baseline="0" noProof="0" dirty="0">
                <a:ln>
                  <a:noFill/>
                </a:ln>
                <a:solidFill>
                  <a:srgbClr val="68767E"/>
                </a:solidFill>
                <a:effectLst/>
                <a:uLnTx/>
                <a:uFillTx/>
                <a:latin typeface="Arial" charset="0"/>
                <a:ea typeface="+mn-ea"/>
                <a:cs typeface="+mn-cs"/>
              </a:rPr>
              <a:t>the scenario is closed internally with HMS.</a:t>
            </a:r>
          </a:p>
        </p:txBody>
      </p:sp>
      <p:sp>
        <p:nvSpPr>
          <p:cNvPr id="16" name="Rectangle 15">
            <a:extLst>
              <a:ext uri="{FF2B5EF4-FFF2-40B4-BE49-F238E27FC236}">
                <a16:creationId xmlns:a16="http://schemas.microsoft.com/office/drawing/2014/main" id="{A5BDA789-F35C-4C55-B10F-7FB44E0D8CAB}"/>
              </a:ext>
            </a:extLst>
          </p:cNvPr>
          <p:cNvSpPr/>
          <p:nvPr/>
        </p:nvSpPr>
        <p:spPr>
          <a:xfrm>
            <a:off x="4798311" y="2111085"/>
            <a:ext cx="2595375" cy="2646878"/>
          </a:xfrm>
          <a:prstGeom prst="rect">
            <a:avLst/>
          </a:prstGeom>
        </p:spPr>
        <p:txBody>
          <a:bodyPr wrap="square">
            <a:spAutoFit/>
          </a:bodyPr>
          <a:lstStyle/>
          <a:p>
            <a:pPr lvl="0" algn="ctr">
              <a:defRPr/>
            </a:pPr>
            <a:r>
              <a:rPr lang="en-US" sz="1400" dirty="0"/>
              <a:t>Once the Department approves a scenario HMS prepares its findings for the Department to review. If the Department approves the findings, a notice of adverse action is mailed via Certified Mail and posted in the Portal.  If the Department doesn’t approve, the findings are closed within HMS system.</a:t>
            </a:r>
            <a:endParaRPr lang="en-US" sz="1400" dirty="0">
              <a:solidFill>
                <a:srgbClr val="68767E"/>
              </a:solidFill>
            </a:endParaRPr>
          </a:p>
          <a:p>
            <a:pPr marL="0" marR="0" lvl="0" indent="0" algn="ctr" defTabSz="914400" rtl="0" eaLnBrk="0" fontAlgn="base" latinLnBrk="0" hangingPunct="0">
              <a:spcBef>
                <a:spcPct val="0"/>
              </a:spcBef>
              <a:spcAft>
                <a:spcPct val="0"/>
              </a:spcAft>
              <a:buClrTx/>
              <a:buSzTx/>
              <a:buFontTx/>
              <a:buNone/>
              <a:tabLst/>
              <a:defRPr/>
            </a:pPr>
            <a:r>
              <a:rPr kumimoji="0" lang="en-US" sz="1200" b="0" i="0" u="none" strike="noStrike" kern="1200" cap="none" spc="0" normalizeH="0" baseline="0" noProof="0" dirty="0">
                <a:ln>
                  <a:noFill/>
                </a:ln>
                <a:solidFill>
                  <a:srgbClr val="68767E"/>
                </a:solidFill>
                <a:effectLst/>
                <a:uLnTx/>
                <a:uFillTx/>
                <a:latin typeface="Arial" charset="0"/>
                <a:ea typeface="+mn-ea"/>
                <a:cs typeface="+mn-cs"/>
              </a:rPr>
              <a:t> </a:t>
            </a:r>
          </a:p>
        </p:txBody>
      </p:sp>
      <p:sp>
        <p:nvSpPr>
          <p:cNvPr id="17" name="Rectangle 16">
            <a:extLst>
              <a:ext uri="{FF2B5EF4-FFF2-40B4-BE49-F238E27FC236}">
                <a16:creationId xmlns:a16="http://schemas.microsoft.com/office/drawing/2014/main" id="{8F1699EA-70AF-4F99-AFB1-09AC2F132C24}"/>
              </a:ext>
            </a:extLst>
          </p:cNvPr>
          <p:cNvSpPr/>
          <p:nvPr/>
        </p:nvSpPr>
        <p:spPr>
          <a:xfrm>
            <a:off x="8746972" y="2247930"/>
            <a:ext cx="2726412" cy="2246769"/>
          </a:xfrm>
          <a:prstGeom prst="rect">
            <a:avLst/>
          </a:prstGeom>
        </p:spPr>
        <p:txBody>
          <a:bodyPr wrap="square">
            <a:spAutoFit/>
          </a:bodyPr>
          <a:lstStyle/>
          <a:p>
            <a:pPr algn="ctr">
              <a:defRPr/>
            </a:pPr>
            <a:r>
              <a:rPr lang="en-US" sz="1400" dirty="0">
                <a:solidFill>
                  <a:srgbClr val="68767E"/>
                </a:solidFill>
              </a:rPr>
              <a:t>After provider receives a notice of adverse action the provider can agree with the findings, request an Informal Reconsideration (IR) or file an Appeal.  If the provider agrees or the findings have been upheld through the IR/Appeal process the findings are recovered by the Department.</a:t>
            </a:r>
            <a:endParaRPr kumimoji="0" lang="en-US" sz="1200" b="0" i="0" u="none" strike="noStrike" kern="1200" cap="none" spc="0" normalizeH="0" baseline="0" noProof="0" dirty="0">
              <a:ln>
                <a:noFill/>
              </a:ln>
              <a:solidFill>
                <a:srgbClr val="68767E"/>
              </a:solidFill>
              <a:effectLst/>
              <a:uLnTx/>
              <a:uFillTx/>
              <a:latin typeface="Arial" charset="0"/>
              <a:ea typeface="+mn-ea"/>
              <a:cs typeface="+mn-cs"/>
            </a:endParaRPr>
          </a:p>
        </p:txBody>
      </p:sp>
      <p:grpSp>
        <p:nvGrpSpPr>
          <p:cNvPr id="18" name="Group 17">
            <a:extLst>
              <a:ext uri="{FF2B5EF4-FFF2-40B4-BE49-F238E27FC236}">
                <a16:creationId xmlns:a16="http://schemas.microsoft.com/office/drawing/2014/main" id="{02D868BA-8170-4D22-96F3-677BDD85DC2E}"/>
              </a:ext>
            </a:extLst>
          </p:cNvPr>
          <p:cNvGrpSpPr/>
          <p:nvPr/>
        </p:nvGrpSpPr>
        <p:grpSpPr>
          <a:xfrm>
            <a:off x="2123088" y="4654636"/>
            <a:ext cx="400291" cy="66866"/>
            <a:chOff x="3240835" y="2447766"/>
            <a:chExt cx="400291" cy="66866"/>
          </a:xfrm>
        </p:grpSpPr>
        <p:sp>
          <p:nvSpPr>
            <p:cNvPr id="19" name="Oval 18">
              <a:extLst>
                <a:ext uri="{FF2B5EF4-FFF2-40B4-BE49-F238E27FC236}">
                  <a16:creationId xmlns:a16="http://schemas.microsoft.com/office/drawing/2014/main" id="{DBCAC187-8338-4D77-93BE-D04904F0F271}"/>
                </a:ext>
              </a:extLst>
            </p:cNvPr>
            <p:cNvSpPr/>
            <p:nvPr/>
          </p:nvSpPr>
          <p:spPr>
            <a:xfrm flipH="1">
              <a:off x="3574260" y="2447766"/>
              <a:ext cx="66866" cy="6686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0" name="Oval 19">
              <a:extLst>
                <a:ext uri="{FF2B5EF4-FFF2-40B4-BE49-F238E27FC236}">
                  <a16:creationId xmlns:a16="http://schemas.microsoft.com/office/drawing/2014/main" id="{65E1CF81-9F18-4274-BD19-91C2DBDC957B}"/>
                </a:ext>
              </a:extLst>
            </p:cNvPr>
            <p:cNvSpPr/>
            <p:nvPr/>
          </p:nvSpPr>
          <p:spPr>
            <a:xfrm flipH="1">
              <a:off x="3407547" y="2447766"/>
              <a:ext cx="66866" cy="66866"/>
            </a:xfrm>
            <a:prstGeom prst="ellipse">
              <a:avLst/>
            </a:prstGeom>
            <a:solidFill>
              <a:schemeClr val="accent1"/>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1" name="Oval 20">
              <a:extLst>
                <a:ext uri="{FF2B5EF4-FFF2-40B4-BE49-F238E27FC236}">
                  <a16:creationId xmlns:a16="http://schemas.microsoft.com/office/drawing/2014/main" id="{87FA79CF-C07E-4E5A-BE37-1EF168FDBD4D}"/>
                </a:ext>
              </a:extLst>
            </p:cNvPr>
            <p:cNvSpPr/>
            <p:nvPr/>
          </p:nvSpPr>
          <p:spPr>
            <a:xfrm flipH="1">
              <a:off x="3240835" y="2447766"/>
              <a:ext cx="66866" cy="66866"/>
            </a:xfrm>
            <a:prstGeom prst="ellipse">
              <a:avLst/>
            </a:prstGeom>
            <a:solidFill>
              <a:schemeClr val="accent2"/>
            </a:solid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26" name="Group 25">
            <a:extLst>
              <a:ext uri="{FF2B5EF4-FFF2-40B4-BE49-F238E27FC236}">
                <a16:creationId xmlns:a16="http://schemas.microsoft.com/office/drawing/2014/main" id="{05692386-5B14-4F61-B68A-E9581D81E170}"/>
              </a:ext>
            </a:extLst>
          </p:cNvPr>
          <p:cNvGrpSpPr/>
          <p:nvPr/>
        </p:nvGrpSpPr>
        <p:grpSpPr>
          <a:xfrm>
            <a:off x="5895854" y="4654636"/>
            <a:ext cx="400291" cy="66866"/>
            <a:chOff x="3240835" y="2447766"/>
            <a:chExt cx="400291" cy="66866"/>
          </a:xfrm>
        </p:grpSpPr>
        <p:sp>
          <p:nvSpPr>
            <p:cNvPr id="27" name="Oval 26">
              <a:extLst>
                <a:ext uri="{FF2B5EF4-FFF2-40B4-BE49-F238E27FC236}">
                  <a16:creationId xmlns:a16="http://schemas.microsoft.com/office/drawing/2014/main" id="{FB0FE872-CD32-42AE-BF79-01F63E03E000}"/>
                </a:ext>
              </a:extLst>
            </p:cNvPr>
            <p:cNvSpPr/>
            <p:nvPr/>
          </p:nvSpPr>
          <p:spPr>
            <a:xfrm flipH="1">
              <a:off x="3574260" y="2447766"/>
              <a:ext cx="66866" cy="6686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8" name="Oval 27">
              <a:extLst>
                <a:ext uri="{FF2B5EF4-FFF2-40B4-BE49-F238E27FC236}">
                  <a16:creationId xmlns:a16="http://schemas.microsoft.com/office/drawing/2014/main" id="{2FD2AD64-C038-4901-8DEF-855ABB1F8210}"/>
                </a:ext>
              </a:extLst>
            </p:cNvPr>
            <p:cNvSpPr/>
            <p:nvPr/>
          </p:nvSpPr>
          <p:spPr>
            <a:xfrm flipH="1">
              <a:off x="3407547" y="2447766"/>
              <a:ext cx="66866" cy="66866"/>
            </a:xfrm>
            <a:prstGeom prst="ellipse">
              <a:avLst/>
            </a:prstGeom>
            <a:solidFill>
              <a:schemeClr val="accent1"/>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9" name="Oval 28">
              <a:extLst>
                <a:ext uri="{FF2B5EF4-FFF2-40B4-BE49-F238E27FC236}">
                  <a16:creationId xmlns:a16="http://schemas.microsoft.com/office/drawing/2014/main" id="{EB8AB79F-2073-4CB4-9D84-7FE740FEB418}"/>
                </a:ext>
              </a:extLst>
            </p:cNvPr>
            <p:cNvSpPr/>
            <p:nvPr/>
          </p:nvSpPr>
          <p:spPr>
            <a:xfrm flipH="1">
              <a:off x="3240835" y="2447766"/>
              <a:ext cx="66866" cy="66866"/>
            </a:xfrm>
            <a:prstGeom prst="ellipse">
              <a:avLst/>
            </a:prstGeom>
            <a:solidFill>
              <a:schemeClr val="accent2"/>
            </a:solid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30" name="Group 29">
            <a:extLst>
              <a:ext uri="{FF2B5EF4-FFF2-40B4-BE49-F238E27FC236}">
                <a16:creationId xmlns:a16="http://schemas.microsoft.com/office/drawing/2014/main" id="{6ABFE372-DB30-4AE3-B074-125A732437F8}"/>
              </a:ext>
            </a:extLst>
          </p:cNvPr>
          <p:cNvGrpSpPr/>
          <p:nvPr/>
        </p:nvGrpSpPr>
        <p:grpSpPr>
          <a:xfrm>
            <a:off x="9910033" y="4654636"/>
            <a:ext cx="400291" cy="66866"/>
            <a:chOff x="3240835" y="2447766"/>
            <a:chExt cx="400291" cy="66866"/>
          </a:xfrm>
        </p:grpSpPr>
        <p:sp>
          <p:nvSpPr>
            <p:cNvPr id="31" name="Oval 30">
              <a:extLst>
                <a:ext uri="{FF2B5EF4-FFF2-40B4-BE49-F238E27FC236}">
                  <a16:creationId xmlns:a16="http://schemas.microsoft.com/office/drawing/2014/main" id="{E57B481D-4956-4D16-B59B-006CAA85E6CA}"/>
                </a:ext>
              </a:extLst>
            </p:cNvPr>
            <p:cNvSpPr/>
            <p:nvPr/>
          </p:nvSpPr>
          <p:spPr>
            <a:xfrm flipH="1">
              <a:off x="3574260" y="2447766"/>
              <a:ext cx="66866" cy="6686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32" name="Oval 31">
              <a:extLst>
                <a:ext uri="{FF2B5EF4-FFF2-40B4-BE49-F238E27FC236}">
                  <a16:creationId xmlns:a16="http://schemas.microsoft.com/office/drawing/2014/main" id="{408A45D7-D79F-4BFE-97DF-CC68C1CF3E8C}"/>
                </a:ext>
              </a:extLst>
            </p:cNvPr>
            <p:cNvSpPr/>
            <p:nvPr/>
          </p:nvSpPr>
          <p:spPr>
            <a:xfrm flipH="1">
              <a:off x="3407547" y="2447766"/>
              <a:ext cx="66866" cy="66866"/>
            </a:xfrm>
            <a:prstGeom prst="ellipse">
              <a:avLst/>
            </a:prstGeom>
            <a:solidFill>
              <a:schemeClr val="accent1"/>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33" name="Oval 32">
              <a:extLst>
                <a:ext uri="{FF2B5EF4-FFF2-40B4-BE49-F238E27FC236}">
                  <a16:creationId xmlns:a16="http://schemas.microsoft.com/office/drawing/2014/main" id="{A17D61D8-AFDB-44E7-8C89-E65661E6845A}"/>
                </a:ext>
              </a:extLst>
            </p:cNvPr>
            <p:cNvSpPr/>
            <p:nvPr/>
          </p:nvSpPr>
          <p:spPr>
            <a:xfrm flipH="1">
              <a:off x="3240835" y="2447766"/>
              <a:ext cx="66866" cy="66866"/>
            </a:xfrm>
            <a:prstGeom prst="ellipse">
              <a:avLst/>
            </a:prstGeom>
            <a:solidFill>
              <a:schemeClr val="accent2"/>
            </a:solid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sp>
        <p:nvSpPr>
          <p:cNvPr id="3" name="Rectangle 2">
            <a:extLst>
              <a:ext uri="{FF2B5EF4-FFF2-40B4-BE49-F238E27FC236}">
                <a16:creationId xmlns:a16="http://schemas.microsoft.com/office/drawing/2014/main" id="{21DB9822-39F7-43D6-91C5-ADB06E272B4C}"/>
              </a:ext>
            </a:extLst>
          </p:cNvPr>
          <p:cNvSpPr/>
          <p:nvPr/>
        </p:nvSpPr>
        <p:spPr>
          <a:xfrm>
            <a:off x="0" y="5083495"/>
            <a:ext cx="12192000" cy="824032"/>
          </a:xfrm>
          <a:prstGeom prst="rect">
            <a:avLst/>
          </a:prstGeom>
          <a:solidFill>
            <a:schemeClr val="tx2"/>
          </a:solidFill>
        </p:spPr>
        <p:txBody>
          <a:bodyPr lIns="914400" rIns="914400" rtlCol="0" anchor="ctr">
            <a:noAutofit/>
          </a:bodyPr>
          <a:lstStyle/>
          <a:p>
            <a:pPr lvl="0" algn="ctr">
              <a:defRPr/>
            </a:pPr>
            <a:r>
              <a:rPr lang="en-US" sz="1600" b="1" dirty="0">
                <a:solidFill>
                  <a:schemeClr val="bg1"/>
                </a:solidFill>
              </a:rPr>
              <a:t>The findings from this analysis are reported to Health First Colorado, along with recommendations </a:t>
            </a:r>
            <a:br>
              <a:rPr lang="en-US" sz="1600" b="1" dirty="0">
                <a:solidFill>
                  <a:schemeClr val="bg1"/>
                </a:solidFill>
              </a:rPr>
            </a:br>
            <a:r>
              <a:rPr lang="en-US" sz="1600" b="1" dirty="0">
                <a:solidFill>
                  <a:schemeClr val="bg1"/>
                </a:solidFill>
              </a:rPr>
              <a:t>regarding proper payment of the claim.</a:t>
            </a:r>
          </a:p>
        </p:txBody>
      </p:sp>
      <p:sp>
        <p:nvSpPr>
          <p:cNvPr id="6" name="TextBox 5">
            <a:extLst>
              <a:ext uri="{FF2B5EF4-FFF2-40B4-BE49-F238E27FC236}">
                <a16:creationId xmlns:a16="http://schemas.microsoft.com/office/drawing/2014/main" id="{1098DEBA-A124-B94B-A90D-8E997E5FBE94}"/>
              </a:ext>
            </a:extLst>
          </p:cNvPr>
          <p:cNvSpPr txBox="1"/>
          <p:nvPr/>
        </p:nvSpPr>
        <p:spPr>
          <a:xfrm>
            <a:off x="805755" y="1033252"/>
            <a:ext cx="10247063" cy="707886"/>
          </a:xfrm>
          <a:prstGeom prst="rect">
            <a:avLst/>
          </a:prstGeom>
          <a:noFill/>
        </p:spPr>
        <p:txBody>
          <a:bodyPr wrap="square" rtlCol="0">
            <a:spAutoFit/>
          </a:bodyPr>
          <a:lstStyle/>
          <a:p>
            <a:r>
              <a:rPr lang="en-US" sz="2000" dirty="0">
                <a:solidFill>
                  <a:schemeClr val="accent2"/>
                </a:solidFill>
              </a:rPr>
              <a:t>The Department reviews and approves all letter and determinations made by HMS before anything is finalized. </a:t>
            </a:r>
          </a:p>
        </p:txBody>
      </p:sp>
      <p:sp>
        <p:nvSpPr>
          <p:cNvPr id="34" name="Footer Placeholder 3">
            <a:extLst>
              <a:ext uri="{FF2B5EF4-FFF2-40B4-BE49-F238E27FC236}">
                <a16:creationId xmlns:a16="http://schemas.microsoft.com/office/drawing/2014/main" id="{8E1E9666-5240-D84A-9D5E-FA70F8D0C130}"/>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p>
        </p:txBody>
      </p:sp>
      <p:sp>
        <p:nvSpPr>
          <p:cNvPr id="5" name="TextBox 4">
            <a:extLst>
              <a:ext uri="{FF2B5EF4-FFF2-40B4-BE49-F238E27FC236}">
                <a16:creationId xmlns:a16="http://schemas.microsoft.com/office/drawing/2014/main" id="{1425BA0C-31FA-82CC-E1E2-C8B58EBA24DC}"/>
              </a:ext>
            </a:extLst>
          </p:cNvPr>
          <p:cNvSpPr txBox="1"/>
          <p:nvPr/>
        </p:nvSpPr>
        <p:spPr>
          <a:xfrm>
            <a:off x="1843248" y="1919480"/>
            <a:ext cx="893104" cy="141831"/>
          </a:xfrm>
          <a:prstGeom prst="roundRect">
            <a:avLst>
              <a:gd name="adj" fmla="val 50000"/>
            </a:avLst>
          </a:prstGeom>
          <a:solidFill>
            <a:schemeClr val="tx2"/>
          </a:solidFill>
        </p:spPr>
        <p:txBody>
          <a:bodyPr wrap="none"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832FD6E2-2A5C-2019-2128-9A5682D1EE8F}"/>
              </a:ext>
            </a:extLst>
          </p:cNvPr>
          <p:cNvSpPr txBox="1"/>
          <p:nvPr/>
        </p:nvSpPr>
        <p:spPr>
          <a:xfrm>
            <a:off x="5649446" y="1919480"/>
            <a:ext cx="893104" cy="141831"/>
          </a:xfrm>
          <a:prstGeom prst="roundRect">
            <a:avLst>
              <a:gd name="adj" fmla="val 50000"/>
            </a:avLst>
          </a:prstGeom>
          <a:solidFill>
            <a:schemeClr val="tx2"/>
          </a:solidFill>
        </p:spPr>
        <p:txBody>
          <a:bodyPr wrap="none"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52137E4B-7DD0-2547-7CCD-2617059BBA88}"/>
              </a:ext>
            </a:extLst>
          </p:cNvPr>
          <p:cNvSpPr txBox="1"/>
          <p:nvPr/>
        </p:nvSpPr>
        <p:spPr>
          <a:xfrm>
            <a:off x="9663626" y="1919480"/>
            <a:ext cx="893104" cy="141831"/>
          </a:xfrm>
          <a:prstGeom prst="roundRect">
            <a:avLst>
              <a:gd name="adj" fmla="val 50000"/>
            </a:avLst>
          </a:prstGeom>
          <a:solidFill>
            <a:schemeClr val="tx2"/>
          </a:solidFill>
        </p:spPr>
        <p:txBody>
          <a:bodyPr wrap="none"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28800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FDB-1E0C-4935-80A7-3803C6FE5589}"/>
              </a:ext>
            </a:extLst>
          </p:cNvPr>
          <p:cNvSpPr>
            <a:spLocks noGrp="1"/>
          </p:cNvSpPr>
          <p:nvPr>
            <p:ph type="title"/>
          </p:nvPr>
        </p:nvSpPr>
        <p:spPr>
          <a:xfrm>
            <a:off x="455967" y="133345"/>
            <a:ext cx="7219156" cy="1309255"/>
          </a:xfrm>
        </p:spPr>
        <p:txBody>
          <a:bodyPr/>
          <a:lstStyle/>
          <a:p>
            <a:r>
              <a:rPr lang="en-US" dirty="0"/>
              <a:t>Determination Letters</a:t>
            </a:r>
          </a:p>
        </p:txBody>
      </p:sp>
      <p:sp>
        <p:nvSpPr>
          <p:cNvPr id="4" name="Slide Number Placeholder 3">
            <a:extLst>
              <a:ext uri="{FF2B5EF4-FFF2-40B4-BE49-F238E27FC236}">
                <a16:creationId xmlns:a16="http://schemas.microsoft.com/office/drawing/2014/main" id="{C226B823-0A92-4DF1-B005-69E450EDB94C}"/>
              </a:ext>
            </a:extLst>
          </p:cNvPr>
          <p:cNvSpPr>
            <a:spLocks noGrp="1"/>
          </p:cNvSpPr>
          <p:nvPr>
            <p:ph type="sldNum" sz="quarter" idx="10"/>
          </p:nvPr>
        </p:nvSpPr>
        <p:spPr/>
        <p:txBody>
          <a:bodyPr/>
          <a:lstStyle/>
          <a:p>
            <a:fld id="{E1D6E511-78F2-1D4C-8218-60E971E66380}" type="slidenum">
              <a:rPr lang="en-US" altLang="en-US" smtClean="0"/>
              <a:pPr/>
              <a:t>7</a:t>
            </a:fld>
            <a:endParaRPr lang="en-US" altLang="en-US" dirty="0"/>
          </a:p>
        </p:txBody>
      </p:sp>
      <p:sp>
        <p:nvSpPr>
          <p:cNvPr id="50" name="Rectangle 49">
            <a:extLst>
              <a:ext uri="{FF2B5EF4-FFF2-40B4-BE49-F238E27FC236}">
                <a16:creationId xmlns:a16="http://schemas.microsoft.com/office/drawing/2014/main" id="{B8AE8EC5-B231-4A09-9A55-84EC9E809450}"/>
              </a:ext>
            </a:extLst>
          </p:cNvPr>
          <p:cNvSpPr/>
          <p:nvPr/>
        </p:nvSpPr>
        <p:spPr>
          <a:xfrm>
            <a:off x="607105" y="1242498"/>
            <a:ext cx="5953660" cy="861774"/>
          </a:xfrm>
          <a:prstGeom prst="rect">
            <a:avLst/>
          </a:prstGeom>
        </p:spPr>
        <p:txBody>
          <a:bodyPr wrap="square" lIns="0" tIns="0" rIns="0" bIns="0">
            <a:spAutoFit/>
          </a:bodyPr>
          <a:lstStyle/>
          <a:p>
            <a:pPr marL="0">
              <a:spcBef>
                <a:spcPts val="0"/>
              </a:spcBef>
              <a:spcAft>
                <a:spcPts val="450"/>
              </a:spcAft>
            </a:pPr>
            <a:r>
              <a:rPr lang="en-US" sz="2800" b="1" kern="2200" spc="-45" dirty="0">
                <a:solidFill>
                  <a:schemeClr val="tx2"/>
                </a:solidFill>
                <a:ea typeface="Calibri" panose="020F0502020204030204" pitchFamily="34" charset="0"/>
              </a:rPr>
              <a:t>Notice of Adverse Action, Overpayment Determination letter</a:t>
            </a:r>
          </a:p>
        </p:txBody>
      </p:sp>
      <p:sp>
        <p:nvSpPr>
          <p:cNvPr id="51" name="Rectangle 50">
            <a:extLst>
              <a:ext uri="{FF2B5EF4-FFF2-40B4-BE49-F238E27FC236}">
                <a16:creationId xmlns:a16="http://schemas.microsoft.com/office/drawing/2014/main" id="{B9124A68-429F-4337-994E-F2D88F0E8887}"/>
              </a:ext>
            </a:extLst>
          </p:cNvPr>
          <p:cNvSpPr/>
          <p:nvPr/>
        </p:nvSpPr>
        <p:spPr>
          <a:xfrm>
            <a:off x="1037660" y="2439739"/>
            <a:ext cx="4991100" cy="1717393"/>
          </a:xfrm>
          <a:prstGeom prst="rect">
            <a:avLst/>
          </a:prstGeom>
        </p:spPr>
        <p:txBody>
          <a:bodyPr wrap="square">
            <a:spAutoFit/>
          </a:bodyPr>
          <a:lstStyle/>
          <a:p>
            <a:pPr marL="285750" lvl="1" indent="-285750">
              <a:lnSpc>
                <a:spcPct val="80000"/>
              </a:lnSpc>
              <a:buClr>
                <a:schemeClr val="accent4"/>
              </a:buClr>
              <a:buFont typeface="Arial" panose="020B0604020202020204" pitchFamily="34" charset="0"/>
              <a:buChar char="•"/>
            </a:pPr>
            <a:r>
              <a:rPr lang="en-US" sz="2200" dirty="0"/>
              <a:t>Indicates that a claim review resulted in a finding of inaccurate billing. </a:t>
            </a:r>
          </a:p>
          <a:p>
            <a:pPr marL="0" lvl="1">
              <a:lnSpc>
                <a:spcPct val="80000"/>
              </a:lnSpc>
              <a:buClr>
                <a:schemeClr val="accent4"/>
              </a:buClr>
            </a:pPr>
            <a:endParaRPr lang="en-US" sz="2200" dirty="0"/>
          </a:p>
          <a:p>
            <a:pPr marL="285750" lvl="1" indent="-285750">
              <a:lnSpc>
                <a:spcPct val="80000"/>
              </a:lnSpc>
              <a:buClr>
                <a:schemeClr val="accent4"/>
              </a:buClr>
              <a:buFont typeface="Arial" panose="020B0604020202020204" pitchFamily="34" charset="0"/>
              <a:buChar char="•"/>
            </a:pPr>
            <a:r>
              <a:rPr lang="en-US" sz="2200" dirty="0"/>
              <a:t>The packet contains two documents:</a:t>
            </a:r>
          </a:p>
        </p:txBody>
      </p:sp>
      <p:sp>
        <p:nvSpPr>
          <p:cNvPr id="56" name="Rectangle: Rounded Corners 55">
            <a:extLst>
              <a:ext uri="{FF2B5EF4-FFF2-40B4-BE49-F238E27FC236}">
                <a16:creationId xmlns:a16="http://schemas.microsoft.com/office/drawing/2014/main" id="{718C5120-C230-46BB-88FE-613BD2C07CE8}"/>
              </a:ext>
            </a:extLst>
          </p:cNvPr>
          <p:cNvSpPr/>
          <p:nvPr/>
        </p:nvSpPr>
        <p:spPr>
          <a:xfrm>
            <a:off x="1485198" y="4529561"/>
            <a:ext cx="460815" cy="460815"/>
          </a:xfrm>
          <a:prstGeom prst="roundRect">
            <a:avLst>
              <a:gd name="adj" fmla="val 50000"/>
            </a:avLst>
          </a:prstGeom>
          <a:ln>
            <a:solidFill>
              <a:schemeClr val="accent1"/>
            </a:solidFill>
          </a:ln>
        </p:spPr>
        <p:txBody>
          <a:bodyPr wrap="none" rtlCol="0" anchor="ctr">
            <a:noAutofit/>
          </a:bodyPr>
          <a:lstStyle/>
          <a:p>
            <a:pPr algn="ctr"/>
            <a:r>
              <a:rPr lang="en-US" b="1" dirty="0">
                <a:solidFill>
                  <a:schemeClr val="bg1">
                    <a:lumMod val="75000"/>
                  </a:schemeClr>
                </a:solidFill>
              </a:rPr>
              <a:t>01</a:t>
            </a:r>
          </a:p>
        </p:txBody>
      </p:sp>
      <p:sp>
        <p:nvSpPr>
          <p:cNvPr id="58" name="Rectangle 57">
            <a:extLst>
              <a:ext uri="{FF2B5EF4-FFF2-40B4-BE49-F238E27FC236}">
                <a16:creationId xmlns:a16="http://schemas.microsoft.com/office/drawing/2014/main" id="{3B8831D7-8E5D-4198-A30F-929A12097565}"/>
              </a:ext>
            </a:extLst>
          </p:cNvPr>
          <p:cNvSpPr/>
          <p:nvPr/>
        </p:nvSpPr>
        <p:spPr>
          <a:xfrm>
            <a:off x="3435520" y="4490614"/>
            <a:ext cx="4031651" cy="523220"/>
          </a:xfrm>
          <a:prstGeom prst="rect">
            <a:avLst/>
          </a:prstGeom>
        </p:spPr>
        <p:txBody>
          <a:bodyPr wrap="square" anchor="ctr">
            <a:spAutoFit/>
          </a:bodyPr>
          <a:lstStyle/>
          <a:p>
            <a:pPr marL="0" lvl="3">
              <a:spcBef>
                <a:spcPts val="0"/>
              </a:spcBef>
            </a:pPr>
            <a:r>
              <a:rPr lang="en-US" sz="1400" dirty="0">
                <a:ea typeface="Times New Roman" panose="02020603050405020304" pitchFamily="18" charset="0"/>
              </a:rPr>
              <a:t>Instructions for next steps and requesting an informal reconsideration or appeal. </a:t>
            </a:r>
          </a:p>
        </p:txBody>
      </p:sp>
      <p:sp>
        <p:nvSpPr>
          <p:cNvPr id="69" name="Rectangle: Rounded Corners 68">
            <a:extLst>
              <a:ext uri="{FF2B5EF4-FFF2-40B4-BE49-F238E27FC236}">
                <a16:creationId xmlns:a16="http://schemas.microsoft.com/office/drawing/2014/main" id="{ED3A85F0-91EB-44FF-A1D0-CBA9DBC880CD}"/>
              </a:ext>
            </a:extLst>
          </p:cNvPr>
          <p:cNvSpPr/>
          <p:nvPr/>
        </p:nvSpPr>
        <p:spPr>
          <a:xfrm>
            <a:off x="1485198" y="5270007"/>
            <a:ext cx="460815" cy="460815"/>
          </a:xfrm>
          <a:prstGeom prst="roundRect">
            <a:avLst>
              <a:gd name="adj" fmla="val 50000"/>
            </a:avLst>
          </a:prstGeom>
          <a:ln>
            <a:solidFill>
              <a:schemeClr val="accent1"/>
            </a:solidFill>
          </a:ln>
        </p:spPr>
        <p:txBody>
          <a:bodyPr wrap="none" rtlCol="0" anchor="ctr">
            <a:noAutofit/>
          </a:bodyPr>
          <a:lstStyle/>
          <a:p>
            <a:pPr algn="ctr"/>
            <a:r>
              <a:rPr lang="en-US" b="1" dirty="0">
                <a:solidFill>
                  <a:schemeClr val="bg1">
                    <a:lumMod val="75000"/>
                  </a:schemeClr>
                </a:solidFill>
              </a:rPr>
              <a:t>02</a:t>
            </a:r>
          </a:p>
        </p:txBody>
      </p:sp>
      <p:sp>
        <p:nvSpPr>
          <p:cNvPr id="71" name="Rectangle 70">
            <a:extLst>
              <a:ext uri="{FF2B5EF4-FFF2-40B4-BE49-F238E27FC236}">
                <a16:creationId xmlns:a16="http://schemas.microsoft.com/office/drawing/2014/main" id="{E9C42D8F-1F8A-485F-AEC8-B027E4F34B22}"/>
              </a:ext>
            </a:extLst>
          </p:cNvPr>
          <p:cNvSpPr/>
          <p:nvPr/>
        </p:nvSpPr>
        <p:spPr>
          <a:xfrm>
            <a:off x="3402620" y="5166058"/>
            <a:ext cx="3975100" cy="738664"/>
          </a:xfrm>
          <a:prstGeom prst="rect">
            <a:avLst/>
          </a:prstGeom>
        </p:spPr>
        <p:txBody>
          <a:bodyPr wrap="square" anchor="ctr">
            <a:spAutoFit/>
          </a:bodyPr>
          <a:lstStyle/>
          <a:p>
            <a:pPr marL="0" lvl="3">
              <a:spcBef>
                <a:spcPts val="0"/>
              </a:spcBef>
            </a:pPr>
            <a:r>
              <a:rPr lang="en-US" sz="1400" dirty="0">
                <a:ea typeface="Times New Roman" panose="02020603050405020304" pitchFamily="18" charset="0"/>
              </a:rPr>
              <a:t>An audit detail with an explanation of the review  rationale and a listing of all claims that were included the HMS findings.</a:t>
            </a:r>
          </a:p>
        </p:txBody>
      </p:sp>
      <p:sp>
        <p:nvSpPr>
          <p:cNvPr id="57" name="Rectangle 56">
            <a:extLst>
              <a:ext uri="{FF2B5EF4-FFF2-40B4-BE49-F238E27FC236}">
                <a16:creationId xmlns:a16="http://schemas.microsoft.com/office/drawing/2014/main" id="{718F9F8E-2155-48FC-86D1-2264EEBB70E9}"/>
              </a:ext>
            </a:extLst>
          </p:cNvPr>
          <p:cNvSpPr/>
          <p:nvPr/>
        </p:nvSpPr>
        <p:spPr>
          <a:xfrm>
            <a:off x="2079419" y="4498359"/>
            <a:ext cx="1504516" cy="523220"/>
          </a:xfrm>
          <a:prstGeom prst="rect">
            <a:avLst/>
          </a:prstGeom>
        </p:spPr>
        <p:txBody>
          <a:bodyPr wrap="square" anchor="ctr">
            <a:spAutoFit/>
          </a:bodyPr>
          <a:lstStyle/>
          <a:p>
            <a:pPr marL="0" lvl="2">
              <a:spcBef>
                <a:spcPts val="0"/>
              </a:spcBef>
            </a:pPr>
            <a:r>
              <a:rPr lang="en-US" sz="1400" b="1" dirty="0">
                <a:solidFill>
                  <a:schemeClr val="accent4"/>
                </a:solidFill>
                <a:ea typeface="Times New Roman" panose="02020603050405020304" pitchFamily="18" charset="0"/>
              </a:rPr>
              <a:t>Cover </a:t>
            </a:r>
            <a:br>
              <a:rPr lang="en-US" sz="1400" b="1" dirty="0">
                <a:solidFill>
                  <a:schemeClr val="accent4"/>
                </a:solidFill>
                <a:ea typeface="Times New Roman" panose="02020603050405020304" pitchFamily="18" charset="0"/>
              </a:rPr>
            </a:br>
            <a:r>
              <a:rPr lang="en-US" sz="1400" b="1" dirty="0">
                <a:solidFill>
                  <a:schemeClr val="accent4"/>
                </a:solidFill>
                <a:ea typeface="Times New Roman" panose="02020603050405020304" pitchFamily="18" charset="0"/>
              </a:rPr>
              <a:t>letter</a:t>
            </a:r>
          </a:p>
        </p:txBody>
      </p:sp>
      <p:sp>
        <p:nvSpPr>
          <p:cNvPr id="70" name="Rectangle 69">
            <a:extLst>
              <a:ext uri="{FF2B5EF4-FFF2-40B4-BE49-F238E27FC236}">
                <a16:creationId xmlns:a16="http://schemas.microsoft.com/office/drawing/2014/main" id="{8EC57CEB-C122-4EF4-B3B8-9554A27A66F9}"/>
              </a:ext>
            </a:extLst>
          </p:cNvPr>
          <p:cNvSpPr/>
          <p:nvPr/>
        </p:nvSpPr>
        <p:spPr>
          <a:xfrm>
            <a:off x="2079419" y="5346525"/>
            <a:ext cx="1729786" cy="307777"/>
          </a:xfrm>
          <a:prstGeom prst="rect">
            <a:avLst/>
          </a:prstGeom>
        </p:spPr>
        <p:txBody>
          <a:bodyPr wrap="square" anchor="ctr">
            <a:spAutoFit/>
          </a:bodyPr>
          <a:lstStyle/>
          <a:p>
            <a:pPr marL="0" lvl="2">
              <a:spcBef>
                <a:spcPts val="0"/>
              </a:spcBef>
            </a:pPr>
            <a:r>
              <a:rPr lang="en-US" sz="1400" b="1" dirty="0">
                <a:solidFill>
                  <a:schemeClr val="accent4"/>
                </a:solidFill>
                <a:ea typeface="Times New Roman" panose="02020603050405020304" pitchFamily="18" charset="0"/>
              </a:rPr>
              <a:t>Audit Detail</a:t>
            </a:r>
          </a:p>
        </p:txBody>
      </p:sp>
      <p:cxnSp>
        <p:nvCxnSpPr>
          <p:cNvPr id="82" name="Straight Connector 81">
            <a:extLst>
              <a:ext uri="{FF2B5EF4-FFF2-40B4-BE49-F238E27FC236}">
                <a16:creationId xmlns:a16="http://schemas.microsoft.com/office/drawing/2014/main" id="{DD4BA030-7965-43B0-8D2C-3E035A8B878F}"/>
              </a:ext>
            </a:extLst>
          </p:cNvPr>
          <p:cNvCxnSpPr>
            <a:cxnSpLocks/>
          </p:cNvCxnSpPr>
          <p:nvPr/>
        </p:nvCxnSpPr>
        <p:spPr>
          <a:xfrm>
            <a:off x="2243991" y="5143332"/>
            <a:ext cx="5097061"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87" name="Footer Placeholder 3">
            <a:extLst>
              <a:ext uri="{FF2B5EF4-FFF2-40B4-BE49-F238E27FC236}">
                <a16:creationId xmlns:a16="http://schemas.microsoft.com/office/drawing/2014/main" id="{B305954D-F6F9-4A7C-A344-675EAED1FD2C}"/>
              </a:ext>
            </a:extLst>
          </p:cNvPr>
          <p:cNvSpPr txBox="1">
            <a:spLocks/>
          </p:cNvSpPr>
          <p:nvPr/>
        </p:nvSpPr>
        <p:spPr>
          <a:xfrm>
            <a:off x="838200" y="6467693"/>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sz="800" dirty="0"/>
              <a:t>HMS a Gainwell Company Confidential. Do not Distribute.</a:t>
            </a:r>
          </a:p>
        </p:txBody>
      </p:sp>
    </p:spTree>
    <p:extLst>
      <p:ext uri="{BB962C8B-B14F-4D97-AF65-F5344CB8AC3E}">
        <p14:creationId xmlns:p14="http://schemas.microsoft.com/office/powerpoint/2010/main" val="3207837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61571B-BD0A-4964-90FD-4E2AD0C7AEAF}"/>
              </a:ext>
            </a:extLst>
          </p:cNvPr>
          <p:cNvSpPr>
            <a:spLocks noGrp="1"/>
          </p:cNvSpPr>
          <p:nvPr>
            <p:ph type="title"/>
          </p:nvPr>
        </p:nvSpPr>
        <p:spPr>
          <a:xfrm>
            <a:off x="831852" y="1788956"/>
            <a:ext cx="8890217" cy="3280089"/>
          </a:xfrm>
        </p:spPr>
        <p:txBody>
          <a:bodyPr anchor="ctr">
            <a:normAutofit/>
          </a:bodyPr>
          <a:lstStyle/>
          <a:p>
            <a:r>
              <a:rPr lang="en-US" sz="5400" dirty="0"/>
              <a:t>Informal Reconsiderations and Appeals</a:t>
            </a:r>
          </a:p>
        </p:txBody>
      </p:sp>
      <p:sp>
        <p:nvSpPr>
          <p:cNvPr id="2" name="Slide Number Placeholder 1">
            <a:extLst>
              <a:ext uri="{FF2B5EF4-FFF2-40B4-BE49-F238E27FC236}">
                <a16:creationId xmlns:a16="http://schemas.microsoft.com/office/drawing/2014/main" id="{AADFAD42-C180-4AA4-B4F5-2616ADC1232E}"/>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87677F-9EE0-1D46-953C-F8704949B36A}" type="slidenum">
              <a:rPr kumimoji="0" lang="uk-UA" altLang="en-US" sz="700" b="0" i="0" u="none" strike="noStrike" kern="1200" cap="none" spc="0" normalizeH="0" baseline="0" noProof="0" smtClean="0">
                <a:ln>
                  <a:noFill/>
                </a:ln>
                <a:solidFill>
                  <a:srgbClr val="FFFFFF"/>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uk-UA" altLang="en-US" sz="700" b="0" i="0" u="none" strike="noStrike" kern="1200" cap="none" spc="0" normalizeH="0" baseline="0" noProof="0">
              <a:ln>
                <a:noFill/>
              </a:ln>
              <a:solidFill>
                <a:srgbClr val="FFFFFF"/>
              </a:solidFill>
              <a:effectLst/>
              <a:uLnTx/>
              <a:uFillTx/>
              <a:latin typeface="Arial" charset="0"/>
              <a:cs typeface="Arial" charset="0"/>
            </a:endParaRPr>
          </a:p>
        </p:txBody>
      </p:sp>
      <p:sp>
        <p:nvSpPr>
          <p:cNvPr id="4" name="Footer Placeholder 5">
            <a:extLst>
              <a:ext uri="{FF2B5EF4-FFF2-40B4-BE49-F238E27FC236}">
                <a16:creationId xmlns:a16="http://schemas.microsoft.com/office/drawing/2014/main" id="{B4A849DF-D2CE-2E56-438A-9B7FF4DBAB7C}"/>
              </a:ext>
            </a:extLst>
          </p:cNvPr>
          <p:cNvSpPr txBox="1">
            <a:spLocks/>
          </p:cNvSpPr>
          <p:nvPr/>
        </p:nvSpPr>
        <p:spPr>
          <a:xfrm>
            <a:off x="838200" y="6492875"/>
            <a:ext cx="41148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fontAlgn="auto" hangingPunct="1">
              <a:spcBef>
                <a:spcPts val="0"/>
              </a:spcBef>
              <a:spcAft>
                <a:spcPts val="0"/>
              </a:spcAft>
              <a:defRPr/>
            </a:pPr>
            <a:r>
              <a:rPr lang="en-US" sz="800" dirty="0">
                <a:solidFill>
                  <a:schemeClr val="bg1"/>
                </a:solidFill>
                <a:latin typeface="Arial" panose="020B0604020202020204"/>
              </a:rPr>
              <a:t>HMS a Gainwell Company Confidential. Do not distribute.</a:t>
            </a:r>
          </a:p>
        </p:txBody>
      </p:sp>
    </p:spTree>
    <p:extLst>
      <p:ext uri="{BB962C8B-B14F-4D97-AF65-F5344CB8AC3E}">
        <p14:creationId xmlns:p14="http://schemas.microsoft.com/office/powerpoint/2010/main" val="1691317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picture containing table, sitting, computer, laptop&#10;&#10;Description automatically generated">
            <a:extLst>
              <a:ext uri="{FF2B5EF4-FFF2-40B4-BE49-F238E27FC236}">
                <a16:creationId xmlns:a16="http://schemas.microsoft.com/office/drawing/2014/main" id="{139DCBF5-4430-2A4B-A2E4-D9EF8A00B8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2116" b="18811"/>
          <a:stretch/>
        </p:blipFill>
        <p:spPr>
          <a:xfrm>
            <a:off x="0" y="1504709"/>
            <a:ext cx="12192000" cy="2296571"/>
          </a:xfrm>
          <a:prstGeom prst="rect">
            <a:avLst/>
          </a:prstGeom>
        </p:spPr>
      </p:pic>
      <p:sp>
        <p:nvSpPr>
          <p:cNvPr id="2" name="Title 1">
            <a:extLst>
              <a:ext uri="{FF2B5EF4-FFF2-40B4-BE49-F238E27FC236}">
                <a16:creationId xmlns:a16="http://schemas.microsoft.com/office/drawing/2014/main" id="{308E3C78-2418-4660-83C0-7F9297C51492}"/>
              </a:ext>
            </a:extLst>
          </p:cNvPr>
          <p:cNvSpPr>
            <a:spLocks noGrp="1"/>
          </p:cNvSpPr>
          <p:nvPr>
            <p:ph type="title"/>
          </p:nvPr>
        </p:nvSpPr>
        <p:spPr>
          <a:xfrm>
            <a:off x="0" y="179146"/>
            <a:ext cx="10162034" cy="1325563"/>
          </a:xfrm>
        </p:spPr>
        <p:txBody>
          <a:bodyPr/>
          <a:lstStyle/>
          <a:p>
            <a:r>
              <a:rPr lang="en-US" dirty="0"/>
              <a:t>Informal Reconsideration</a:t>
            </a:r>
          </a:p>
        </p:txBody>
      </p:sp>
      <p:sp>
        <p:nvSpPr>
          <p:cNvPr id="4" name="Slide Number Placeholder 3">
            <a:extLst>
              <a:ext uri="{FF2B5EF4-FFF2-40B4-BE49-F238E27FC236}">
                <a16:creationId xmlns:a16="http://schemas.microsoft.com/office/drawing/2014/main" id="{2C75C706-23E9-43E4-83DD-79B656B8DF0E}"/>
              </a:ext>
            </a:extLst>
          </p:cNvPr>
          <p:cNvSpPr>
            <a:spLocks noGrp="1"/>
          </p:cNvSpPr>
          <p:nvPr>
            <p:ph type="sldNum" sz="quarter" idx="10"/>
          </p:nvPr>
        </p:nvSpPr>
        <p:spPr>
          <a:xfrm>
            <a:off x="8610600" y="6356350"/>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D6E511-78F2-1D4C-8218-60E971E66380}" type="slidenum">
              <a:rPr kumimoji="0" lang="en-US" altLang="en-US" sz="700" b="0" i="0" u="none" strike="noStrike" kern="1200" cap="none" spc="0" normalizeH="0" baseline="0" noProof="0" smtClean="0">
                <a:ln>
                  <a:noFill/>
                </a:ln>
                <a:solidFill>
                  <a:srgbClr val="68767E"/>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700" b="0" i="0" u="none" strike="noStrike" kern="1200" cap="none" spc="0" normalizeH="0" baseline="0" noProof="0" dirty="0">
              <a:ln>
                <a:noFill/>
              </a:ln>
              <a:solidFill>
                <a:srgbClr val="68767E"/>
              </a:solidFill>
              <a:effectLst/>
              <a:uLnTx/>
              <a:uFillTx/>
              <a:latin typeface="Arial" charset="0"/>
              <a:cs typeface="Arial" charset="0"/>
            </a:endParaRPr>
          </a:p>
        </p:txBody>
      </p:sp>
      <p:sp>
        <p:nvSpPr>
          <p:cNvPr id="12" name="Rectangle 11">
            <a:extLst>
              <a:ext uri="{FF2B5EF4-FFF2-40B4-BE49-F238E27FC236}">
                <a16:creationId xmlns:a16="http://schemas.microsoft.com/office/drawing/2014/main" id="{F219B056-794E-4A77-AFD5-D1D55F50B4DF}"/>
              </a:ext>
            </a:extLst>
          </p:cNvPr>
          <p:cNvSpPr/>
          <p:nvPr/>
        </p:nvSpPr>
        <p:spPr>
          <a:xfrm>
            <a:off x="0" y="3696186"/>
            <a:ext cx="12192000" cy="2253877"/>
          </a:xfrm>
          <a:prstGeom prst="rect">
            <a:avLst/>
          </a:prstGeom>
          <a:solidFill>
            <a:srgbClr val="F7F7F7"/>
          </a:solidFill>
        </p:spPr>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1A6555DA-77B6-4C26-BFAB-A186C9E10BA9}"/>
              </a:ext>
            </a:extLst>
          </p:cNvPr>
          <p:cNvSpPr txBox="1"/>
          <p:nvPr/>
        </p:nvSpPr>
        <p:spPr>
          <a:xfrm>
            <a:off x="1543256" y="3629282"/>
            <a:ext cx="893104" cy="141831"/>
          </a:xfrm>
          <a:prstGeom prst="roundRect">
            <a:avLst>
              <a:gd name="adj" fmla="val 50000"/>
            </a:avLst>
          </a:prstGeom>
          <a:solidFill>
            <a:srgbClr val="FF6633"/>
          </a:solidFill>
        </p:spPr>
        <p:txBody>
          <a:bodyPr wrap="none"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14470448-6831-4696-ACBE-EB276C9CD42C}"/>
              </a:ext>
            </a:extLst>
          </p:cNvPr>
          <p:cNvSpPr txBox="1"/>
          <p:nvPr/>
        </p:nvSpPr>
        <p:spPr>
          <a:xfrm>
            <a:off x="5481742" y="3629282"/>
            <a:ext cx="893104" cy="141831"/>
          </a:xfrm>
          <a:prstGeom prst="roundRect">
            <a:avLst>
              <a:gd name="adj" fmla="val 50000"/>
            </a:avLst>
          </a:prstGeom>
          <a:solidFill>
            <a:srgbClr val="FF6633"/>
          </a:solidFill>
        </p:spPr>
        <p:txBody>
          <a:bodyPr wrap="none"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9AC83C3E-3741-4F03-9C1C-767E6A4CBCC6}"/>
              </a:ext>
            </a:extLst>
          </p:cNvPr>
          <p:cNvSpPr txBox="1"/>
          <p:nvPr/>
        </p:nvSpPr>
        <p:spPr>
          <a:xfrm>
            <a:off x="9183640" y="3629282"/>
            <a:ext cx="893104" cy="141831"/>
          </a:xfrm>
          <a:prstGeom prst="roundRect">
            <a:avLst>
              <a:gd name="adj" fmla="val 50000"/>
            </a:avLst>
          </a:prstGeom>
          <a:solidFill>
            <a:srgbClr val="FF6633"/>
          </a:solidFill>
        </p:spPr>
        <p:txBody>
          <a:bodyPr wrap="none"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EFD17BF3-BBAA-4144-80E5-6F0F9BCA7A5F}"/>
              </a:ext>
            </a:extLst>
          </p:cNvPr>
          <p:cNvSpPr/>
          <p:nvPr/>
        </p:nvSpPr>
        <p:spPr>
          <a:xfrm>
            <a:off x="461765" y="3860009"/>
            <a:ext cx="3056085" cy="2031325"/>
          </a:xfrm>
          <a:prstGeom prst="rect">
            <a:avLst/>
          </a:prstGeom>
        </p:spPr>
        <p:txBody>
          <a:bodyPr wrap="square">
            <a:spAutoFit/>
          </a:bodyPr>
          <a:lstStyle/>
          <a:p>
            <a:pPr lvl="0" algn="ctr">
              <a:defRPr/>
            </a:pPr>
            <a:r>
              <a:rPr lang="en-US" sz="1400" dirty="0">
                <a:solidFill>
                  <a:srgbClr val="68767E"/>
                </a:solidFill>
              </a:rPr>
              <a:t>Under Health First Colorado’s Medicaid Program, Providers have the right to file an Informal Reconsideration that </a:t>
            </a:r>
            <a:r>
              <a:rPr lang="en-US" sz="1400" b="1" u="sng" dirty="0">
                <a:solidFill>
                  <a:srgbClr val="68767E"/>
                </a:solidFill>
              </a:rPr>
              <a:t>must be received by HMS within 30 days of letter date on Notice of Adverse Action, Overpayment Determination letter.</a:t>
            </a:r>
          </a:p>
          <a:p>
            <a:pPr lvl="0" algn="ctr">
              <a:defRPr/>
            </a:pPr>
            <a:endParaRPr lang="en-US" sz="1400" dirty="0">
              <a:solidFill>
                <a:srgbClr val="68767E"/>
              </a:solidFill>
            </a:endParaRPr>
          </a:p>
        </p:txBody>
      </p:sp>
      <p:sp>
        <p:nvSpPr>
          <p:cNvPr id="15" name="Rectangle 14">
            <a:extLst>
              <a:ext uri="{FF2B5EF4-FFF2-40B4-BE49-F238E27FC236}">
                <a16:creationId xmlns:a16="http://schemas.microsoft.com/office/drawing/2014/main" id="{D6A3B72C-BB34-47D3-ABF8-14AF90E075D8}"/>
              </a:ext>
            </a:extLst>
          </p:cNvPr>
          <p:cNvSpPr/>
          <p:nvPr/>
        </p:nvSpPr>
        <p:spPr>
          <a:xfrm>
            <a:off x="4155127" y="3868184"/>
            <a:ext cx="3479467" cy="954107"/>
          </a:xfrm>
          <a:prstGeom prst="rect">
            <a:avLst/>
          </a:prstGeom>
        </p:spPr>
        <p:txBody>
          <a:bodyPr wrap="square">
            <a:spAutoFit/>
          </a:bodyPr>
          <a:lstStyle/>
          <a:p>
            <a:pPr lvl="0" algn="ctr">
              <a:defRPr/>
            </a:pPr>
            <a:r>
              <a:rPr lang="en-US" sz="1400" dirty="0">
                <a:solidFill>
                  <a:srgbClr val="68767E"/>
                </a:solidFill>
              </a:rPr>
              <a:t>Providers should be specific about what  they disagree with regarding HMS findings and include any documentation that may support their position.</a:t>
            </a:r>
          </a:p>
        </p:txBody>
      </p:sp>
      <p:sp>
        <p:nvSpPr>
          <p:cNvPr id="16" name="Rectangle 15">
            <a:extLst>
              <a:ext uri="{FF2B5EF4-FFF2-40B4-BE49-F238E27FC236}">
                <a16:creationId xmlns:a16="http://schemas.microsoft.com/office/drawing/2014/main" id="{A5BDA789-F35C-4C55-B10F-7FB44E0D8CAB}"/>
              </a:ext>
            </a:extLst>
          </p:cNvPr>
          <p:cNvSpPr/>
          <p:nvPr/>
        </p:nvSpPr>
        <p:spPr>
          <a:xfrm>
            <a:off x="8432577" y="3868184"/>
            <a:ext cx="2395230" cy="1384995"/>
          </a:xfrm>
          <a:prstGeom prst="rect">
            <a:avLst/>
          </a:prstGeom>
        </p:spPr>
        <p:txBody>
          <a:bodyPr wrap="square">
            <a:spAutoFit/>
          </a:bodyPr>
          <a:lstStyle/>
          <a:p>
            <a:pPr lvl="0" algn="ctr">
              <a:defRPr/>
            </a:pPr>
            <a:r>
              <a:rPr lang="en-US" sz="1400" dirty="0">
                <a:solidFill>
                  <a:srgbClr val="68767E"/>
                </a:solidFill>
              </a:rPr>
              <a:t>Providers should receive a confirmation call from HMS Provider Services when an Informal Reconsideration request has been received for their claim(s).</a:t>
            </a:r>
          </a:p>
        </p:txBody>
      </p:sp>
      <p:grpSp>
        <p:nvGrpSpPr>
          <p:cNvPr id="18" name="Group 17">
            <a:extLst>
              <a:ext uri="{FF2B5EF4-FFF2-40B4-BE49-F238E27FC236}">
                <a16:creationId xmlns:a16="http://schemas.microsoft.com/office/drawing/2014/main" id="{02D868BA-8170-4D22-96F3-677BDD85DC2E}"/>
              </a:ext>
            </a:extLst>
          </p:cNvPr>
          <p:cNvGrpSpPr/>
          <p:nvPr/>
        </p:nvGrpSpPr>
        <p:grpSpPr>
          <a:xfrm>
            <a:off x="1789663" y="5725748"/>
            <a:ext cx="400291" cy="66866"/>
            <a:chOff x="3240835" y="2447766"/>
            <a:chExt cx="400291" cy="66866"/>
          </a:xfrm>
        </p:grpSpPr>
        <p:sp>
          <p:nvSpPr>
            <p:cNvPr id="19" name="Oval 18">
              <a:extLst>
                <a:ext uri="{FF2B5EF4-FFF2-40B4-BE49-F238E27FC236}">
                  <a16:creationId xmlns:a16="http://schemas.microsoft.com/office/drawing/2014/main" id="{DBCAC187-8338-4D77-93BE-D04904F0F271}"/>
                </a:ext>
              </a:extLst>
            </p:cNvPr>
            <p:cNvSpPr/>
            <p:nvPr/>
          </p:nvSpPr>
          <p:spPr>
            <a:xfrm flipH="1">
              <a:off x="3574260" y="2447766"/>
              <a:ext cx="66866" cy="6686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0" name="Oval 19">
              <a:extLst>
                <a:ext uri="{FF2B5EF4-FFF2-40B4-BE49-F238E27FC236}">
                  <a16:creationId xmlns:a16="http://schemas.microsoft.com/office/drawing/2014/main" id="{65E1CF81-9F18-4274-BD19-91C2DBDC957B}"/>
                </a:ext>
              </a:extLst>
            </p:cNvPr>
            <p:cNvSpPr/>
            <p:nvPr/>
          </p:nvSpPr>
          <p:spPr>
            <a:xfrm flipH="1">
              <a:off x="3407547" y="2447766"/>
              <a:ext cx="66866" cy="66866"/>
            </a:xfrm>
            <a:prstGeom prst="ellipse">
              <a:avLst/>
            </a:prstGeom>
            <a:solidFill>
              <a:schemeClr val="accent1"/>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1" name="Oval 20">
              <a:extLst>
                <a:ext uri="{FF2B5EF4-FFF2-40B4-BE49-F238E27FC236}">
                  <a16:creationId xmlns:a16="http://schemas.microsoft.com/office/drawing/2014/main" id="{87FA79CF-C07E-4E5A-BE37-1EF168FDBD4D}"/>
                </a:ext>
              </a:extLst>
            </p:cNvPr>
            <p:cNvSpPr/>
            <p:nvPr/>
          </p:nvSpPr>
          <p:spPr>
            <a:xfrm flipH="1">
              <a:off x="3240835" y="2447766"/>
              <a:ext cx="66866" cy="66866"/>
            </a:xfrm>
            <a:prstGeom prst="ellipse">
              <a:avLst/>
            </a:prstGeom>
            <a:solidFill>
              <a:schemeClr val="accent2"/>
            </a:solid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22" name="Group 21">
            <a:extLst>
              <a:ext uri="{FF2B5EF4-FFF2-40B4-BE49-F238E27FC236}">
                <a16:creationId xmlns:a16="http://schemas.microsoft.com/office/drawing/2014/main" id="{EABA9620-71B4-4C65-B6FB-200F872A7D20}"/>
              </a:ext>
            </a:extLst>
          </p:cNvPr>
          <p:cNvGrpSpPr/>
          <p:nvPr/>
        </p:nvGrpSpPr>
        <p:grpSpPr>
          <a:xfrm>
            <a:off x="5728149" y="5725748"/>
            <a:ext cx="400291" cy="66866"/>
            <a:chOff x="3240835" y="2447766"/>
            <a:chExt cx="400291" cy="66866"/>
          </a:xfrm>
        </p:grpSpPr>
        <p:sp>
          <p:nvSpPr>
            <p:cNvPr id="23" name="Oval 22">
              <a:extLst>
                <a:ext uri="{FF2B5EF4-FFF2-40B4-BE49-F238E27FC236}">
                  <a16:creationId xmlns:a16="http://schemas.microsoft.com/office/drawing/2014/main" id="{D4C95F36-DCB2-4563-BA48-35CBEFAFE8EB}"/>
                </a:ext>
              </a:extLst>
            </p:cNvPr>
            <p:cNvSpPr/>
            <p:nvPr/>
          </p:nvSpPr>
          <p:spPr>
            <a:xfrm flipH="1">
              <a:off x="3574260" y="2447766"/>
              <a:ext cx="66866" cy="6686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4" name="Oval 23">
              <a:extLst>
                <a:ext uri="{FF2B5EF4-FFF2-40B4-BE49-F238E27FC236}">
                  <a16:creationId xmlns:a16="http://schemas.microsoft.com/office/drawing/2014/main" id="{F2245BF2-514D-40A6-AA5E-0AD97E3A6A2B}"/>
                </a:ext>
              </a:extLst>
            </p:cNvPr>
            <p:cNvSpPr/>
            <p:nvPr/>
          </p:nvSpPr>
          <p:spPr>
            <a:xfrm flipH="1">
              <a:off x="3407547" y="2447766"/>
              <a:ext cx="66866" cy="66866"/>
            </a:xfrm>
            <a:prstGeom prst="ellipse">
              <a:avLst/>
            </a:prstGeom>
            <a:solidFill>
              <a:schemeClr val="accent1"/>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5" name="Oval 24">
              <a:extLst>
                <a:ext uri="{FF2B5EF4-FFF2-40B4-BE49-F238E27FC236}">
                  <a16:creationId xmlns:a16="http://schemas.microsoft.com/office/drawing/2014/main" id="{C6AD111F-3ABE-4CAF-B825-65349FB3D60F}"/>
                </a:ext>
              </a:extLst>
            </p:cNvPr>
            <p:cNvSpPr/>
            <p:nvPr/>
          </p:nvSpPr>
          <p:spPr>
            <a:xfrm flipH="1">
              <a:off x="3240835" y="2447766"/>
              <a:ext cx="66866" cy="66866"/>
            </a:xfrm>
            <a:prstGeom prst="ellipse">
              <a:avLst/>
            </a:prstGeom>
            <a:solidFill>
              <a:schemeClr val="accent2"/>
            </a:solid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26" name="Group 25">
            <a:extLst>
              <a:ext uri="{FF2B5EF4-FFF2-40B4-BE49-F238E27FC236}">
                <a16:creationId xmlns:a16="http://schemas.microsoft.com/office/drawing/2014/main" id="{05692386-5B14-4F61-B68A-E9581D81E170}"/>
              </a:ext>
            </a:extLst>
          </p:cNvPr>
          <p:cNvGrpSpPr/>
          <p:nvPr/>
        </p:nvGrpSpPr>
        <p:grpSpPr>
          <a:xfrm>
            <a:off x="9430047" y="5725748"/>
            <a:ext cx="400291" cy="66866"/>
            <a:chOff x="3240835" y="2447766"/>
            <a:chExt cx="400291" cy="66866"/>
          </a:xfrm>
        </p:grpSpPr>
        <p:sp>
          <p:nvSpPr>
            <p:cNvPr id="27" name="Oval 26">
              <a:extLst>
                <a:ext uri="{FF2B5EF4-FFF2-40B4-BE49-F238E27FC236}">
                  <a16:creationId xmlns:a16="http://schemas.microsoft.com/office/drawing/2014/main" id="{FB0FE872-CD32-42AE-BF79-01F63E03E000}"/>
                </a:ext>
              </a:extLst>
            </p:cNvPr>
            <p:cNvSpPr/>
            <p:nvPr/>
          </p:nvSpPr>
          <p:spPr>
            <a:xfrm flipH="1">
              <a:off x="3574260" y="2447766"/>
              <a:ext cx="66866" cy="6686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8" name="Oval 27">
              <a:extLst>
                <a:ext uri="{FF2B5EF4-FFF2-40B4-BE49-F238E27FC236}">
                  <a16:creationId xmlns:a16="http://schemas.microsoft.com/office/drawing/2014/main" id="{2FD2AD64-C038-4901-8DEF-855ABB1F8210}"/>
                </a:ext>
              </a:extLst>
            </p:cNvPr>
            <p:cNvSpPr/>
            <p:nvPr/>
          </p:nvSpPr>
          <p:spPr>
            <a:xfrm flipH="1">
              <a:off x="3407547" y="2447766"/>
              <a:ext cx="66866" cy="66866"/>
            </a:xfrm>
            <a:prstGeom prst="ellipse">
              <a:avLst/>
            </a:prstGeom>
            <a:solidFill>
              <a:schemeClr val="accent1"/>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9" name="Oval 28">
              <a:extLst>
                <a:ext uri="{FF2B5EF4-FFF2-40B4-BE49-F238E27FC236}">
                  <a16:creationId xmlns:a16="http://schemas.microsoft.com/office/drawing/2014/main" id="{EB8AB79F-2073-4CB4-9D84-7FE740FEB418}"/>
                </a:ext>
              </a:extLst>
            </p:cNvPr>
            <p:cNvSpPr/>
            <p:nvPr/>
          </p:nvSpPr>
          <p:spPr>
            <a:xfrm flipH="1">
              <a:off x="3240835" y="2447766"/>
              <a:ext cx="66866" cy="66866"/>
            </a:xfrm>
            <a:prstGeom prst="ellipse">
              <a:avLst/>
            </a:prstGeom>
            <a:solidFill>
              <a:schemeClr val="accent2"/>
            </a:solid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sp>
        <p:nvSpPr>
          <p:cNvPr id="34" name="Footer Placeholder 3">
            <a:extLst>
              <a:ext uri="{FF2B5EF4-FFF2-40B4-BE49-F238E27FC236}">
                <a16:creationId xmlns:a16="http://schemas.microsoft.com/office/drawing/2014/main" id="{E716A210-0986-8B44-AE94-743A4BF59CFB}"/>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p>
        </p:txBody>
      </p:sp>
    </p:spTree>
    <p:extLst>
      <p:ext uri="{BB962C8B-B14F-4D97-AF65-F5344CB8AC3E}">
        <p14:creationId xmlns:p14="http://schemas.microsoft.com/office/powerpoint/2010/main" val="10077488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5QGLirgUO46eIeV9.c7gR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ogg4WzUiCdOy0Ykmvi_onQ"/>
</p:tagLst>
</file>

<file path=ppt/theme/theme1.xml><?xml version="1.0" encoding="utf-8"?>
<a:theme xmlns:a="http://schemas.openxmlformats.org/drawingml/2006/main" name="Office Theme">
  <a:themeElements>
    <a:clrScheme name="a 1">
      <a:dk1>
        <a:srgbClr val="68767E"/>
      </a:dk1>
      <a:lt1>
        <a:srgbClr val="FFFFFF"/>
      </a:lt1>
      <a:dk2>
        <a:srgbClr val="265D77"/>
      </a:dk2>
      <a:lt2>
        <a:srgbClr val="E7E6E6"/>
      </a:lt2>
      <a:accent1>
        <a:srgbClr val="58BCD0"/>
      </a:accent1>
      <a:accent2>
        <a:srgbClr val="4796A5"/>
      </a:accent2>
      <a:accent3>
        <a:srgbClr val="A5A5A5"/>
      </a:accent3>
      <a:accent4>
        <a:srgbClr val="FF6633"/>
      </a:accent4>
      <a:accent5>
        <a:srgbClr val="00A9E0"/>
      </a:accent5>
      <a:accent6>
        <a:srgbClr val="736FB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sz="7200" b="1" spc="-300" dirty="0" smtClean="0">
            <a:solidFill>
              <a:schemeClr val="bg1"/>
            </a:solidFill>
          </a:defRPr>
        </a:defPPr>
      </a:lstStyle>
    </a:spDef>
  </a:objectDefaults>
  <a:extraClrSchemeLst/>
  <a:extLst>
    <a:ext uri="{05A4C25C-085E-4340-85A3-A5531E510DB2}">
      <thm15:themeFamily xmlns:thm15="http://schemas.microsoft.com/office/thememl/2012/main" name="Presentation1" id="{D12BD9FB-FA4F-244B-9926-9B6483247621}" vid="{940ED4DD-D343-6444-870C-ECD6BD42EDBD}"/>
    </a:ext>
  </a:extLst>
</a:theme>
</file>

<file path=ppt/theme/theme2.xml><?xml version="1.0" encoding="utf-8"?>
<a:theme xmlns:a="http://schemas.openxmlformats.org/drawingml/2006/main" name="1_Office Theme">
  <a:themeElements>
    <a:clrScheme name="a 1">
      <a:dk1>
        <a:srgbClr val="68767E"/>
      </a:dk1>
      <a:lt1>
        <a:srgbClr val="FFFFFF"/>
      </a:lt1>
      <a:dk2>
        <a:srgbClr val="265D77"/>
      </a:dk2>
      <a:lt2>
        <a:srgbClr val="E7E6E6"/>
      </a:lt2>
      <a:accent1>
        <a:srgbClr val="58BCD0"/>
      </a:accent1>
      <a:accent2>
        <a:srgbClr val="4796A5"/>
      </a:accent2>
      <a:accent3>
        <a:srgbClr val="A5A5A5"/>
      </a:accent3>
      <a:accent4>
        <a:srgbClr val="FF6633"/>
      </a:accent4>
      <a:accent5>
        <a:srgbClr val="00A9E0"/>
      </a:accent5>
      <a:accent6>
        <a:srgbClr val="736FB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sz="7200" b="1" spc="-300" dirty="0" smtClean="0">
            <a:solidFill>
              <a:schemeClr val="bg1"/>
            </a:solidFill>
          </a:defRPr>
        </a:defPPr>
      </a:lstStyle>
    </a:spDef>
  </a:objectDefaults>
  <a:extraClrSchemeLst/>
  <a:extLst>
    <a:ext uri="{05A4C25C-085E-4340-85A3-A5531E510DB2}">
      <thm15:themeFamily xmlns:thm15="http://schemas.microsoft.com/office/thememl/2012/main" name="16.9-HMS-PPT-Template-100518-V8.potx [Read-Only]" id="{737FF825-1745-41ED-B194-8DD11C8A6015}" vid="{75CA715C-DE4C-4130-979E-130985F76605}"/>
    </a:ext>
  </a:extLst>
</a:theme>
</file>

<file path=ppt/theme/theme3.xml><?xml version="1.0" encoding="utf-8"?>
<a:theme xmlns:a="http://schemas.openxmlformats.org/drawingml/2006/main" name="2_Office Theme">
  <a:themeElements>
    <a:clrScheme name="a 1">
      <a:dk1>
        <a:srgbClr val="68767E"/>
      </a:dk1>
      <a:lt1>
        <a:srgbClr val="FFFFFF"/>
      </a:lt1>
      <a:dk2>
        <a:srgbClr val="265D77"/>
      </a:dk2>
      <a:lt2>
        <a:srgbClr val="E7E6E6"/>
      </a:lt2>
      <a:accent1>
        <a:srgbClr val="58BCD0"/>
      </a:accent1>
      <a:accent2>
        <a:srgbClr val="4796A5"/>
      </a:accent2>
      <a:accent3>
        <a:srgbClr val="A5A5A5"/>
      </a:accent3>
      <a:accent4>
        <a:srgbClr val="FF6633"/>
      </a:accent4>
      <a:accent5>
        <a:srgbClr val="00A9E0"/>
      </a:accent5>
      <a:accent6>
        <a:srgbClr val="736FB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sz="7200" b="1" spc="-300" dirty="0" smtClean="0">
            <a:solidFill>
              <a:schemeClr val="bg1"/>
            </a:solidFill>
          </a:defRPr>
        </a:defPPr>
      </a:lstStyle>
    </a:spDef>
  </a:objectDefaults>
  <a:extraClrSchemeLst/>
  <a:extLst>
    <a:ext uri="{05A4C25C-085E-4340-85A3-A5531E510DB2}">
      <thm15:themeFamily xmlns:thm15="http://schemas.microsoft.com/office/thememl/2012/main" name="16.9-HMS-PPT-Template-100518-V8.potx [Read-Only]" id="{737FF825-1745-41ED-B194-8DD11C8A6015}" vid="{75CA715C-DE4C-4130-979E-130985F7660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Widescreen-HMS-Template-LIGHT-7_19 (2)</Template>
  <TotalTime>17059</TotalTime>
  <Words>2094</Words>
  <Application>Microsoft Office PowerPoint</Application>
  <PresentationFormat>Widescreen</PresentationFormat>
  <Paragraphs>294</Paragraphs>
  <Slides>28</Slides>
  <Notes>25</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28</vt:i4>
      </vt:variant>
    </vt:vector>
  </HeadingPairs>
  <TitlesOfParts>
    <vt:vector size="38" baseType="lpstr">
      <vt:lpstr>Arial</vt:lpstr>
      <vt:lpstr>Arial Bold</vt:lpstr>
      <vt:lpstr>Calibri</vt:lpstr>
      <vt:lpstr>Georgia</vt:lpstr>
      <vt:lpstr>Verdana</vt:lpstr>
      <vt:lpstr>Wingdings</vt:lpstr>
      <vt:lpstr>Office Theme</vt:lpstr>
      <vt:lpstr>1_Office Theme</vt:lpstr>
      <vt:lpstr>2_Office Theme</vt:lpstr>
      <vt:lpstr>think-cell Slide</vt:lpstr>
      <vt:lpstr>HMS Automated Retrospective Review  </vt:lpstr>
      <vt:lpstr>Purpose</vt:lpstr>
      <vt:lpstr>PowerPoint Presentation</vt:lpstr>
      <vt:lpstr>Automated  Review</vt:lpstr>
      <vt:lpstr>Automated Review</vt:lpstr>
      <vt:lpstr>Review Process </vt:lpstr>
      <vt:lpstr>Determination Letters</vt:lpstr>
      <vt:lpstr>Informal Reconsiderations and Appeals</vt:lpstr>
      <vt:lpstr>Informal Reconsideration</vt:lpstr>
      <vt:lpstr>Informal Reconsideration</vt:lpstr>
      <vt:lpstr>Appeals  </vt:lpstr>
      <vt:lpstr>PowerPoint Presentation</vt:lpstr>
      <vt:lpstr>Provider Portal</vt:lpstr>
      <vt:lpstr>Provider Portal My Workload</vt:lpstr>
      <vt:lpstr>View Specific Claims</vt:lpstr>
      <vt:lpstr>View Specific Claims</vt:lpstr>
      <vt:lpstr>Attach and View Documents </vt:lpstr>
      <vt:lpstr>Claim Activity </vt:lpstr>
      <vt:lpstr>Manage Claims for Multiple Facilities</vt:lpstr>
      <vt:lpstr>Update Address Information</vt:lpstr>
      <vt:lpstr>Update Contact Information</vt:lpstr>
      <vt:lpstr>Letters</vt:lpstr>
      <vt:lpstr>Additional Provider Portal- Resources</vt:lpstr>
      <vt:lpstr>Provider Services</vt:lpstr>
      <vt:lpstr>PowerPoint Presentation</vt:lpstr>
      <vt:lpstr>Provider Support</vt:lpstr>
      <vt:lpstr>PowerPoint Presentation</vt:lpstr>
      <vt:lpstr>Moving healthcare forward.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red anto</dc:creator>
  <cp:lastModifiedBy>Kalisch, Chantal</cp:lastModifiedBy>
  <cp:revision>227</cp:revision>
  <dcterms:created xsi:type="dcterms:W3CDTF">2019-10-01T07:14:19Z</dcterms:created>
  <dcterms:modified xsi:type="dcterms:W3CDTF">2024-04-16T15:53:08Z</dcterms:modified>
</cp:coreProperties>
</file>